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slides/slide105.xml" ContentType="application/vnd.openxmlformats-officedocument.presentationml.slide+xml"/>
  <Override PartName="/ppt/slides/slide106.xml" ContentType="application/vnd.openxmlformats-officedocument.presentationml.slide+xml"/>
  <Override PartName="/ppt/slides/slide107.xml" ContentType="application/vnd.openxmlformats-officedocument.presentationml.slide+xml"/>
  <Override PartName="/ppt/slides/slide108.xml" ContentType="application/vnd.openxmlformats-officedocument.presentationml.slide+xml"/>
  <Override PartName="/ppt/slides/slide109.xml" ContentType="application/vnd.openxmlformats-officedocument.presentationml.slide+xml"/>
  <Override PartName="/ppt/slides/slide110.xml" ContentType="application/vnd.openxmlformats-officedocument.presentationml.slide+xml"/>
  <Override PartName="/ppt/slides/slide111.xml" ContentType="application/vnd.openxmlformats-officedocument.presentationml.slide+xml"/>
  <Override PartName="/ppt/slides/slide112.xml" ContentType="application/vnd.openxmlformats-officedocument.presentationml.slide+xml"/>
  <Override PartName="/ppt/slides/slide113.xml" ContentType="application/vnd.openxmlformats-officedocument.presentationml.slide+xml"/>
  <Override PartName="/ppt/slides/slide114.xml" ContentType="application/vnd.openxmlformats-officedocument.presentationml.slide+xml"/>
  <Override PartName="/ppt/slides/slide115.xml" ContentType="application/vnd.openxmlformats-officedocument.presentationml.slide+xml"/>
  <Override PartName="/ppt/slides/slide116.xml" ContentType="application/vnd.openxmlformats-officedocument.presentationml.slide+xml"/>
  <Override PartName="/ppt/slides/slide117.xml" ContentType="application/vnd.openxmlformats-officedocument.presentationml.slide+xml"/>
  <Override PartName="/ppt/slides/slide118.xml" ContentType="application/vnd.openxmlformats-officedocument.presentationml.slide+xml"/>
  <Override PartName="/ppt/slides/slide119.xml" ContentType="application/vnd.openxmlformats-officedocument.presentationml.slide+xml"/>
  <Override PartName="/ppt/slides/slide120.xml" ContentType="application/vnd.openxmlformats-officedocument.presentationml.slide+xml"/>
  <Override PartName="/ppt/slides/slide121.xml" ContentType="application/vnd.openxmlformats-officedocument.presentationml.slide+xml"/>
  <Override PartName="/ppt/slides/slide1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55.xml" ContentType="application/vnd.openxmlformats-officedocument.presentationml.notesSlide+xml"/>
  <Override PartName="/ppt/notesSlides/notesSlide56.xml" ContentType="application/vnd.openxmlformats-officedocument.presentationml.notesSlide+xml"/>
  <Override PartName="/ppt/notesSlides/notesSlide57.xml" ContentType="application/vnd.openxmlformats-officedocument.presentationml.notesSlide+xml"/>
  <Override PartName="/ppt/notesSlides/notesSlide58.xml" ContentType="application/vnd.openxmlformats-officedocument.presentationml.notesSlide+xml"/>
  <Override PartName="/ppt/notesSlides/notesSlide59.xml" ContentType="application/vnd.openxmlformats-officedocument.presentationml.notesSlide+xml"/>
  <Override PartName="/ppt/notesSlides/notesSlide60.xml" ContentType="application/vnd.openxmlformats-officedocument.presentationml.notesSlide+xml"/>
  <Override PartName="/ppt/notesSlides/notesSlide61.xml" ContentType="application/vnd.openxmlformats-officedocument.presentationml.notesSlide+xml"/>
  <Override PartName="/ppt/notesSlides/notesSlide62.xml" ContentType="application/vnd.openxmlformats-officedocument.presentationml.notesSlide+xml"/>
  <Override PartName="/ppt/notesSlides/notesSlide63.xml" ContentType="application/vnd.openxmlformats-officedocument.presentationml.notesSlide+xml"/>
  <Override PartName="/ppt/notesSlides/notesSlide64.xml" ContentType="application/vnd.openxmlformats-officedocument.presentationml.notesSlide+xml"/>
  <Override PartName="/ppt/notesSlides/notesSlide65.xml" ContentType="application/vnd.openxmlformats-officedocument.presentationml.notesSlide+xml"/>
  <Override PartName="/ppt/notesSlides/notesSlide66.xml" ContentType="application/vnd.openxmlformats-officedocument.presentationml.notesSlide+xml"/>
  <Override PartName="/ppt/charts/chart2.xml" ContentType="application/vnd.openxmlformats-officedocument.drawingml.chart+xml"/>
  <Override PartName="/ppt/theme/themeOverride2.xml" ContentType="application/vnd.openxmlformats-officedocument.themeOverride+xml"/>
  <Override PartName="/ppt/charts/chart3.xml" ContentType="application/vnd.openxmlformats-officedocument.drawingml.chart+xml"/>
  <Override PartName="/ppt/theme/themeOverride3.xml" ContentType="application/vnd.openxmlformats-officedocument.themeOverride+xml"/>
  <Override PartName="/ppt/notesSlides/notesSlide67.xml" ContentType="application/vnd.openxmlformats-officedocument.presentationml.notesSlide+xml"/>
  <Override PartName="/ppt/notesSlides/notesSlide68.xml" ContentType="application/vnd.openxmlformats-officedocument.presentationml.notesSlide+xml"/>
  <Override PartName="/ppt/charts/chart4.xml" ContentType="application/vnd.openxmlformats-officedocument.drawingml.chart+xml"/>
  <Override PartName="/ppt/theme/themeOverride4.xml" ContentType="application/vnd.openxmlformats-officedocument.themeOverride+xml"/>
  <Override PartName="/ppt/notesSlides/notesSlide69.xml" ContentType="application/vnd.openxmlformats-officedocument.presentationml.notesSlide+xml"/>
  <Override PartName="/ppt/charts/chart5.xml" ContentType="application/vnd.openxmlformats-officedocument.drawingml.chart+xml"/>
  <Override PartName="/ppt/theme/themeOverride5.xml" ContentType="application/vnd.openxmlformats-officedocument.themeOverride+xml"/>
  <Override PartName="/ppt/notesSlides/notesSlide70.xml" ContentType="application/vnd.openxmlformats-officedocument.presentationml.notesSlide+xml"/>
  <Override PartName="/ppt/charts/chart6.xml" ContentType="application/vnd.openxmlformats-officedocument.drawingml.chart+xml"/>
  <Override PartName="/ppt/theme/themeOverride6.xml" ContentType="application/vnd.openxmlformats-officedocument.themeOverride+xml"/>
  <Override PartName="/ppt/notesSlides/notesSlide71.xml" ContentType="application/vnd.openxmlformats-officedocument.presentationml.notesSlide+xml"/>
  <Override PartName="/ppt/charts/chart7.xml" ContentType="application/vnd.openxmlformats-officedocument.drawingml.chart+xml"/>
  <Override PartName="/ppt/theme/themeOverride7.xml" ContentType="application/vnd.openxmlformats-officedocument.themeOverride+xml"/>
  <Override PartName="/ppt/notesSlides/notesSlide72.xml" ContentType="application/vnd.openxmlformats-officedocument.presentationml.notesSlide+xml"/>
  <Override PartName="/ppt/charts/chart8.xml" ContentType="application/vnd.openxmlformats-officedocument.drawingml.chart+xml"/>
  <Override PartName="/ppt/theme/themeOverride8.xml" ContentType="application/vnd.openxmlformats-officedocument.themeOverride+xml"/>
  <Override PartName="/ppt/notesSlides/notesSlide73.xml" ContentType="application/vnd.openxmlformats-officedocument.presentationml.notesSlide+xml"/>
  <Override PartName="/ppt/charts/chart9.xml" ContentType="application/vnd.openxmlformats-officedocument.drawingml.chart+xml"/>
  <Override PartName="/ppt/theme/themeOverride9.xml" ContentType="application/vnd.openxmlformats-officedocument.themeOverride+xml"/>
  <Override PartName="/ppt/notesSlides/notesSlide74.xml" ContentType="application/vnd.openxmlformats-officedocument.presentationml.notesSlide+xml"/>
  <Override PartName="/ppt/charts/chart10.xml" ContentType="application/vnd.openxmlformats-officedocument.drawingml.chart+xml"/>
  <Override PartName="/ppt/theme/themeOverride10.xml" ContentType="application/vnd.openxmlformats-officedocument.themeOverride+xml"/>
  <Override PartName="/ppt/charts/chart11.xml" ContentType="application/vnd.openxmlformats-officedocument.drawingml.chart+xml"/>
  <Override PartName="/ppt/theme/themeOverride11.xml" ContentType="application/vnd.openxmlformats-officedocument.themeOverride+xml"/>
  <Override PartName="/ppt/notesSlides/notesSlide75.xml" ContentType="application/vnd.openxmlformats-officedocument.presentationml.notesSlide+xml"/>
  <Override PartName="/ppt/charts/chart12.xml" ContentType="application/vnd.openxmlformats-officedocument.drawingml.chart+xml"/>
  <Override PartName="/ppt/theme/themeOverride12.xml" ContentType="application/vnd.openxmlformats-officedocument.themeOverride+xml"/>
  <Override PartName="/ppt/notesSlides/notesSlide76.xml" ContentType="application/vnd.openxmlformats-officedocument.presentationml.notesSlide+xml"/>
  <Override PartName="/ppt/charts/chart13.xml" ContentType="application/vnd.openxmlformats-officedocument.drawingml.chart+xml"/>
  <Override PartName="/ppt/theme/themeOverride13.xml" ContentType="application/vnd.openxmlformats-officedocument.themeOverride+xml"/>
  <Override PartName="/ppt/notesSlides/notesSlide77.xml" ContentType="application/vnd.openxmlformats-officedocument.presentationml.notesSlide+xml"/>
  <Override PartName="/ppt/charts/chart14.xml" ContentType="application/vnd.openxmlformats-officedocument.drawingml.chart+xml"/>
  <Override PartName="/ppt/charts/chart15.xml" ContentType="application/vnd.openxmlformats-officedocument.drawingml.chart+xml"/>
  <Override PartName="/ppt/charts/chart16.xml" ContentType="application/vnd.openxmlformats-officedocument.drawingml.chart+xml"/>
  <Override PartName="/ppt/charts/chart17.xml" ContentType="application/vnd.openxmlformats-officedocument.drawingml.chart+xml"/>
  <Override PartName="/ppt/notesSlides/notesSlide78.xml" ContentType="application/vnd.openxmlformats-officedocument.presentationml.notesSlide+xml"/>
  <Override PartName="/ppt/charts/chart18.xml" ContentType="application/vnd.openxmlformats-officedocument.drawingml.chart+xml"/>
  <Override PartName="/ppt/theme/themeOverride14.xml" ContentType="application/vnd.openxmlformats-officedocument.themeOverride+xml"/>
  <Override PartName="/ppt/notesSlides/notesSlide79.xml" ContentType="application/vnd.openxmlformats-officedocument.presentationml.notesSlide+xml"/>
  <Override PartName="/ppt/charts/chart19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80.xml" ContentType="application/vnd.openxmlformats-officedocument.presentationml.notesSlide+xml"/>
  <Override PartName="/ppt/charts/chart20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81.xml" ContentType="application/vnd.openxmlformats-officedocument.presentationml.notesSlide+xml"/>
  <Override PartName="/ppt/charts/chart21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notesSlides/notesSlide82.xml" ContentType="application/vnd.openxmlformats-officedocument.presentationml.notesSlide+xml"/>
  <Override PartName="/ppt/charts/chart22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notesSlides/notesSlide83.xml" ContentType="application/vnd.openxmlformats-officedocument.presentationml.notesSlide+xml"/>
  <Override PartName="/ppt/charts/chart23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notesSlides/notesSlide84.xml" ContentType="application/vnd.openxmlformats-officedocument.presentationml.notesSlide+xml"/>
  <Override PartName="/ppt/charts/chart24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notesSlides/notesSlide85.xml" ContentType="application/vnd.openxmlformats-officedocument.presentationml.notesSlide+xml"/>
  <Override PartName="/ppt/charts/chart25.xml" ContentType="application/vnd.openxmlformats-officedocument.drawingml.chart+xml"/>
  <Override PartName="/ppt/theme/themeOverride15.xml" ContentType="application/vnd.openxmlformats-officedocument.themeOverride+xml"/>
  <Override PartName="/ppt/notesSlides/notesSlide86.xml" ContentType="application/vnd.openxmlformats-officedocument.presentationml.notesSlide+xml"/>
  <Override PartName="/ppt/charts/chart26.xml" ContentType="application/vnd.openxmlformats-officedocument.drawingml.chart+xml"/>
  <Override PartName="/ppt/theme/themeOverride16.xml" ContentType="application/vnd.openxmlformats-officedocument.themeOverride+xml"/>
  <Override PartName="/ppt/notesSlides/notesSlide87.xml" ContentType="application/vnd.openxmlformats-officedocument.presentationml.notesSlide+xml"/>
  <Override PartName="/ppt/notesSlides/notesSlide88.xml" ContentType="application/vnd.openxmlformats-officedocument.presentationml.notesSlide+xml"/>
  <Override PartName="/ppt/notesSlides/notesSlide89.xml" ContentType="application/vnd.openxmlformats-officedocument.presentationml.notesSlide+xml"/>
  <Override PartName="/ppt/notesSlides/notesSlide90.xml" ContentType="application/vnd.openxmlformats-officedocument.presentationml.notesSlide+xml"/>
  <Override PartName="/ppt/notesSlides/notesSlide91.xml" ContentType="application/vnd.openxmlformats-officedocument.presentationml.notesSlide+xml"/>
  <Override PartName="/ppt/notesSlides/notesSlide92.xml" ContentType="application/vnd.openxmlformats-officedocument.presentationml.notesSlide+xml"/>
  <Override PartName="/ppt/notesSlides/notesSlide93.xml" ContentType="application/vnd.openxmlformats-officedocument.presentationml.notesSlide+xml"/>
  <Override PartName="/ppt/notesSlides/notesSlide94.xml" ContentType="application/vnd.openxmlformats-officedocument.presentationml.notesSlide+xml"/>
  <Override PartName="/ppt/notesSlides/notesSlide95.xml" ContentType="application/vnd.openxmlformats-officedocument.presentationml.notesSlide+xml"/>
  <Override PartName="/ppt/notesSlides/notesSlide96.xml" ContentType="application/vnd.openxmlformats-officedocument.presentationml.notesSlide+xml"/>
  <Override PartName="/ppt/notesSlides/notesSlide97.xml" ContentType="application/vnd.openxmlformats-officedocument.presentationml.notesSlide+xml"/>
  <Override PartName="/ppt/notesSlides/notesSlide98.xml" ContentType="application/vnd.openxmlformats-officedocument.presentationml.notesSlide+xml"/>
  <Override PartName="/ppt/notesSlides/notesSlide99.xml" ContentType="application/vnd.openxmlformats-officedocument.presentationml.notesSlide+xml"/>
  <Override PartName="/ppt/notesSlides/notesSlide100.xml" ContentType="application/vnd.openxmlformats-officedocument.presentationml.notesSlide+xml"/>
  <Override PartName="/ppt/notesSlides/notesSlide101.xml" ContentType="application/vnd.openxmlformats-officedocument.presentationml.notesSlide+xml"/>
  <Override PartName="/ppt/notesSlides/notesSlide102.xml" ContentType="application/vnd.openxmlformats-officedocument.presentationml.notesSlide+xml"/>
  <Override PartName="/ppt/notesSlides/notesSlide103.xml" ContentType="application/vnd.openxmlformats-officedocument.presentationml.notesSlide+xml"/>
  <Override PartName="/ppt/notesSlides/notesSlide104.xml" ContentType="application/vnd.openxmlformats-officedocument.presentationml.notesSlide+xml"/>
  <Override PartName="/ppt/notesSlides/notesSlide105.xml" ContentType="application/vnd.openxmlformats-officedocument.presentationml.notesSlide+xml"/>
  <Override PartName="/ppt/notesSlides/notesSlide106.xml" ContentType="application/vnd.openxmlformats-officedocument.presentationml.notesSlide+xml"/>
  <Override PartName="/ppt/notesSlides/notesSlide107.xml" ContentType="application/vnd.openxmlformats-officedocument.presentationml.notesSlide+xml"/>
  <Override PartName="/ppt/notesSlides/notesSlide108.xml" ContentType="application/vnd.openxmlformats-officedocument.presentationml.notesSlide+xml"/>
  <Override PartName="/ppt/notesSlides/notesSlide109.xml" ContentType="application/vnd.openxmlformats-officedocument.presentationml.notesSlide+xml"/>
  <Override PartName="/ppt/charts/chart27.xml" ContentType="application/vnd.openxmlformats-officedocument.drawingml.chart+xml"/>
  <Override PartName="/ppt/theme/themeOverride17.xml" ContentType="application/vnd.openxmlformats-officedocument.themeOverride+xml"/>
  <Override PartName="/ppt/notesSlides/notesSlide110.xml" ContentType="application/vnd.openxmlformats-officedocument.presentationml.notesSlide+xml"/>
  <Override PartName="/ppt/notesSlides/notesSlide111.xml" ContentType="application/vnd.openxmlformats-officedocument.presentationml.notesSlide+xml"/>
  <Override PartName="/ppt/notesSlides/notesSlide112.xml" ContentType="application/vnd.openxmlformats-officedocument.presentationml.notesSlide+xml"/>
  <Override PartName="/ppt/notesSlides/notesSlide113.xml" ContentType="application/vnd.openxmlformats-officedocument.presentationml.notesSlide+xml"/>
  <Override PartName="/ppt/notesSlides/notesSlide114.xml" ContentType="application/vnd.openxmlformats-officedocument.presentationml.notesSlide+xml"/>
  <Override PartName="/ppt/notesSlides/notesSlide115.xml" ContentType="application/vnd.openxmlformats-officedocument.presentationml.notesSlide+xml"/>
  <Override PartName="/ppt/notesSlides/notesSlide116.xml" ContentType="application/vnd.openxmlformats-officedocument.presentationml.notesSlide+xml"/>
  <Override PartName="/ppt/notesSlides/notesSlide117.xml" ContentType="application/vnd.openxmlformats-officedocument.presentationml.notesSlide+xml"/>
  <Override PartName="/ppt/notesSlides/notesSlide118.xml" ContentType="application/vnd.openxmlformats-officedocument.presentationml.notesSlide+xml"/>
  <Override PartName="/ppt/notesSlides/notesSlide119.xml" ContentType="application/vnd.openxmlformats-officedocument.presentationml.notesSlide+xml"/>
  <Override PartName="/ppt/notesSlides/notesSlide120.xml" ContentType="application/vnd.openxmlformats-officedocument.presentationml.notesSlide+xml"/>
  <Override PartName="/ppt/notesSlides/notesSlide121.xml" ContentType="application/vnd.openxmlformats-officedocument.presentationml.notesSlide+xml"/>
  <Override PartName="/ppt/notesSlides/notesSlide122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752" r:id="rId4"/>
  </p:sldMasterIdLst>
  <p:notesMasterIdLst>
    <p:notesMasterId r:id="rId127"/>
  </p:notesMasterIdLst>
  <p:handoutMasterIdLst>
    <p:handoutMasterId r:id="rId128"/>
  </p:handoutMasterIdLst>
  <p:sldIdLst>
    <p:sldId id="504" r:id="rId5"/>
    <p:sldId id="257" r:id="rId6"/>
    <p:sldId id="553" r:id="rId7"/>
    <p:sldId id="342" r:id="rId8"/>
    <p:sldId id="572" r:id="rId9"/>
    <p:sldId id="280" r:id="rId10"/>
    <p:sldId id="505" r:id="rId11"/>
    <p:sldId id="305" r:id="rId12"/>
    <p:sldId id="653" r:id="rId13"/>
    <p:sldId id="654" r:id="rId14"/>
    <p:sldId id="655" r:id="rId15"/>
    <p:sldId id="506" r:id="rId16"/>
    <p:sldId id="287" r:id="rId17"/>
    <p:sldId id="288" r:id="rId18"/>
    <p:sldId id="656" r:id="rId19"/>
    <p:sldId id="283" r:id="rId20"/>
    <p:sldId id="293" r:id="rId21"/>
    <p:sldId id="657" r:id="rId22"/>
    <p:sldId id="297" r:id="rId23"/>
    <p:sldId id="366" r:id="rId24"/>
    <p:sldId id="513" r:id="rId25"/>
    <p:sldId id="298" r:id="rId26"/>
    <p:sldId id="299" r:id="rId27"/>
    <p:sldId id="367" r:id="rId28"/>
    <p:sldId id="658" r:id="rId29"/>
    <p:sldId id="515" r:id="rId30"/>
    <p:sldId id="574" r:id="rId31"/>
    <p:sldId id="563" r:id="rId32"/>
    <p:sldId id="527" r:id="rId33"/>
    <p:sldId id="592" r:id="rId34"/>
    <p:sldId id="531" r:id="rId35"/>
    <p:sldId id="536" r:id="rId36"/>
    <p:sldId id="530" r:id="rId37"/>
    <p:sldId id="538" r:id="rId38"/>
    <p:sldId id="577" r:id="rId39"/>
    <p:sldId id="533" r:id="rId40"/>
    <p:sldId id="534" r:id="rId41"/>
    <p:sldId id="594" r:id="rId42"/>
    <p:sldId id="593" r:id="rId43"/>
    <p:sldId id="579" r:id="rId44"/>
    <p:sldId id="595" r:id="rId45"/>
    <p:sldId id="580" r:id="rId46"/>
    <p:sldId id="659" r:id="rId47"/>
    <p:sldId id="301" r:id="rId48"/>
    <p:sldId id="560" r:id="rId49"/>
    <p:sldId id="597" r:id="rId50"/>
    <p:sldId id="526" r:id="rId51"/>
    <p:sldId id="648" r:id="rId52"/>
    <p:sldId id="649" r:id="rId53"/>
    <p:sldId id="598" r:id="rId54"/>
    <p:sldId id="302" r:id="rId55"/>
    <p:sldId id="650" r:id="rId56"/>
    <p:sldId id="651" r:id="rId57"/>
    <p:sldId id="568" r:id="rId58"/>
    <p:sldId id="604" r:id="rId59"/>
    <p:sldId id="616" r:id="rId60"/>
    <p:sldId id="617" r:id="rId61"/>
    <p:sldId id="618" r:id="rId62"/>
    <p:sldId id="619" r:id="rId63"/>
    <p:sldId id="620" r:id="rId64"/>
    <p:sldId id="621" r:id="rId65"/>
    <p:sldId id="660" r:id="rId66"/>
    <p:sldId id="575" r:id="rId67"/>
    <p:sldId id="309" r:id="rId68"/>
    <p:sldId id="358" r:id="rId69"/>
    <p:sldId id="313" r:id="rId70"/>
    <p:sldId id="322" r:id="rId71"/>
    <p:sldId id="323" r:id="rId72"/>
    <p:sldId id="324" r:id="rId73"/>
    <p:sldId id="325" r:id="rId74"/>
    <p:sldId id="326" r:id="rId75"/>
    <p:sldId id="327" r:id="rId76"/>
    <p:sldId id="510" r:id="rId77"/>
    <p:sldId id="328" r:id="rId78"/>
    <p:sldId id="329" r:id="rId79"/>
    <p:sldId id="330" r:id="rId80"/>
    <p:sldId id="331" r:id="rId81"/>
    <p:sldId id="333" r:id="rId82"/>
    <p:sldId id="519" r:id="rId83"/>
    <p:sldId id="520" r:id="rId84"/>
    <p:sldId id="521" r:id="rId85"/>
    <p:sldId id="522" r:id="rId86"/>
    <p:sldId id="523" r:id="rId87"/>
    <p:sldId id="524" r:id="rId88"/>
    <p:sldId id="332" r:id="rId89"/>
    <p:sldId id="334" r:id="rId90"/>
    <p:sldId id="363" r:id="rId91"/>
    <p:sldId id="335" r:id="rId92"/>
    <p:sldId id="359" r:id="rId93"/>
    <p:sldId id="525" r:id="rId94"/>
    <p:sldId id="316" r:id="rId95"/>
    <p:sldId id="516" r:id="rId96"/>
    <p:sldId id="349" r:id="rId97"/>
    <p:sldId id="336" r:id="rId98"/>
    <p:sldId id="350" r:id="rId99"/>
    <p:sldId id="569" r:id="rId100"/>
    <p:sldId id="570" r:id="rId101"/>
    <p:sldId id="661" r:id="rId102"/>
    <p:sldId id="364" r:id="rId103"/>
    <p:sldId id="642" r:id="rId104"/>
    <p:sldId id="643" r:id="rId105"/>
    <p:sldId id="644" r:id="rId106"/>
    <p:sldId id="645" r:id="rId107"/>
    <p:sldId id="548" r:id="rId108"/>
    <p:sldId id="583" r:id="rId109"/>
    <p:sldId id="549" r:id="rId110"/>
    <p:sldId id="584" r:id="rId111"/>
    <p:sldId id="585" r:id="rId112"/>
    <p:sldId id="546" r:id="rId113"/>
    <p:sldId id="545" r:id="rId114"/>
    <p:sldId id="586" r:id="rId115"/>
    <p:sldId id="550" r:id="rId116"/>
    <p:sldId id="587" r:id="rId117"/>
    <p:sldId id="551" r:id="rId118"/>
    <p:sldId id="589" r:id="rId119"/>
    <p:sldId id="544" r:id="rId120"/>
    <p:sldId id="588" r:id="rId121"/>
    <p:sldId id="646" r:id="rId122"/>
    <p:sldId id="647" r:id="rId123"/>
    <p:sldId id="662" r:id="rId124"/>
    <p:sldId id="339" r:id="rId125"/>
    <p:sldId id="573" r:id="rId126"/>
  </p:sldIdLst>
  <p:sldSz cx="12192000" cy="6858000"/>
  <p:notesSz cx="7010400" cy="9296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816" userDrawn="1">
          <p15:clr>
            <a:srgbClr val="A4A3A4"/>
          </p15:clr>
        </p15:guide>
        <p15:guide id="2" pos="12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8">
          <p15:clr>
            <a:srgbClr val="A4A3A4"/>
          </p15:clr>
        </p15:guide>
        <p15:guide id="2" pos="2208">
          <p15:clr>
            <a:srgbClr val="A4A3A4"/>
          </p15:clr>
        </p15:guide>
      </p15:notes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A4DB2600-21EE-D893-DD4F-9291234FEEBB}" name="Briana Lucido" initials="BL" userId="S::KPQ7@cdc.gov::6e1083d0-5170-4474-b4a4-63e2f31446d3" providerId="AD"/>
  <p188:author id="{813E3416-FA04-957D-15E1-16A5CA630B82}" name="Harris, Julie (CDC/GHC/DGHP)" initials="HJ(" userId="S::ggt5@cdc.gov::f314a2f1-d216-401e-99c8-e30988af447c" providerId="AD"/>
  <p188:author id="{7B023D38-FFBC-E2C2-D214-7162B76BE166}" name="Quick, Linda (CDC/GHC/DGHP)" initials="MQ" userId="S::maq2@cdc.gov::0d533c83-808d-433f-96e1-46f2a324ca7d" providerId="AD"/>
  <p188:author id="{9DE8255C-0C61-67E0-2C07-B0226780954B}" name="Dicker, Richard C. (CDC/GHC/OD) (CTR)" initials="DRC((" userId="S::rcd1@cdc.gov::f8501ca0-eb9d-456d-ad4b-eecd461a8d99" providerId="AD"/>
  <p188:author id="{3E1F4367-6FAA-4772-F624-76151D004D17}" name="Lisa Bryde" initials="LB" userId="ccd265dea34debd2" providerId="Windows Live"/>
  <p188:author id="{35CA6E6A-2BDC-3AEC-A8DA-274ECF148F5A}" name="Shadomy, Sean (CDC/DDID/NCEZID/OD)" initials="S(" userId="S::auf4@cdc.gov::2dd13278-842f-4b96-b887-4692c6b7720f" providerId="AD"/>
  <p188:author id="{1CF7526C-0DED-8804-2F61-9E4214E4DB27}" name="Schermerhorn, Jordan (CDC/GHC/DGHP) (CTR)" initials="SJ((" userId="S::xuc4@cdc.gov::34a87e79-620a-4f25-b665-dbb4ca52bca8" providerId="AD"/>
  <p188:author id="{EF4F937E-3A28-66A7-32E9-1BE86B055B0F}" name="Martel, Lise (CDC/GHC/DGHP)" initials="LM" userId="S::Diz0@cdc.gov::fbce038f-8655-4557-9709-9829739673e8" providerId="AD"/>
  <p188:author id="{6DFEE882-EFDA-EE80-0BBD-19757B190C5E}" name="Martel, Lise (CDC/GHC/DGHP)" initials="M(" userId="S::diz0@cdc.gov::fbce038f-8655-4557-9709-9829739673e8" providerId="AD"/>
  <p188:author id="{3591CE88-7405-8A34-0010-169CA64CD850}" name="Rossow, John (CDC/DDPHSIS/CGH/DGHP)" initials="RJ(" userId="S::mwi4@cdc.gov::f624bd00-984b-4499-bcbe-e695391cce31" providerId="AD"/>
  <p188:author id="{677E6A8E-C9A6-07BD-E1D8-448ECDAFF898}" name="Gallagher, Darby (CDC/GHC/DGHP)" initials="GD(" userId="S::zss9@cdc.gov::a845a694-00ae-430c-a73d-6baae6728f31" providerId="AD"/>
  <p188:author id="{D71DB8A5-77F4-3016-5A88-EDAC4D4F1636}" name="Yard, Ellen E. (CDC/DDPHSIS/CGH/DGHP)" initials="YEE(" userId="S::IGF8@cdc.gov::19c9ef13-1d29-41fa-9fd7-59de21a7a375" providerId="AD"/>
  <p188:author id="{B692A5F4-97DE-BB51-F96B-B9FECA0E4692}" name="Guerra, Marta (CDC/DDPHSIS/CGH/DGHP)" initials="G(" userId="S::hzg4@cdc.gov::d7d9e8b8-b328-4938-bdb6-031756c4f46c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53A"/>
    <a:srgbClr val="A6A6A6"/>
    <a:srgbClr val="00973B"/>
    <a:srgbClr val="0065A4"/>
    <a:srgbClr val="66C189"/>
    <a:srgbClr val="FFFFFF"/>
    <a:srgbClr val="BFE5CE"/>
    <a:srgbClr val="00820C"/>
    <a:srgbClr val="00CC66"/>
    <a:srgbClr val="A0AAA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635"/>
    <p:restoredTop sz="79859" autoAdjust="0"/>
  </p:normalViewPr>
  <p:slideViewPr>
    <p:cSldViewPr snapToGrid="0">
      <p:cViewPr varScale="1">
        <p:scale>
          <a:sx n="56" d="100"/>
          <a:sy n="56" d="100"/>
        </p:scale>
        <p:origin x="1012" y="28"/>
      </p:cViewPr>
      <p:guideLst>
        <p:guide orient="horz" pos="816"/>
        <p:guide pos="12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48" d="100"/>
          <a:sy n="48" d="100"/>
        </p:scale>
        <p:origin x="2732" y="32"/>
      </p:cViewPr>
      <p:guideLst>
        <p:guide orient="horz" pos="2928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17" Type="http://schemas.openxmlformats.org/officeDocument/2006/relationships/slide" Target="slides/slide113.xml"/><Relationship Id="rId21" Type="http://schemas.openxmlformats.org/officeDocument/2006/relationships/slide" Target="slides/slide17.xml"/><Relationship Id="rId42" Type="http://schemas.openxmlformats.org/officeDocument/2006/relationships/slide" Target="slides/slide38.xml"/><Relationship Id="rId63" Type="http://schemas.openxmlformats.org/officeDocument/2006/relationships/slide" Target="slides/slide59.xml"/><Relationship Id="rId84" Type="http://schemas.openxmlformats.org/officeDocument/2006/relationships/slide" Target="slides/slide80.xml"/><Relationship Id="rId16" Type="http://schemas.openxmlformats.org/officeDocument/2006/relationships/slide" Target="slides/slide12.xml"/><Relationship Id="rId107" Type="http://schemas.openxmlformats.org/officeDocument/2006/relationships/slide" Target="slides/slide103.xml"/><Relationship Id="rId11" Type="http://schemas.openxmlformats.org/officeDocument/2006/relationships/slide" Target="slides/slide7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53" Type="http://schemas.openxmlformats.org/officeDocument/2006/relationships/slide" Target="slides/slide49.xml"/><Relationship Id="rId58" Type="http://schemas.openxmlformats.org/officeDocument/2006/relationships/slide" Target="slides/slide54.xml"/><Relationship Id="rId74" Type="http://schemas.openxmlformats.org/officeDocument/2006/relationships/slide" Target="slides/slide70.xml"/><Relationship Id="rId79" Type="http://schemas.openxmlformats.org/officeDocument/2006/relationships/slide" Target="slides/slide75.xml"/><Relationship Id="rId102" Type="http://schemas.openxmlformats.org/officeDocument/2006/relationships/slide" Target="slides/slide98.xml"/><Relationship Id="rId123" Type="http://schemas.openxmlformats.org/officeDocument/2006/relationships/slide" Target="slides/slide119.xml"/><Relationship Id="rId128" Type="http://schemas.openxmlformats.org/officeDocument/2006/relationships/handoutMaster" Target="handoutMasters/handoutMaster1.xml"/><Relationship Id="rId5" Type="http://schemas.openxmlformats.org/officeDocument/2006/relationships/slide" Target="slides/slide1.xml"/><Relationship Id="rId90" Type="http://schemas.openxmlformats.org/officeDocument/2006/relationships/slide" Target="slides/slide86.xml"/><Relationship Id="rId95" Type="http://schemas.openxmlformats.org/officeDocument/2006/relationships/slide" Target="slides/slide91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43" Type="http://schemas.openxmlformats.org/officeDocument/2006/relationships/slide" Target="slides/slide39.xml"/><Relationship Id="rId48" Type="http://schemas.openxmlformats.org/officeDocument/2006/relationships/slide" Target="slides/slide44.xml"/><Relationship Id="rId64" Type="http://schemas.openxmlformats.org/officeDocument/2006/relationships/slide" Target="slides/slide60.xml"/><Relationship Id="rId69" Type="http://schemas.openxmlformats.org/officeDocument/2006/relationships/slide" Target="slides/slide65.xml"/><Relationship Id="rId113" Type="http://schemas.openxmlformats.org/officeDocument/2006/relationships/slide" Target="slides/slide109.xml"/><Relationship Id="rId118" Type="http://schemas.openxmlformats.org/officeDocument/2006/relationships/slide" Target="slides/slide114.xml"/><Relationship Id="rId80" Type="http://schemas.openxmlformats.org/officeDocument/2006/relationships/slide" Target="slides/slide76.xml"/><Relationship Id="rId85" Type="http://schemas.openxmlformats.org/officeDocument/2006/relationships/slide" Target="slides/slide81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59" Type="http://schemas.openxmlformats.org/officeDocument/2006/relationships/slide" Target="slides/slide55.xml"/><Relationship Id="rId103" Type="http://schemas.openxmlformats.org/officeDocument/2006/relationships/slide" Target="slides/slide99.xml"/><Relationship Id="rId108" Type="http://schemas.openxmlformats.org/officeDocument/2006/relationships/slide" Target="slides/slide104.xml"/><Relationship Id="rId124" Type="http://schemas.openxmlformats.org/officeDocument/2006/relationships/slide" Target="slides/slide120.xml"/><Relationship Id="rId129" Type="http://schemas.openxmlformats.org/officeDocument/2006/relationships/presProps" Target="presProps.xml"/><Relationship Id="rId54" Type="http://schemas.openxmlformats.org/officeDocument/2006/relationships/slide" Target="slides/slide50.xml"/><Relationship Id="rId70" Type="http://schemas.openxmlformats.org/officeDocument/2006/relationships/slide" Target="slides/slide66.xml"/><Relationship Id="rId75" Type="http://schemas.openxmlformats.org/officeDocument/2006/relationships/slide" Target="slides/slide71.xml"/><Relationship Id="rId91" Type="http://schemas.openxmlformats.org/officeDocument/2006/relationships/slide" Target="slides/slide87.xml"/><Relationship Id="rId96" Type="http://schemas.openxmlformats.org/officeDocument/2006/relationships/slide" Target="slides/slide9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49" Type="http://schemas.openxmlformats.org/officeDocument/2006/relationships/slide" Target="slides/slide45.xml"/><Relationship Id="rId114" Type="http://schemas.openxmlformats.org/officeDocument/2006/relationships/slide" Target="slides/slide110.xml"/><Relationship Id="rId119" Type="http://schemas.openxmlformats.org/officeDocument/2006/relationships/slide" Target="slides/slide115.xml"/><Relationship Id="rId44" Type="http://schemas.openxmlformats.org/officeDocument/2006/relationships/slide" Target="slides/slide40.xml"/><Relationship Id="rId60" Type="http://schemas.openxmlformats.org/officeDocument/2006/relationships/slide" Target="slides/slide56.xml"/><Relationship Id="rId65" Type="http://schemas.openxmlformats.org/officeDocument/2006/relationships/slide" Target="slides/slide61.xml"/><Relationship Id="rId81" Type="http://schemas.openxmlformats.org/officeDocument/2006/relationships/slide" Target="slides/slide77.xml"/><Relationship Id="rId86" Type="http://schemas.openxmlformats.org/officeDocument/2006/relationships/slide" Target="slides/slide82.xml"/><Relationship Id="rId130" Type="http://schemas.openxmlformats.org/officeDocument/2006/relationships/viewProps" Target="viewProps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9" Type="http://schemas.openxmlformats.org/officeDocument/2006/relationships/slide" Target="slides/slide35.xml"/><Relationship Id="rId109" Type="http://schemas.openxmlformats.org/officeDocument/2006/relationships/slide" Target="slides/slide105.xml"/><Relationship Id="rId34" Type="http://schemas.openxmlformats.org/officeDocument/2006/relationships/slide" Target="slides/slide30.xml"/><Relationship Id="rId50" Type="http://schemas.openxmlformats.org/officeDocument/2006/relationships/slide" Target="slides/slide46.xml"/><Relationship Id="rId55" Type="http://schemas.openxmlformats.org/officeDocument/2006/relationships/slide" Target="slides/slide51.xml"/><Relationship Id="rId76" Type="http://schemas.openxmlformats.org/officeDocument/2006/relationships/slide" Target="slides/slide72.xml"/><Relationship Id="rId97" Type="http://schemas.openxmlformats.org/officeDocument/2006/relationships/slide" Target="slides/slide93.xml"/><Relationship Id="rId104" Type="http://schemas.openxmlformats.org/officeDocument/2006/relationships/slide" Target="slides/slide100.xml"/><Relationship Id="rId120" Type="http://schemas.openxmlformats.org/officeDocument/2006/relationships/slide" Target="slides/slide116.xml"/><Relationship Id="rId125" Type="http://schemas.openxmlformats.org/officeDocument/2006/relationships/slide" Target="slides/slide121.xml"/><Relationship Id="rId7" Type="http://schemas.openxmlformats.org/officeDocument/2006/relationships/slide" Target="slides/slide3.xml"/><Relationship Id="rId71" Type="http://schemas.openxmlformats.org/officeDocument/2006/relationships/slide" Target="slides/slide67.xml"/><Relationship Id="rId92" Type="http://schemas.openxmlformats.org/officeDocument/2006/relationships/slide" Target="slides/slide88.xml"/><Relationship Id="rId2" Type="http://schemas.openxmlformats.org/officeDocument/2006/relationships/customXml" Target="../customXml/item2.xml"/><Relationship Id="rId29" Type="http://schemas.openxmlformats.org/officeDocument/2006/relationships/slide" Target="slides/slide25.xml"/><Relationship Id="rId24" Type="http://schemas.openxmlformats.org/officeDocument/2006/relationships/slide" Target="slides/slide20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66" Type="http://schemas.openxmlformats.org/officeDocument/2006/relationships/slide" Target="slides/slide62.xml"/><Relationship Id="rId87" Type="http://schemas.openxmlformats.org/officeDocument/2006/relationships/slide" Target="slides/slide83.xml"/><Relationship Id="rId110" Type="http://schemas.openxmlformats.org/officeDocument/2006/relationships/slide" Target="slides/slide106.xml"/><Relationship Id="rId115" Type="http://schemas.openxmlformats.org/officeDocument/2006/relationships/slide" Target="slides/slide111.xml"/><Relationship Id="rId131" Type="http://schemas.openxmlformats.org/officeDocument/2006/relationships/theme" Target="theme/theme1.xml"/><Relationship Id="rId61" Type="http://schemas.openxmlformats.org/officeDocument/2006/relationships/slide" Target="slides/slide57.xml"/><Relationship Id="rId82" Type="http://schemas.openxmlformats.org/officeDocument/2006/relationships/slide" Target="slides/slide78.xml"/><Relationship Id="rId19" Type="http://schemas.openxmlformats.org/officeDocument/2006/relationships/slide" Target="slides/slide15.xml"/><Relationship Id="rId14" Type="http://schemas.openxmlformats.org/officeDocument/2006/relationships/slide" Target="slides/slide10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56" Type="http://schemas.openxmlformats.org/officeDocument/2006/relationships/slide" Target="slides/slide52.xml"/><Relationship Id="rId77" Type="http://schemas.openxmlformats.org/officeDocument/2006/relationships/slide" Target="slides/slide73.xml"/><Relationship Id="rId100" Type="http://schemas.openxmlformats.org/officeDocument/2006/relationships/slide" Target="slides/slide96.xml"/><Relationship Id="rId105" Type="http://schemas.openxmlformats.org/officeDocument/2006/relationships/slide" Target="slides/slide101.xml"/><Relationship Id="rId126" Type="http://schemas.openxmlformats.org/officeDocument/2006/relationships/slide" Target="slides/slide122.xml"/><Relationship Id="rId8" Type="http://schemas.openxmlformats.org/officeDocument/2006/relationships/slide" Target="slides/slide4.xml"/><Relationship Id="rId51" Type="http://schemas.openxmlformats.org/officeDocument/2006/relationships/slide" Target="slides/slide47.xml"/><Relationship Id="rId72" Type="http://schemas.openxmlformats.org/officeDocument/2006/relationships/slide" Target="slides/slide68.xml"/><Relationship Id="rId93" Type="http://schemas.openxmlformats.org/officeDocument/2006/relationships/slide" Target="slides/slide89.xml"/><Relationship Id="rId98" Type="http://schemas.openxmlformats.org/officeDocument/2006/relationships/slide" Target="slides/slide94.xml"/><Relationship Id="rId121" Type="http://schemas.openxmlformats.org/officeDocument/2006/relationships/slide" Target="slides/slide117.xml"/><Relationship Id="rId3" Type="http://schemas.openxmlformats.org/officeDocument/2006/relationships/customXml" Target="../customXml/item3.xml"/><Relationship Id="rId25" Type="http://schemas.openxmlformats.org/officeDocument/2006/relationships/slide" Target="slides/slide21.xml"/><Relationship Id="rId46" Type="http://schemas.openxmlformats.org/officeDocument/2006/relationships/slide" Target="slides/slide42.xml"/><Relationship Id="rId67" Type="http://schemas.openxmlformats.org/officeDocument/2006/relationships/slide" Target="slides/slide63.xml"/><Relationship Id="rId116" Type="http://schemas.openxmlformats.org/officeDocument/2006/relationships/slide" Target="slides/slide112.xml"/><Relationship Id="rId20" Type="http://schemas.openxmlformats.org/officeDocument/2006/relationships/slide" Target="slides/slide16.xml"/><Relationship Id="rId41" Type="http://schemas.openxmlformats.org/officeDocument/2006/relationships/slide" Target="slides/slide37.xml"/><Relationship Id="rId62" Type="http://schemas.openxmlformats.org/officeDocument/2006/relationships/slide" Target="slides/slide58.xml"/><Relationship Id="rId83" Type="http://schemas.openxmlformats.org/officeDocument/2006/relationships/slide" Target="slides/slide79.xml"/><Relationship Id="rId88" Type="http://schemas.openxmlformats.org/officeDocument/2006/relationships/slide" Target="slides/slide84.xml"/><Relationship Id="rId111" Type="http://schemas.openxmlformats.org/officeDocument/2006/relationships/slide" Target="slides/slide107.xml"/><Relationship Id="rId132" Type="http://schemas.openxmlformats.org/officeDocument/2006/relationships/tableStyles" Target="tableStyles.xml"/><Relationship Id="rId15" Type="http://schemas.openxmlformats.org/officeDocument/2006/relationships/slide" Target="slides/slide11.xml"/><Relationship Id="rId36" Type="http://schemas.openxmlformats.org/officeDocument/2006/relationships/slide" Target="slides/slide32.xml"/><Relationship Id="rId57" Type="http://schemas.openxmlformats.org/officeDocument/2006/relationships/slide" Target="slides/slide53.xml"/><Relationship Id="rId106" Type="http://schemas.openxmlformats.org/officeDocument/2006/relationships/slide" Target="slides/slide102.xml"/><Relationship Id="rId127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31" Type="http://schemas.openxmlformats.org/officeDocument/2006/relationships/slide" Target="slides/slide27.xml"/><Relationship Id="rId52" Type="http://schemas.openxmlformats.org/officeDocument/2006/relationships/slide" Target="slides/slide48.xml"/><Relationship Id="rId73" Type="http://schemas.openxmlformats.org/officeDocument/2006/relationships/slide" Target="slides/slide69.xml"/><Relationship Id="rId78" Type="http://schemas.openxmlformats.org/officeDocument/2006/relationships/slide" Target="slides/slide74.xml"/><Relationship Id="rId94" Type="http://schemas.openxmlformats.org/officeDocument/2006/relationships/slide" Target="slides/slide90.xml"/><Relationship Id="rId99" Type="http://schemas.openxmlformats.org/officeDocument/2006/relationships/slide" Target="slides/slide95.xml"/><Relationship Id="rId101" Type="http://schemas.openxmlformats.org/officeDocument/2006/relationships/slide" Target="slides/slide97.xml"/><Relationship Id="rId122" Type="http://schemas.openxmlformats.org/officeDocument/2006/relationships/slide" Target="slides/slide118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26" Type="http://schemas.openxmlformats.org/officeDocument/2006/relationships/slide" Target="slides/slide22.xml"/><Relationship Id="rId47" Type="http://schemas.openxmlformats.org/officeDocument/2006/relationships/slide" Target="slides/slide43.xml"/><Relationship Id="rId68" Type="http://schemas.openxmlformats.org/officeDocument/2006/relationships/slide" Target="slides/slide64.xml"/><Relationship Id="rId89" Type="http://schemas.openxmlformats.org/officeDocument/2006/relationships/slide" Target="slides/slide85.xml"/><Relationship Id="rId112" Type="http://schemas.openxmlformats.org/officeDocument/2006/relationships/slide" Target="slides/slide108.xml"/><Relationship Id="rId133" Type="http://schemas.microsoft.com/office/2018/10/relationships/authors" Target="author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.xlsx"/><Relationship Id="rId1" Type="http://schemas.openxmlformats.org/officeDocument/2006/relationships/themeOverride" Target="../theme/themeOverride1.xml"/></Relationships>
</file>

<file path=ppt/charts/_rels/chart10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6.xlsx"/><Relationship Id="rId1" Type="http://schemas.openxmlformats.org/officeDocument/2006/relationships/themeOverride" Target="../theme/themeOverride10.xml"/></Relationships>
</file>

<file path=ppt/charts/_rels/chart1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7.xlsx"/><Relationship Id="rId1" Type="http://schemas.openxmlformats.org/officeDocument/2006/relationships/themeOverride" Target="../theme/themeOverride11.xml"/></Relationships>
</file>

<file path=ppt/charts/_rels/chart12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8.xlsx"/><Relationship Id="rId1" Type="http://schemas.openxmlformats.org/officeDocument/2006/relationships/themeOverride" Target="../theme/themeOverride12.xml"/></Relationships>
</file>

<file path=ppt/charts/_rels/chart13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9.xlsx"/><Relationship Id="rId1" Type="http://schemas.openxmlformats.org/officeDocument/2006/relationships/themeOverride" Target="../theme/themeOverride13.xml"/></Relationships>
</file>

<file path=ppt/charts/_rels/chart1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0.xlsx"/></Relationships>
</file>

<file path=ppt/charts/_rels/chart1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1.xlsx"/></Relationships>
</file>

<file path=ppt/charts/_rels/chart1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2.xlsx"/></Relationships>
</file>

<file path=ppt/charts/_rels/chart1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3.xlsx"/></Relationships>
</file>

<file path=ppt/charts/_rels/chart18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14.xlsx"/><Relationship Id="rId1" Type="http://schemas.openxmlformats.org/officeDocument/2006/relationships/themeOverride" Target="../theme/themeOverride14.xml"/></Relationships>
</file>

<file path=ppt/charts/_rels/chart19.xml.rels><?xml version="1.0" encoding="UTF-8" standalone="yes"?>
<Relationships xmlns="http://schemas.openxmlformats.org/package/2006/relationships"><Relationship Id="rId3" Type="http://schemas.openxmlformats.org/officeDocument/2006/relationships/oleObject" Target="Book1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oleObject" Target="Book1" TargetMode="External"/><Relationship Id="rId1" Type="http://schemas.openxmlformats.org/officeDocument/2006/relationships/themeOverride" Target="../theme/themeOverride2.xml"/></Relationships>
</file>

<file path=ppt/charts/_rels/chart20.xml.rels><?xml version="1.0" encoding="UTF-8" standalone="yes"?>
<Relationships xmlns="http://schemas.openxmlformats.org/package/2006/relationships"><Relationship Id="rId3" Type="http://schemas.openxmlformats.org/officeDocument/2006/relationships/oleObject" Target="Book1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21.xml.rels><?xml version="1.0" encoding="UTF-8" standalone="yes"?>
<Relationships xmlns="http://schemas.openxmlformats.org/package/2006/relationships"><Relationship Id="rId3" Type="http://schemas.openxmlformats.org/officeDocument/2006/relationships/oleObject" Target="Book1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22.xml.rels><?xml version="1.0" encoding="UTF-8" standalone="yes"?>
<Relationships xmlns="http://schemas.openxmlformats.org/package/2006/relationships"><Relationship Id="rId3" Type="http://schemas.openxmlformats.org/officeDocument/2006/relationships/oleObject" Target="Book1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23.xml.rels><?xml version="1.0" encoding="UTF-8" standalone="yes"?>
<Relationships xmlns="http://schemas.openxmlformats.org/package/2006/relationships"><Relationship Id="rId3" Type="http://schemas.openxmlformats.org/officeDocument/2006/relationships/oleObject" Target="Book1" TargetMode="External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24.xml.rels><?xml version="1.0" encoding="UTF-8" standalone="yes"?>
<Relationships xmlns="http://schemas.openxmlformats.org/package/2006/relationships"><Relationship Id="rId3" Type="http://schemas.openxmlformats.org/officeDocument/2006/relationships/oleObject" Target="Book1" TargetMode="External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25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15.xlsx"/><Relationship Id="rId1" Type="http://schemas.openxmlformats.org/officeDocument/2006/relationships/themeOverride" Target="../theme/themeOverride15.xml"/></Relationships>
</file>

<file path=ppt/charts/_rels/chart26.xml.rels><?xml version="1.0" encoding="UTF-8" standalone="yes"?>
<Relationships xmlns="http://schemas.openxmlformats.org/package/2006/relationships"><Relationship Id="rId2" Type="http://schemas.openxmlformats.org/officeDocument/2006/relationships/oleObject" Target="../embeddings/oleObject2.bin"/><Relationship Id="rId1" Type="http://schemas.openxmlformats.org/officeDocument/2006/relationships/themeOverride" Target="../theme/themeOverride16.xml"/></Relationships>
</file>

<file path=ppt/charts/_rels/chart27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16.xlsx"/><Relationship Id="rId1" Type="http://schemas.openxmlformats.org/officeDocument/2006/relationships/themeOverride" Target="../theme/themeOverride17.xm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oleObject" Target="Book1" TargetMode="External"/><Relationship Id="rId1" Type="http://schemas.openxmlformats.org/officeDocument/2006/relationships/themeOverride" Target="../theme/themeOverride3.xml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1.xlsx"/><Relationship Id="rId1" Type="http://schemas.openxmlformats.org/officeDocument/2006/relationships/themeOverride" Target="../theme/themeOverride4.xml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2.xlsx"/><Relationship Id="rId1" Type="http://schemas.openxmlformats.org/officeDocument/2006/relationships/themeOverride" Target="../theme/themeOverride5.xml"/></Relationships>
</file>

<file path=ppt/charts/_rels/chart6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3.xlsx"/><Relationship Id="rId1" Type="http://schemas.openxmlformats.org/officeDocument/2006/relationships/themeOverride" Target="../theme/themeOverride6.xml"/></Relationships>
</file>

<file path=ppt/charts/_rels/chart7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4.xlsx"/><Relationship Id="rId1" Type="http://schemas.openxmlformats.org/officeDocument/2006/relationships/themeOverride" Target="../theme/themeOverride7.xml"/></Relationships>
</file>

<file path=ppt/charts/_rels/chart8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5.xlsx"/><Relationship Id="rId1" Type="http://schemas.openxmlformats.org/officeDocument/2006/relationships/themeOverride" Target="../theme/themeOverride8.xml"/></Relationships>
</file>

<file path=ppt/charts/_rels/chart9.xml.rels><?xml version="1.0" encoding="UTF-8" standalone="yes"?>
<Relationships xmlns="http://schemas.openxmlformats.org/package/2006/relationships"><Relationship Id="rId2" Type="http://schemas.openxmlformats.org/officeDocument/2006/relationships/oleObject" Target="../embeddings/oleObject1.bin"/><Relationship Id="rId1" Type="http://schemas.openxmlformats.org/officeDocument/2006/relationships/themeOverride" Target="../theme/themeOverride9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 sz="2400"/>
            </a:pPr>
            <a:r>
              <a:rPr lang="en-US" sz="2400" b="1" i="0" u="none" strike="noStrike" kern="1200" baseline="0">
                <a:solidFill>
                  <a:prstClr val="black"/>
                </a:solidFill>
              </a:rPr>
              <a:t>Número de casos notificados de disenteria</a:t>
            </a:r>
            <a:br>
              <a:rPr lang="en-US" sz="2400" b="1" i="0" u="none" strike="noStrike" kern="1200" baseline="0">
                <a:solidFill>
                  <a:prstClr val="black"/>
                </a:solidFill>
              </a:rPr>
            </a:br>
            <a:r>
              <a:rPr lang="en-US" sz="2400" b="1" i="0" u="none" strike="noStrike" kern="1200" baseline="0">
                <a:solidFill>
                  <a:prstClr val="black"/>
                </a:solidFill>
              </a:rPr>
              <a:t>por Semana Epidemiológica-Cidade X, 2024</a:t>
            </a:r>
            <a:endParaRPr lang="en-US" sz="2400"/>
          </a:p>
        </c:rich>
      </c:tx>
      <c:overlay val="0"/>
    </c:title>
    <c:autoTitleDeleted val="0"/>
    <c:plotArea>
      <c:layout>
        <c:manualLayout>
          <c:layoutTarget val="inner"/>
          <c:xMode val="edge"/>
          <c:yMode val="edge"/>
          <c:x val="0.14688590396788601"/>
          <c:y val="0.24127195639006663"/>
          <c:w val="0.82333088878595995"/>
          <c:h val="0.55754169190389657"/>
        </c:manualLayout>
      </c:layout>
      <c:barChart>
        <c:barDir val="col"/>
        <c:grouping val="stacked"/>
        <c:varyColors val="0"/>
        <c:ser>
          <c:idx val="0"/>
          <c:order val="0"/>
          <c:spPr>
            <a:solidFill>
              <a:srgbClr val="00973B"/>
            </a:solidFill>
            <a:ln>
              <a:solidFill>
                <a:srgbClr val="000000"/>
              </a:solidFill>
            </a:ln>
            <a:effectLst/>
          </c:spPr>
          <c:invertIfNegative val="0"/>
          <c:cat>
            <c:numRef>
              <c:f>Sheet1!$A$2:$A$12</c:f>
              <c:numCache>
                <c:formatCode>General</c:formatCode>
                <c:ptCount val="11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</c:numCache>
            </c:numRef>
          </c:cat>
          <c:val>
            <c:numRef>
              <c:f>Sheet1!$B$2:$B$12</c:f>
              <c:numCache>
                <c:formatCode>General</c:formatCode>
                <c:ptCount val="11"/>
                <c:pt idx="0">
                  <c:v>1</c:v>
                </c:pt>
                <c:pt idx="1">
                  <c:v>0</c:v>
                </c:pt>
                <c:pt idx="2">
                  <c:v>2</c:v>
                </c:pt>
                <c:pt idx="3">
                  <c:v>0</c:v>
                </c:pt>
                <c:pt idx="4">
                  <c:v>1</c:v>
                </c:pt>
                <c:pt idx="5">
                  <c:v>0</c:v>
                </c:pt>
                <c:pt idx="6">
                  <c:v>1</c:v>
                </c:pt>
                <c:pt idx="7">
                  <c:v>0</c:v>
                </c:pt>
                <c:pt idx="8">
                  <c:v>2</c:v>
                </c:pt>
                <c:pt idx="9">
                  <c:v>5</c:v>
                </c:pt>
                <c:pt idx="10">
                  <c:v>8</c:v>
                </c:pt>
              </c:numCache>
            </c:numRef>
          </c:val>
          <c:extLst xmlns:mc="http://schemas.openxmlformats.org/markup-compatibility/2006" xmlns:c14="http://schemas.microsoft.com/office/drawing/2007/8/2/chart" xmlns:c16="http://schemas.microsoft.com/office/drawing/2014/chart">
            <c:ext xmlns:c16="http://schemas.microsoft.com/office/drawing/2014/chart" uri="{C3380CC4-5D6E-409C-BE32-E72D297353CC}">
              <c16:uniqueId val="{00000000-AA30-402D-AE7C-985C962EC79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0"/>
        <c:overlap val="100"/>
        <c:axId val="-2118940280"/>
        <c:axId val="-2118945192"/>
      </c:barChart>
      <c:catAx>
        <c:axId val="-2118940280"/>
        <c:scaling>
          <c:orientation val="minMax"/>
        </c:scaling>
        <c:delete val="0"/>
        <c:axPos val="b"/>
        <c:title>
          <c:tx>
            <c:rich>
              <a:bodyPr rot="0" vert="horz"/>
              <a:lstStyle/>
              <a:p>
                <a:pPr>
                  <a:defRPr sz="2000"/>
                </a:pPr>
                <a:r>
                  <a:rPr lang="en-US" sz="2000" b="0" dirty="0"/>
                  <a:t>Semana </a:t>
                </a:r>
                <a:r>
                  <a:rPr lang="en-US" sz="2000" b="0" dirty="0" err="1"/>
                  <a:t>Epidemiológica</a:t>
                </a:r>
                <a:endParaRPr lang="en-US" sz="2000" b="0" dirty="0"/>
              </a:p>
            </c:rich>
          </c:tx>
          <c:layout>
            <c:manualLayout>
              <c:xMode val="edge"/>
              <c:yMode val="edge"/>
              <c:x val="0.41005211120454604"/>
              <c:y val="0.91138199071269932"/>
            </c:manualLayout>
          </c:layout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vert="horz"/>
          <a:lstStyle/>
          <a:p>
            <a:pPr>
              <a:defRPr/>
            </a:pPr>
            <a:endParaRPr lang="en-US"/>
          </a:p>
        </c:txPr>
        <c:crossAx val="-2118945192"/>
        <c:crosses val="autoZero"/>
        <c:auto val="1"/>
        <c:lblAlgn val="ctr"/>
        <c:lblOffset val="100"/>
        <c:noMultiLvlLbl val="0"/>
      </c:catAx>
      <c:valAx>
        <c:axId val="-2118945192"/>
        <c:scaling>
          <c:orientation val="minMax"/>
        </c:scaling>
        <c:delete val="0"/>
        <c:axPos val="l"/>
        <c:majorGridlines>
          <c:spPr>
            <a:ln w="9525" cap="flat" cmpd="sng" algn="ctr">
              <a:noFill/>
              <a:round/>
            </a:ln>
            <a:effectLst/>
          </c:spPr>
        </c:majorGridlines>
        <c:title>
          <c:tx>
            <c:rich>
              <a:bodyPr rot="-5400000" vert="horz"/>
              <a:lstStyle/>
              <a:p>
                <a:pPr>
                  <a:defRPr sz="2000"/>
                </a:pPr>
                <a:r>
                  <a:rPr lang="en-US" sz="2000" b="0" dirty="0"/>
                  <a:t># Casos</a:t>
                </a:r>
              </a:p>
            </c:rich>
          </c:tx>
          <c:layout>
            <c:manualLayout>
              <c:xMode val="edge"/>
              <c:yMode val="edge"/>
              <c:x val="1.2705960298651987E-2"/>
              <c:y val="0.4333428225317989"/>
            </c:manualLayout>
          </c:layout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out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vert="horz"/>
          <a:lstStyle/>
          <a:p>
            <a:pPr>
              <a:defRPr/>
            </a:pPr>
            <a:endParaRPr lang="en-US"/>
          </a:p>
        </c:txPr>
        <c:crossAx val="-2118940280"/>
        <c:crosses val="autoZero"/>
        <c:crossBetween val="between"/>
      </c:valAx>
      <c:spPr>
        <a:noFill/>
        <a:ln w="25400"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800" baseline="0">
          <a:latin typeface="+mn-lt"/>
        </a:defRPr>
      </a:pPr>
      <a:endParaRPr lang="en-US"/>
    </a:p>
  </c:txPr>
  <c:externalData r:id="rId2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Casos</c:v>
                </c:pt>
              </c:strCache>
            </c:strRef>
          </c:tx>
          <c:spPr>
            <a:solidFill>
              <a:srgbClr val="00973B"/>
            </a:solidFill>
            <a:ln>
              <a:solidFill>
                <a:schemeClr val="tx1"/>
              </a:solidFill>
            </a:ln>
            <a:effectLst/>
          </c:spPr>
          <c:invertIfNegative val="0"/>
          <c:cat>
            <c:numRef>
              <c:f>Sheet1!$A$2:$A$27</c:f>
              <c:numCache>
                <c:formatCode>General</c:formatCode>
                <c:ptCount val="26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  <c:pt idx="24">
                  <c:v>25</c:v>
                </c:pt>
                <c:pt idx="25">
                  <c:v>26</c:v>
                </c:pt>
              </c:numCache>
            </c:numRef>
          </c:cat>
          <c:val>
            <c:numRef>
              <c:f>Sheet1!$B$2:$B$27</c:f>
              <c:numCache>
                <c:formatCode>General</c:formatCode>
                <c:ptCount val="26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1</c:v>
                </c:pt>
                <c:pt idx="9">
                  <c:v>0</c:v>
                </c:pt>
                <c:pt idx="10">
                  <c:v>1</c:v>
                </c:pt>
                <c:pt idx="11">
                  <c:v>0</c:v>
                </c:pt>
                <c:pt idx="12">
                  <c:v>3</c:v>
                </c:pt>
                <c:pt idx="13">
                  <c:v>10</c:v>
                </c:pt>
                <c:pt idx="14">
                  <c:v>13</c:v>
                </c:pt>
                <c:pt idx="15">
                  <c:v>11</c:v>
                </c:pt>
                <c:pt idx="16">
                  <c:v>7</c:v>
                </c:pt>
                <c:pt idx="17">
                  <c:v>3</c:v>
                </c:pt>
                <c:pt idx="18">
                  <c:v>2</c:v>
                </c:pt>
                <c:pt idx="19">
                  <c:v>2</c:v>
                </c:pt>
                <c:pt idx="20">
                  <c:v>0</c:v>
                </c:pt>
                <c:pt idx="21">
                  <c:v>1</c:v>
                </c:pt>
                <c:pt idx="22">
                  <c:v>1</c:v>
                </c:pt>
                <c:pt idx="23">
                  <c:v>0</c:v>
                </c:pt>
                <c:pt idx="24">
                  <c:v>1</c:v>
                </c:pt>
                <c:pt idx="25">
                  <c:v>0</c:v>
                </c:pt>
              </c:numCache>
            </c:numRef>
          </c:val>
          <c:extLst xmlns:mc="http://schemas.openxmlformats.org/markup-compatibility/2006" xmlns:c14="http://schemas.microsoft.com/office/drawing/2007/8/2/chart" xmlns:c16="http://schemas.microsoft.com/office/drawing/2014/chart">
            <c:ext xmlns:c16="http://schemas.microsoft.com/office/drawing/2014/chart" uri="{C3380CC4-5D6E-409C-BE32-E72D297353CC}">
              <c16:uniqueId val="{00000000-519F-45AA-AB73-283716E7C32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0"/>
        <c:overlap val="100"/>
        <c:axId val="-2136082600"/>
        <c:axId val="-2136167704"/>
      </c:barChart>
      <c:catAx>
        <c:axId val="-213608260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2136167704"/>
        <c:crosses val="autoZero"/>
        <c:auto val="1"/>
        <c:lblAlgn val="ctr"/>
        <c:lblOffset val="100"/>
        <c:tickLblSkip val="2"/>
        <c:noMultiLvlLbl val="0"/>
      </c:catAx>
      <c:valAx>
        <c:axId val="-2136167704"/>
        <c:scaling>
          <c:orientation val="minMax"/>
          <c:max val="14"/>
        </c:scaling>
        <c:delete val="0"/>
        <c:axPos val="l"/>
        <c:majorGridlines>
          <c:spPr>
            <a:ln w="9525" cap="flat" cmpd="sng" algn="ctr">
              <a:noFill/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-2136082600"/>
        <c:crosses val="autoZero"/>
        <c:crossBetween val="between"/>
        <c:majorUnit val="2"/>
        <c:minorUnit val="1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2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Casos</c:v>
                </c:pt>
              </c:strCache>
            </c:strRef>
          </c:tx>
          <c:spPr>
            <a:solidFill>
              <a:srgbClr val="0065A4"/>
            </a:solidFill>
            <a:ln>
              <a:solidFill>
                <a:schemeClr val="tx1"/>
              </a:solidFill>
            </a:ln>
            <a:effectLst/>
          </c:spPr>
          <c:invertIfNegative val="0"/>
          <c:cat>
            <c:numRef>
              <c:f>Sheet1!$A$2:$A$27</c:f>
              <c:numCache>
                <c:formatCode>General</c:formatCode>
                <c:ptCount val="26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  <c:pt idx="24">
                  <c:v>25</c:v>
                </c:pt>
                <c:pt idx="25">
                  <c:v>26</c:v>
                </c:pt>
              </c:numCache>
            </c:numRef>
          </c:cat>
          <c:val>
            <c:numRef>
              <c:f>Sheet1!$B$2:$B$27</c:f>
              <c:numCache>
                <c:formatCode>General</c:formatCode>
                <c:ptCount val="26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1</c:v>
                </c:pt>
                <c:pt idx="13">
                  <c:v>2</c:v>
                </c:pt>
                <c:pt idx="14">
                  <c:v>3</c:v>
                </c:pt>
                <c:pt idx="15">
                  <c:v>4</c:v>
                </c:pt>
                <c:pt idx="16">
                  <c:v>2</c:v>
                </c:pt>
                <c:pt idx="17">
                  <c:v>0</c:v>
                </c:pt>
                <c:pt idx="18">
                  <c:v>1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1</c:v>
                </c:pt>
                <c:pt idx="24">
                  <c:v>0</c:v>
                </c:pt>
                <c:pt idx="25">
                  <c:v>0</c:v>
                </c:pt>
              </c:numCache>
            </c:numRef>
          </c:val>
          <c:extLst xmlns:mc="http://schemas.openxmlformats.org/markup-compatibility/2006" xmlns:c14="http://schemas.microsoft.com/office/drawing/2007/8/2/chart" xmlns:c16="http://schemas.microsoft.com/office/drawing/2014/chart">
            <c:ext xmlns:c16="http://schemas.microsoft.com/office/drawing/2014/chart" uri="{C3380CC4-5D6E-409C-BE32-E72D297353CC}">
              <c16:uniqueId val="{00000000-ADA3-494F-8288-BE894B3492F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0"/>
        <c:overlap val="100"/>
        <c:axId val="-2135030024"/>
        <c:axId val="-2135044136"/>
      </c:barChart>
      <c:catAx>
        <c:axId val="-2135030024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24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2000" b="1" dirty="0" err="1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Outubro</a:t>
                </a:r>
                <a:r>
                  <a:rPr lang="en-US" sz="2000" b="1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de 2019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-2135044136"/>
        <c:crosses val="autoZero"/>
        <c:auto val="1"/>
        <c:lblAlgn val="ctr"/>
        <c:lblOffset val="100"/>
        <c:tickLblSkip val="2"/>
        <c:noMultiLvlLbl val="0"/>
      </c:catAx>
      <c:valAx>
        <c:axId val="-2135044136"/>
        <c:scaling>
          <c:orientation val="minMax"/>
          <c:max val="4"/>
        </c:scaling>
        <c:delete val="0"/>
        <c:axPos val="l"/>
        <c:majorGridlines>
          <c:spPr>
            <a:ln w="9525" cap="flat" cmpd="sng" algn="ctr">
              <a:noFill/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-2135030024"/>
        <c:crosses val="autoZero"/>
        <c:crossBetween val="between"/>
        <c:majorUnit val="2"/>
        <c:minorUnit val="1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2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Casos</c:v>
                </c:pt>
              </c:strCache>
            </c:strRef>
          </c:tx>
          <c:spPr>
            <a:solidFill>
              <a:srgbClr val="00953A"/>
            </a:solidFill>
            <a:ln>
              <a:solidFill>
                <a:schemeClr val="tx1"/>
              </a:solidFill>
            </a:ln>
            <a:effectLst/>
          </c:spPr>
          <c:invertIfNegative val="0"/>
          <c:cat>
            <c:numRef>
              <c:f>Sheet1!$A$2:$A$27</c:f>
              <c:numCache>
                <c:formatCode>General</c:formatCode>
                <c:ptCount val="26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  <c:pt idx="24">
                  <c:v>25</c:v>
                </c:pt>
                <c:pt idx="25">
                  <c:v>26</c:v>
                </c:pt>
              </c:numCache>
            </c:numRef>
          </c:cat>
          <c:val>
            <c:numRef>
              <c:f>Sheet1!$B$2:$B$27</c:f>
              <c:numCache>
                <c:formatCode>General</c:formatCode>
                <c:ptCount val="26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1</c:v>
                </c:pt>
                <c:pt idx="9">
                  <c:v>0</c:v>
                </c:pt>
                <c:pt idx="10">
                  <c:v>1</c:v>
                </c:pt>
                <c:pt idx="11">
                  <c:v>0</c:v>
                </c:pt>
                <c:pt idx="12">
                  <c:v>3</c:v>
                </c:pt>
                <c:pt idx="13">
                  <c:v>10</c:v>
                </c:pt>
                <c:pt idx="14">
                  <c:v>13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</c:numCache>
            </c:numRef>
          </c:val>
          <c:extLst xmlns:mc="http://schemas.openxmlformats.org/markup-compatibility/2006" xmlns:c14="http://schemas.microsoft.com/office/drawing/2007/8/2/chart" xmlns:c16="http://schemas.microsoft.com/office/drawing/2014/chart">
            <c:ext xmlns:c16="http://schemas.microsoft.com/office/drawing/2014/chart" uri="{C3380CC4-5D6E-409C-BE32-E72D297353CC}">
              <c16:uniqueId val="{00000000-0980-4AF0-AC19-A991576594C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0"/>
        <c:overlap val="100"/>
        <c:axId val="-2136216872"/>
        <c:axId val="-2136254392"/>
      </c:barChart>
      <c:catAx>
        <c:axId val="-2136216872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24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en-US" sz="1800" b="1" dirty="0" err="1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Outubro</a:t>
                </a:r>
                <a:r>
                  <a:rPr lang="en-US" sz="1800" b="1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de 2019</a:t>
                </a:r>
              </a:p>
              <a:p>
                <a:pPr>
                  <a:defRPr sz="24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en-US" sz="2000" b="1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Data de </a:t>
                </a:r>
                <a:r>
                  <a:rPr lang="en-US" sz="2000" b="1" dirty="0" err="1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início</a:t>
                </a:r>
                <a:r>
                  <a:rPr lang="en-US" sz="2000" b="1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dos </a:t>
                </a:r>
                <a:r>
                  <a:rPr lang="en-US" sz="2000" b="1" dirty="0" err="1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sintomas</a:t>
                </a:r>
                <a:endParaRPr lang="en-US" sz="20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c:rich>
          </c:tx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-2136254392"/>
        <c:crosses val="autoZero"/>
        <c:auto val="1"/>
        <c:lblAlgn val="ctr"/>
        <c:lblOffset val="100"/>
        <c:tickLblSkip val="2"/>
        <c:noMultiLvlLbl val="0"/>
      </c:catAx>
      <c:valAx>
        <c:axId val="-2136254392"/>
        <c:scaling>
          <c:orientation val="minMax"/>
          <c:max val="14"/>
        </c:scaling>
        <c:delete val="0"/>
        <c:axPos val="l"/>
        <c:majorGridlines>
          <c:spPr>
            <a:ln w="9525" cap="flat" cmpd="sng" algn="ctr">
              <a:noFill/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24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en-US" sz="2000" b="1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Número de casos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out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-2136216872"/>
        <c:crosses val="autoZero"/>
        <c:crossBetween val="between"/>
        <c:majorUnit val="2"/>
        <c:minorUnit val="1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2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Casos</c:v>
                </c:pt>
              </c:strCache>
            </c:strRef>
          </c:tx>
          <c:spPr>
            <a:solidFill>
              <a:srgbClr val="00953A"/>
            </a:solidFill>
            <a:ln>
              <a:solidFill>
                <a:schemeClr val="tx1"/>
              </a:solidFill>
            </a:ln>
            <a:effectLst/>
          </c:spPr>
          <c:invertIfNegative val="0"/>
          <c:cat>
            <c:numRef>
              <c:f>Sheet1!$A$2:$A$27</c:f>
              <c:numCache>
                <c:formatCode>General</c:formatCode>
                <c:ptCount val="26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  <c:pt idx="24">
                  <c:v>25</c:v>
                </c:pt>
                <c:pt idx="25">
                  <c:v>26</c:v>
                </c:pt>
              </c:numCache>
            </c:numRef>
          </c:cat>
          <c:val>
            <c:numRef>
              <c:f>Sheet1!$B$2:$B$27</c:f>
              <c:numCache>
                <c:formatCode>General</c:formatCode>
                <c:ptCount val="26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1</c:v>
                </c:pt>
                <c:pt idx="9">
                  <c:v>0</c:v>
                </c:pt>
                <c:pt idx="10">
                  <c:v>1</c:v>
                </c:pt>
                <c:pt idx="11">
                  <c:v>0</c:v>
                </c:pt>
                <c:pt idx="12">
                  <c:v>3</c:v>
                </c:pt>
                <c:pt idx="13">
                  <c:v>10</c:v>
                </c:pt>
                <c:pt idx="14">
                  <c:v>13</c:v>
                </c:pt>
                <c:pt idx="15">
                  <c:v>11</c:v>
                </c:pt>
                <c:pt idx="16">
                  <c:v>7</c:v>
                </c:pt>
                <c:pt idx="17">
                  <c:v>3</c:v>
                </c:pt>
                <c:pt idx="18">
                  <c:v>2</c:v>
                </c:pt>
                <c:pt idx="19">
                  <c:v>2</c:v>
                </c:pt>
                <c:pt idx="20">
                  <c:v>0</c:v>
                </c:pt>
                <c:pt idx="21">
                  <c:v>1</c:v>
                </c:pt>
                <c:pt idx="22">
                  <c:v>1</c:v>
                </c:pt>
                <c:pt idx="23">
                  <c:v>0</c:v>
                </c:pt>
                <c:pt idx="24">
                  <c:v>1</c:v>
                </c:pt>
                <c:pt idx="25">
                  <c:v>0</c:v>
                </c:pt>
              </c:numCache>
            </c:numRef>
          </c:val>
          <c:extLst xmlns:mc="http://schemas.openxmlformats.org/markup-compatibility/2006" xmlns:c14="http://schemas.microsoft.com/office/drawing/2007/8/2/chart" xmlns:c16="http://schemas.microsoft.com/office/drawing/2014/chart">
            <c:ext xmlns:c16="http://schemas.microsoft.com/office/drawing/2014/chart" uri="{C3380CC4-5D6E-409C-BE32-E72D297353CC}">
              <c16:uniqueId val="{00000000-AE68-453F-86E1-9F28DA05288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0"/>
        <c:overlap val="100"/>
        <c:axId val="-2135160472"/>
        <c:axId val="-2135169560"/>
      </c:barChart>
      <c:catAx>
        <c:axId val="-2135160472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24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en-US" sz="1800" b="1" dirty="0" err="1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Outubro</a:t>
                </a:r>
                <a:r>
                  <a:rPr lang="en-US" sz="1800" b="1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de 2019</a:t>
                </a:r>
              </a:p>
              <a:p>
                <a:pPr>
                  <a:defRPr sz="24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en-US" sz="2000" b="1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Data de </a:t>
                </a:r>
                <a:r>
                  <a:rPr lang="en-US" sz="2000" b="1" dirty="0" err="1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início</a:t>
                </a:r>
                <a:r>
                  <a:rPr lang="en-US" sz="2000" b="1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dos </a:t>
                </a:r>
                <a:r>
                  <a:rPr lang="en-US" sz="2000" b="1" dirty="0" err="1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sintomas</a:t>
                </a:r>
                <a:endParaRPr lang="en-US" sz="20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c:rich>
          </c:tx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-2135169560"/>
        <c:crosses val="autoZero"/>
        <c:auto val="1"/>
        <c:lblAlgn val="ctr"/>
        <c:lblOffset val="100"/>
        <c:tickLblSkip val="2"/>
        <c:noMultiLvlLbl val="0"/>
      </c:catAx>
      <c:valAx>
        <c:axId val="-2135169560"/>
        <c:scaling>
          <c:orientation val="minMax"/>
          <c:max val="14"/>
        </c:scaling>
        <c:delete val="0"/>
        <c:axPos val="l"/>
        <c:majorGridlines>
          <c:spPr>
            <a:ln w="9525" cap="flat" cmpd="sng" algn="ctr">
              <a:noFill/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24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en-US" sz="2000" b="1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Número de casos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out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-2135160472"/>
        <c:crosses val="autoZero"/>
        <c:crossBetween val="between"/>
        <c:majorUnit val="2"/>
        <c:minorUnit val="1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2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6.4655172413793108E-2"/>
          <c:y val="8.6274509803921567E-2"/>
          <c:w val="0.91594827586206895"/>
          <c:h val="0.75686274509803919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rgbClr val="00953A"/>
            </a:solidFill>
            <a:ln w="10232">
              <a:solidFill>
                <a:srgbClr val="000000"/>
              </a:solidFill>
              <a:prstDash val="solid"/>
            </a:ln>
          </c:spPr>
          <c:invertIfNegative val="0"/>
          <c:val>
            <c:numRef>
              <c:f>Feuil1!$C$3:$C$10</c:f>
              <c:numCache>
                <c:formatCode>General</c:formatCode>
                <c:ptCount val="8"/>
                <c:pt idx="0">
                  <c:v>0</c:v>
                </c:pt>
                <c:pt idx="1">
                  <c:v>1</c:v>
                </c:pt>
                <c:pt idx="2">
                  <c:v>0</c:v>
                </c:pt>
                <c:pt idx="3">
                  <c:v>3</c:v>
                </c:pt>
                <c:pt idx="4">
                  <c:v>5</c:v>
                </c:pt>
                <c:pt idx="5">
                  <c:v>4</c:v>
                </c:pt>
                <c:pt idx="6">
                  <c:v>2</c:v>
                </c:pt>
                <c:pt idx="7">
                  <c:v>0</c:v>
                </c:pt>
              </c:numCache>
            </c:numRef>
          </c:val>
          <c:extLst xmlns:mc="http://schemas.openxmlformats.org/markup-compatibility/2006" xmlns:c14="http://schemas.microsoft.com/office/drawing/2007/8/2/chart" xmlns:c16="http://schemas.microsoft.com/office/drawing/2014/chart">
            <c:ext xmlns:c16="http://schemas.microsoft.com/office/drawing/2014/chart" uri="{C3380CC4-5D6E-409C-BE32-E72D297353CC}">
              <c16:uniqueId val="{00000000-741D-4B67-B9BF-B32824737D0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0"/>
        <c:axId val="324418335"/>
        <c:axId val="1"/>
      </c:barChart>
      <c:catAx>
        <c:axId val="324418335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 w="2558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765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1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1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ln w="2558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765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324418335"/>
        <c:crosses val="autoZero"/>
        <c:crossBetween val="between"/>
      </c:valAx>
      <c:spPr>
        <a:noFill/>
        <a:ln w="10232">
          <a:solidFill>
            <a:srgbClr val="FFFFFF"/>
          </a:solidFill>
          <a:prstDash val="solid"/>
        </a:ln>
      </c:spPr>
    </c:plotArea>
    <c:plotVisOnly val="1"/>
    <c:dispBlanksAs val="gap"/>
    <c:showDLblsOverMax val="0"/>
  </c:chart>
  <c:spPr>
    <a:solidFill>
      <a:srgbClr val="FFFFFF"/>
    </a:solidFill>
    <a:ln>
      <a:noFill/>
    </a:ln>
  </c:spPr>
  <c:txPr>
    <a:bodyPr/>
    <a:lstStyle/>
    <a:p>
      <a:pPr>
        <a:defRPr sz="765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en-US"/>
    </a:p>
  </c:txPr>
  <c:externalData r:id="rId1">
    <c:autoUpdate val="0"/>
  </c:externalData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7.9741379310344834E-2"/>
          <c:y val="8.6274509803921567E-2"/>
          <c:w val="0.90086206896551724"/>
          <c:h val="0.75686274509803919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rgbClr val="00953A"/>
            </a:solidFill>
            <a:ln w="10437">
              <a:solidFill>
                <a:srgbClr val="000000"/>
              </a:solidFill>
              <a:prstDash val="solid"/>
            </a:ln>
          </c:spPr>
          <c:invertIfNegative val="0"/>
          <c:val>
            <c:numRef>
              <c:f>'Feuil1 (2)'!$C$3:$C$14</c:f>
              <c:numCache>
                <c:formatCode>General</c:formatCode>
                <c:ptCount val="12"/>
                <c:pt idx="0">
                  <c:v>0</c:v>
                </c:pt>
                <c:pt idx="1">
                  <c:v>1</c:v>
                </c:pt>
                <c:pt idx="2">
                  <c:v>4</c:v>
                </c:pt>
                <c:pt idx="3">
                  <c:v>6</c:v>
                </c:pt>
                <c:pt idx="4">
                  <c:v>8</c:v>
                </c:pt>
                <c:pt idx="5">
                  <c:v>9</c:v>
                </c:pt>
                <c:pt idx="6">
                  <c:v>7</c:v>
                </c:pt>
                <c:pt idx="7">
                  <c:v>7</c:v>
                </c:pt>
                <c:pt idx="8">
                  <c:v>6</c:v>
                </c:pt>
                <c:pt idx="9">
                  <c:v>5</c:v>
                </c:pt>
                <c:pt idx="10">
                  <c:v>5</c:v>
                </c:pt>
                <c:pt idx="11">
                  <c:v>2</c:v>
                </c:pt>
              </c:numCache>
            </c:numRef>
          </c:val>
          <c:extLst xmlns:mc="http://schemas.openxmlformats.org/markup-compatibility/2006" xmlns:c14="http://schemas.microsoft.com/office/drawing/2007/8/2/chart" xmlns:c16="http://schemas.microsoft.com/office/drawing/2014/chart">
            <c:ext xmlns:c16="http://schemas.microsoft.com/office/drawing/2014/chart" uri="{C3380CC4-5D6E-409C-BE32-E72D297353CC}">
              <c16:uniqueId val="{00000000-0688-4769-82CF-621BE3268A5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0"/>
        <c:axId val="871888640"/>
        <c:axId val="1"/>
      </c:barChart>
      <c:catAx>
        <c:axId val="87188864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 w="2609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781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1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1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ln w="2609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781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871888640"/>
        <c:crosses val="autoZero"/>
        <c:crossBetween val="between"/>
      </c:valAx>
      <c:spPr>
        <a:noFill/>
        <a:ln w="10437">
          <a:solidFill>
            <a:srgbClr val="FFFFFF"/>
          </a:solidFill>
          <a:prstDash val="solid"/>
        </a:ln>
      </c:spPr>
    </c:plotArea>
    <c:plotVisOnly val="1"/>
    <c:dispBlanksAs val="gap"/>
    <c:showDLblsOverMax val="0"/>
  </c:chart>
  <c:spPr>
    <a:solidFill>
      <a:srgbClr val="FFFFFF"/>
    </a:solidFill>
    <a:ln>
      <a:noFill/>
    </a:ln>
  </c:spPr>
  <c:txPr>
    <a:bodyPr/>
    <a:lstStyle/>
    <a:p>
      <a:pPr>
        <a:defRPr sz="781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en-US"/>
    </a:p>
  </c:txPr>
  <c:externalData r:id="rId1">
    <c:autoUpdate val="0"/>
  </c:externalData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7.7083333333333337E-2"/>
          <c:y val="8.6274509803921567E-2"/>
          <c:w val="0.90416666666666667"/>
          <c:h val="0.75686274509803919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rgbClr val="00953A"/>
            </a:solidFill>
            <a:ln w="10535">
              <a:solidFill>
                <a:srgbClr val="000000"/>
              </a:solidFill>
              <a:prstDash val="solid"/>
            </a:ln>
          </c:spPr>
          <c:invertIfNegative val="0"/>
          <c:val>
            <c:numRef>
              <c:f>propagated!$C$3:$C$15</c:f>
              <c:numCache>
                <c:formatCode>General</c:formatCode>
                <c:ptCount val="13"/>
                <c:pt idx="0">
                  <c:v>0</c:v>
                </c:pt>
                <c:pt idx="1">
                  <c:v>1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1</c:v>
                </c:pt>
                <c:pt idx="6">
                  <c:v>3</c:v>
                </c:pt>
                <c:pt idx="7">
                  <c:v>7</c:v>
                </c:pt>
                <c:pt idx="8">
                  <c:v>4</c:v>
                </c:pt>
                <c:pt idx="9">
                  <c:v>2</c:v>
                </c:pt>
                <c:pt idx="10">
                  <c:v>10</c:v>
                </c:pt>
                <c:pt idx="11">
                  <c:v>6</c:v>
                </c:pt>
                <c:pt idx="12">
                  <c:v>4</c:v>
                </c:pt>
              </c:numCache>
            </c:numRef>
          </c:val>
          <c:extLst xmlns:mc="http://schemas.openxmlformats.org/markup-compatibility/2006" xmlns:c14="http://schemas.microsoft.com/office/drawing/2007/8/2/chart" xmlns:c16="http://schemas.microsoft.com/office/drawing/2014/chart">
            <c:ext xmlns:c16="http://schemas.microsoft.com/office/drawing/2014/chart" uri="{C3380CC4-5D6E-409C-BE32-E72D297353CC}">
              <c16:uniqueId val="{00000000-F083-4439-9E4B-9F5DA61844E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0"/>
        <c:axId val="1879600175"/>
        <c:axId val="1"/>
      </c:barChart>
      <c:catAx>
        <c:axId val="1879600175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 w="2634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788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1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1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ln w="2634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788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1879600175"/>
        <c:crosses val="autoZero"/>
        <c:crossBetween val="between"/>
      </c:valAx>
      <c:spPr>
        <a:noFill/>
        <a:ln w="10535">
          <a:solidFill>
            <a:srgbClr val="FFFFFF"/>
          </a:solidFill>
          <a:prstDash val="solid"/>
        </a:ln>
      </c:spPr>
    </c:plotArea>
    <c:plotVisOnly val="1"/>
    <c:dispBlanksAs val="gap"/>
    <c:showDLblsOverMax val="0"/>
  </c:chart>
  <c:spPr>
    <a:solidFill>
      <a:srgbClr val="FFFFFF"/>
    </a:solidFill>
    <a:ln>
      <a:noFill/>
    </a:ln>
  </c:spPr>
  <c:txPr>
    <a:bodyPr/>
    <a:lstStyle/>
    <a:p>
      <a:pPr>
        <a:defRPr sz="788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en-US"/>
    </a:p>
  </c:txPr>
  <c:externalData r:id="rId1">
    <c:autoUpdate val="0"/>
  </c:externalData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7.9741379310344834E-2"/>
          <c:y val="8.6274509803921567E-2"/>
          <c:w val="0.90086206896551724"/>
          <c:h val="0.75686274509803919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rgbClr val="00953A"/>
            </a:solidFill>
            <a:ln w="9525">
              <a:solidFill>
                <a:srgbClr val="000000"/>
              </a:solidFill>
              <a:prstDash val="solid"/>
            </a:ln>
          </c:spPr>
          <c:invertIfNegative val="0"/>
          <c:val>
            <c:numRef>
              <c:f>intermittent!$C$3:$C$24</c:f>
              <c:numCache>
                <c:formatCode>General</c:formatCode>
                <c:ptCount val="22"/>
                <c:pt idx="0">
                  <c:v>0</c:v>
                </c:pt>
                <c:pt idx="1">
                  <c:v>0</c:v>
                </c:pt>
                <c:pt idx="2">
                  <c:v>1</c:v>
                </c:pt>
                <c:pt idx="3">
                  <c:v>3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1</c:v>
                </c:pt>
                <c:pt idx="9">
                  <c:v>0</c:v>
                </c:pt>
                <c:pt idx="10">
                  <c:v>0</c:v>
                </c:pt>
                <c:pt idx="11">
                  <c:v>1</c:v>
                </c:pt>
                <c:pt idx="12">
                  <c:v>0</c:v>
                </c:pt>
                <c:pt idx="13">
                  <c:v>0</c:v>
                </c:pt>
                <c:pt idx="14">
                  <c:v>4</c:v>
                </c:pt>
                <c:pt idx="15">
                  <c:v>3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1</c:v>
                </c:pt>
                <c:pt idx="20">
                  <c:v>0</c:v>
                </c:pt>
                <c:pt idx="21">
                  <c:v>2</c:v>
                </c:pt>
              </c:numCache>
            </c:numRef>
          </c:val>
          <c:extLst xmlns:mc="http://schemas.openxmlformats.org/markup-compatibility/2006" xmlns:c14="http://schemas.microsoft.com/office/drawing/2007/8/2/chart" xmlns:c16="http://schemas.microsoft.com/office/drawing/2014/chart">
            <c:ext xmlns:c16="http://schemas.microsoft.com/office/drawing/2014/chart" uri="{C3380CC4-5D6E-409C-BE32-E72D297353CC}">
              <c16:uniqueId val="{00000000-862B-4520-B920-82BDA8D01AE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0"/>
        <c:axId val="161688512"/>
        <c:axId val="1"/>
      </c:barChart>
      <c:catAx>
        <c:axId val="16168851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 w="2781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832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1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1"/>
        <c:scaling>
          <c:orientation val="minMax"/>
          <c:max val="10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ln w="2781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832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161688512"/>
        <c:crosses val="autoZero"/>
        <c:crossBetween val="between"/>
        <c:minorUnit val="1"/>
      </c:valAx>
      <c:spPr>
        <a:noFill/>
        <a:ln w="11123">
          <a:solidFill>
            <a:srgbClr val="FFFFFF"/>
          </a:solidFill>
          <a:prstDash val="solid"/>
        </a:ln>
      </c:spPr>
    </c:plotArea>
    <c:plotVisOnly val="1"/>
    <c:dispBlanksAs val="gap"/>
    <c:showDLblsOverMax val="0"/>
  </c:chart>
  <c:spPr>
    <a:solidFill>
      <a:srgbClr val="FFFFFF"/>
    </a:solidFill>
    <a:ln>
      <a:noFill/>
    </a:ln>
  </c:spPr>
  <c:txPr>
    <a:bodyPr/>
    <a:lstStyle/>
    <a:p>
      <a:pPr>
        <a:defRPr sz="832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en-US"/>
    </a:p>
  </c:txPr>
  <c:externalData r:id="rId1">
    <c:autoUpdate val="0"/>
  </c:externalData>
</c:chartSpace>
</file>

<file path=ppt/charts/chart1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Casos</c:v>
                </c:pt>
              </c:strCache>
            </c:strRef>
          </c:tx>
          <c:spPr>
            <a:solidFill>
              <a:srgbClr val="00953A"/>
            </a:solidFill>
            <a:ln>
              <a:solidFill>
                <a:schemeClr val="tx1"/>
              </a:solidFill>
            </a:ln>
            <a:effectLst/>
          </c:spPr>
          <c:invertIfNegative val="0"/>
          <c:cat>
            <c:numRef>
              <c:f>Sheet1!$A$2:$A$27</c:f>
              <c:numCache>
                <c:formatCode>General</c:formatCode>
                <c:ptCount val="26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  <c:pt idx="24">
                  <c:v>25</c:v>
                </c:pt>
                <c:pt idx="25">
                  <c:v>26</c:v>
                </c:pt>
              </c:numCache>
            </c:numRef>
          </c:cat>
          <c:val>
            <c:numRef>
              <c:f>Sheet1!$B$2:$B$27</c:f>
              <c:numCache>
                <c:formatCode>General</c:formatCode>
                <c:ptCount val="26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1</c:v>
                </c:pt>
                <c:pt idx="9">
                  <c:v>0</c:v>
                </c:pt>
                <c:pt idx="10">
                  <c:v>1</c:v>
                </c:pt>
                <c:pt idx="11">
                  <c:v>0</c:v>
                </c:pt>
                <c:pt idx="12">
                  <c:v>3</c:v>
                </c:pt>
                <c:pt idx="13">
                  <c:v>10</c:v>
                </c:pt>
                <c:pt idx="14">
                  <c:v>13</c:v>
                </c:pt>
                <c:pt idx="15">
                  <c:v>11</c:v>
                </c:pt>
                <c:pt idx="16">
                  <c:v>7</c:v>
                </c:pt>
                <c:pt idx="17">
                  <c:v>3</c:v>
                </c:pt>
                <c:pt idx="18">
                  <c:v>2</c:v>
                </c:pt>
                <c:pt idx="19">
                  <c:v>2</c:v>
                </c:pt>
                <c:pt idx="20">
                  <c:v>0</c:v>
                </c:pt>
                <c:pt idx="21">
                  <c:v>1</c:v>
                </c:pt>
                <c:pt idx="22">
                  <c:v>1</c:v>
                </c:pt>
                <c:pt idx="23">
                  <c:v>0</c:v>
                </c:pt>
                <c:pt idx="24">
                  <c:v>1</c:v>
                </c:pt>
                <c:pt idx="25">
                  <c:v>0</c:v>
                </c:pt>
              </c:numCache>
            </c:numRef>
          </c:val>
          <c:extLst xmlns:mc="http://schemas.openxmlformats.org/markup-compatibility/2006" xmlns:c14="http://schemas.microsoft.com/office/drawing/2007/8/2/chart" xmlns:c16="http://schemas.microsoft.com/office/drawing/2014/chart">
            <c:ext xmlns:c16="http://schemas.microsoft.com/office/drawing/2014/chart" uri="{C3380CC4-5D6E-409C-BE32-E72D297353CC}">
              <c16:uniqueId val="{00000000-788A-4FAD-A27D-5FEF22BDE6C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0"/>
        <c:overlap val="100"/>
        <c:axId val="-2121050312"/>
        <c:axId val="-2121036104"/>
      </c:barChart>
      <c:catAx>
        <c:axId val="-2121050312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24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en-US" sz="1800" b="1" dirty="0" err="1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Outubro</a:t>
                </a:r>
                <a:r>
                  <a:rPr lang="en-US" sz="1800" b="1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de 2019</a:t>
                </a:r>
              </a:p>
              <a:p>
                <a:pPr>
                  <a:defRPr sz="24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en-US" sz="2000" b="1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Data de </a:t>
                </a:r>
                <a:r>
                  <a:rPr lang="en-US" sz="2000" b="1" dirty="0" err="1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início</a:t>
                </a:r>
                <a:r>
                  <a:rPr lang="en-US" sz="2000" b="1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dos </a:t>
                </a:r>
                <a:r>
                  <a:rPr lang="en-US" sz="2000" b="1" dirty="0" err="1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sintomas</a:t>
                </a:r>
                <a:endParaRPr lang="en-US" sz="20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c:rich>
          </c:tx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-2121036104"/>
        <c:crosses val="autoZero"/>
        <c:auto val="1"/>
        <c:lblAlgn val="ctr"/>
        <c:lblOffset val="100"/>
        <c:tickLblSkip val="2"/>
        <c:noMultiLvlLbl val="0"/>
      </c:catAx>
      <c:valAx>
        <c:axId val="-2121036104"/>
        <c:scaling>
          <c:orientation val="minMax"/>
          <c:max val="14"/>
        </c:scaling>
        <c:delete val="0"/>
        <c:axPos val="l"/>
        <c:majorGridlines>
          <c:spPr>
            <a:ln w="9525" cap="flat" cmpd="sng" algn="ctr">
              <a:noFill/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24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en-US" sz="2000" b="1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Número de casos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out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-2121050312"/>
        <c:crosses val="autoZero"/>
        <c:crossBetween val="between"/>
        <c:majorUnit val="2"/>
        <c:minorUnit val="1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2">
    <c:autoUpdate val="0"/>
  </c:externalData>
</c:chartSpace>
</file>

<file path=ppt/charts/chart1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Número de casos</c:v>
                </c:pt>
              </c:strCache>
            </c:strRef>
          </c:tx>
          <c:spPr>
            <a:solidFill>
              <a:srgbClr val="00953A"/>
            </a:solidFill>
            <a:ln>
              <a:solidFill>
                <a:schemeClr val="tx1"/>
              </a:solidFill>
            </a:ln>
            <a:effectLst/>
          </c:spPr>
          <c:invertIfNegative val="0"/>
          <c:cat>
            <c:numRef>
              <c:f>Sheet1!$A$2:$A$18</c:f>
              <c:numCache>
                <c:formatCode>General</c:formatCode>
                <c:ptCount val="17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</c:numCache>
            </c:numRef>
          </c:cat>
          <c:val>
            <c:numRef>
              <c:f>Sheet1!$B$2:$B$18</c:f>
              <c:numCache>
                <c:formatCode>General</c:formatCode>
                <c:ptCount val="17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6</c:v>
                </c:pt>
                <c:pt idx="7">
                  <c:v>8</c:v>
                </c:pt>
                <c:pt idx="8">
                  <c:v>12</c:v>
                </c:pt>
                <c:pt idx="9">
                  <c:v>6</c:v>
                </c:pt>
                <c:pt idx="10">
                  <c:v>4</c:v>
                </c:pt>
                <c:pt idx="11">
                  <c:v>2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</c:numCache>
            </c:numRef>
          </c:val>
          <c:extLst xmlns:mc="http://schemas.openxmlformats.org/markup-compatibility/2006" xmlns:c14="http://schemas.microsoft.com/office/drawing/2007/8/2/chart" xmlns:c16="http://schemas.microsoft.com/office/drawing/2014/chart">
            <c:ext xmlns:c16="http://schemas.microsoft.com/office/drawing/2014/chart" uri="{C3380CC4-5D6E-409C-BE32-E72D297353CC}">
              <c16:uniqueId val="{00000000-1A60-4EFA-BE4B-EA2E14C3A9A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0"/>
        <c:overlap val="-27"/>
        <c:axId val="1243350431"/>
        <c:axId val="1243351391"/>
      </c:barChart>
      <c:catAx>
        <c:axId val="1243350431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600" baseline="0" dirty="0" err="1"/>
                  <a:t>Dezembro</a:t>
                </a:r>
                <a:endParaRPr lang="en-US" sz="1600" baseline="0" dirty="0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2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243351391"/>
        <c:crosses val="autoZero"/>
        <c:auto val="1"/>
        <c:lblAlgn val="ctr"/>
        <c:lblOffset val="100"/>
        <c:noMultiLvlLbl val="0"/>
      </c:catAx>
      <c:valAx>
        <c:axId val="1243351391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600" baseline="0"/>
                  <a:t>Número de casos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2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243350431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100" baseline="0"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1400" b="0" i="0" baseline="0" dirty="0">
                <a:solidFill>
                  <a:sysClr val="windowText" lastClr="000000"/>
                </a:solidFill>
                <a:effectLst/>
              </a:rPr>
              <a:t>Casos de </a:t>
            </a:r>
            <a:r>
              <a:rPr lang="en-US" sz="1400" b="0" i="0" baseline="0" dirty="0" err="1">
                <a:solidFill>
                  <a:sysClr val="windowText" lastClr="000000"/>
                </a:solidFill>
                <a:effectLst/>
              </a:rPr>
              <a:t>gastroenterite</a:t>
            </a:r>
            <a:r>
              <a:rPr lang="en-US" sz="1400" b="0" i="0" baseline="0" dirty="0">
                <a:solidFill>
                  <a:sysClr val="windowText" lastClr="000000"/>
                </a:solidFill>
                <a:effectLst/>
              </a:rPr>
              <a:t>, Aldeia A, Janeiro de 2016</a:t>
            </a:r>
            <a:endParaRPr lang="en-US" sz="1400" dirty="0">
              <a:solidFill>
                <a:sysClr val="windowText" lastClr="000000"/>
              </a:solidFill>
              <a:effectLst/>
            </a:endParaRPr>
          </a:p>
        </c:rich>
      </c:tx>
      <c:overlay val="0"/>
      <c:spPr>
        <a:solidFill>
          <a:sysClr val="window" lastClr="FFFFFF"/>
        </a:solidFill>
        <a:ln>
          <a:noFill/>
        </a:ln>
        <a:effectLst/>
      </c:spPr>
    </c:title>
    <c:autoTitleDeleted val="0"/>
    <c:plotArea>
      <c:layout>
        <c:manualLayout>
          <c:layoutTarget val="inner"/>
          <c:xMode val="edge"/>
          <c:yMode val="edge"/>
          <c:x val="9.4328112832049837E-2"/>
          <c:y val="0.194282954214057"/>
          <c:w val="0.87233855383461678"/>
          <c:h val="0.61498432487605703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rgbClr val="00953A"/>
            </a:solidFill>
            <a:ln>
              <a:solidFill>
                <a:schemeClr val="dk1"/>
              </a:solidFill>
            </a:ln>
            <a:effectLst/>
          </c:spPr>
          <c:invertIfNegative val="0"/>
          <c:val>
            <c:numRef>
              <c:f>Sheet1!$E$3:$T$3</c:f>
              <c:numCache>
                <c:formatCode>General</c:formatCode>
                <c:ptCount val="16"/>
                <c:pt idx="0">
                  <c:v>0</c:v>
                </c:pt>
                <c:pt idx="1">
                  <c:v>0</c:v>
                </c:pt>
                <c:pt idx="2">
                  <c:v>1</c:v>
                </c:pt>
                <c:pt idx="3">
                  <c:v>3</c:v>
                </c:pt>
                <c:pt idx="4">
                  <c:v>8</c:v>
                </c:pt>
                <c:pt idx="5">
                  <c:v>6</c:v>
                </c:pt>
                <c:pt idx="6">
                  <c:v>3</c:v>
                </c:pt>
                <c:pt idx="7">
                  <c:v>1</c:v>
                </c:pt>
                <c:pt idx="8">
                  <c:v>2</c:v>
                </c:pt>
                <c:pt idx="9">
                  <c:v>1</c:v>
                </c:pt>
                <c:pt idx="10">
                  <c:v>0</c:v>
                </c:pt>
                <c:pt idx="11">
                  <c:v>2</c:v>
                </c:pt>
                <c:pt idx="12">
                  <c:v>0</c:v>
                </c:pt>
                <c:pt idx="13">
                  <c:v>1</c:v>
                </c:pt>
                <c:pt idx="14">
                  <c:v>0</c:v>
                </c:pt>
                <c:pt idx="15">
                  <c:v>0</c:v>
                </c:pt>
              </c:numCache>
            </c:numRef>
          </c:val>
          <c:extLst xmlns:mc="http://schemas.openxmlformats.org/markup-compatibility/2006" xmlns:c14="http://schemas.microsoft.com/office/drawing/2007/8/2/chart" xmlns:c16="http://schemas.microsoft.com/office/drawing/2014/chart" xmlns:c15="http://schemas.microsoft.com/office/drawing/2012/chart">
            <c:ext xmlns:c16="http://schemas.microsoft.com/office/drawing/2014/chart" uri="{C3380CC4-5D6E-409C-BE32-E72D297353CC}">
              <c16:uniqueId val="{00000000-0269-4F23-8655-2863C13473B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0"/>
        <c:overlap val="-27"/>
        <c:axId val="-2130993480"/>
        <c:axId val="-2130987080"/>
        <c:extLst xmlns:mc="http://schemas.openxmlformats.org/markup-compatibility/2006" xmlns:c14="http://schemas.microsoft.com/office/drawing/2007/8/2/chart" xmlns:c16="http://schemas.microsoft.com/office/drawing/2014/chart" xmlns:c15="http://schemas.microsoft.com/office/drawing/2012/chart">
          <c:ext xmlns:c15="http://schemas.microsoft.com/office/drawing/2012/chart" uri="{02D57815-91ED-43cb-92C2-25804820EDAC}">
            <c15:filteredBarSeries>
              <c15:ser>
                <c:idx val="1"/>
                <c:order val="1"/>
                <c:spPr>
                  <a:solidFill>
                    <a:schemeClr val="accent2"/>
                  </a:solidFill>
                  <a:ln>
                    <a:noFill/>
                  </a:ln>
                  <a:effectLst/>
                </c:spPr>
                <c:invertIfNegative val="0"/>
                <c:val>
                  <c:numRef>
                    <c:extLst xmlns:mc="http://schemas.openxmlformats.org/markup-compatibility/2006" xmlns:c14="http://schemas.microsoft.com/office/drawing/2007/8/2/chart" xmlns:c16="http://schemas.microsoft.com/office/drawing/2014/chart">
                      <c:ext uri="{02D57815-91ED-43cb-92C2-25804820EDAC}">
                        <c15:formulaRef>
                          <c15:sqref>Sheet1!$E$4:$T$4</c15:sqref>
                        </c15:formulaRef>
                      </c:ext>
                    </c:extLst>
                    <c:numCache>
                      <c:formatCode>General</c:formatCode>
                      <c:ptCount val="16"/>
                      <c:pt idx="0">
                        <c:v>1</c:v>
                      </c:pt>
                      <c:pt idx="1">
                        <c:v>2</c:v>
                      </c:pt>
                      <c:pt idx="2">
                        <c:v>3</c:v>
                      </c:pt>
                      <c:pt idx="3">
                        <c:v>4</c:v>
                      </c:pt>
                      <c:pt idx="4">
                        <c:v>5</c:v>
                      </c:pt>
                      <c:pt idx="5">
                        <c:v>6</c:v>
                      </c:pt>
                      <c:pt idx="6">
                        <c:v>7</c:v>
                      </c:pt>
                      <c:pt idx="7">
                        <c:v>8</c:v>
                      </c:pt>
                      <c:pt idx="8">
                        <c:v>9</c:v>
                      </c:pt>
                      <c:pt idx="9">
                        <c:v>10</c:v>
                      </c:pt>
                      <c:pt idx="10">
                        <c:v>11</c:v>
                      </c:pt>
                      <c:pt idx="11">
                        <c:v>12</c:v>
                      </c:pt>
                      <c:pt idx="12">
                        <c:v>13</c:v>
                      </c:pt>
                      <c:pt idx="13">
                        <c:v>14</c:v>
                      </c:pt>
                      <c:pt idx="14">
                        <c:v>15</c:v>
                      </c:pt>
                      <c:pt idx="15">
                        <c:v>16</c:v>
                      </c:pt>
                    </c:numCache>
                  </c:numRef>
                </c:val>
                <c:extLst xmlns:mc="http://schemas.openxmlformats.org/markup-compatibility/2006" xmlns:c14="http://schemas.microsoft.com/office/drawing/2007/8/2/chart" xmlns:c16="http://schemas.microsoft.com/office/drawing/2014/chart">
                  <c:ext xmlns:c16="http://schemas.microsoft.com/office/drawing/2014/chart" uri="{C3380CC4-5D6E-409C-BE32-E72D297353CC}">
                    <c16:uniqueId val="{00000001-0269-4F23-8655-2863C13473B3}"/>
                  </c:ext>
                </c:extLst>
              </c15:ser>
            </c15:filteredBarSeries>
          </c:ext>
        </c:extLst>
      </c:barChart>
      <c:catAx>
        <c:axId val="-2130993480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Horas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</c:title>
        <c:majorTickMark val="out"/>
        <c:minorTickMark val="none"/>
        <c:tickLblPos val="nextTo"/>
        <c:spPr>
          <a:noFill/>
          <a:ln w="9525" cap="flat" cmpd="sng" algn="ctr">
            <a:solidFill>
              <a:schemeClr val="dk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2130987080"/>
        <c:crosses val="autoZero"/>
        <c:auto val="1"/>
        <c:lblAlgn val="ctr"/>
        <c:lblOffset val="100"/>
        <c:noMultiLvlLbl val="0"/>
      </c:catAx>
      <c:valAx>
        <c:axId val="-2130987080"/>
        <c:scaling>
          <c:orientation val="minMax"/>
        </c:scaling>
        <c:delete val="0"/>
        <c:axPos val="l"/>
        <c:majorGridlines>
          <c:spPr>
            <a:ln w="9525" cap="flat" cmpd="sng" algn="ctr">
              <a:noFill/>
              <a:round/>
            </a:ln>
            <a:effectLst/>
          </c:spPr>
        </c:majorGridlines>
        <c:title>
          <c:tx>
            <c:rich>
              <a:bodyPr/>
              <a:lstStyle/>
              <a:p>
                <a:pPr>
                  <a:defRPr b="0"/>
                </a:pPr>
                <a:r>
                  <a:rPr lang="en-US" b="0"/>
                  <a:t>Número </a:t>
                </a:r>
                <a:r>
                  <a:rPr lang="en-US" b="0" baseline="0"/>
                  <a:t>de casos</a:t>
                </a:r>
                <a:endParaRPr lang="en-US" b="0"/>
              </a:p>
            </c:rich>
          </c:tx>
          <c:layout>
            <c:manualLayout>
              <c:xMode val="edge"/>
              <c:yMode val="edge"/>
              <c:x val="0"/>
              <c:y val="0.31905255819864264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spPr>
          <a:noFill/>
          <a:ln>
            <a:solidFill>
              <a:schemeClr val="dk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213099348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bg1"/>
    </a:solidFill>
    <a:ln w="9525" cap="flat" cmpd="sng" algn="ctr">
      <a:solidFill>
        <a:schemeClr val="tx1"/>
      </a:solidFill>
      <a:round/>
    </a:ln>
    <a:effectLst/>
  </c:spPr>
  <c:txPr>
    <a:bodyPr/>
    <a:lstStyle/>
    <a:p>
      <a:pPr>
        <a:defRPr/>
      </a:pPr>
      <a:endParaRPr lang="en-US"/>
    </a:p>
  </c:txPr>
  <c:externalData r:id="rId2">
    <c:autoUpdate val="0"/>
  </c:externalData>
</c:chartSpace>
</file>

<file path=ppt/charts/chart2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436374335460591"/>
          <c:y val="4.8093646956512734E-2"/>
          <c:w val="0.83277389745767505"/>
          <c:h val="0.72185473100635145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Número de casos</c:v>
                </c:pt>
              </c:strCache>
            </c:strRef>
          </c:tx>
          <c:spPr>
            <a:solidFill>
              <a:srgbClr val="00953A"/>
            </a:solidFill>
            <a:ln>
              <a:solidFill>
                <a:schemeClr val="tx1"/>
              </a:solidFill>
            </a:ln>
            <a:effectLst/>
          </c:spPr>
          <c:invertIfNegative val="0"/>
          <c:cat>
            <c:numRef>
              <c:f>Sheet1!$A$2:$A$18</c:f>
              <c:numCache>
                <c:formatCode>General</c:formatCode>
                <c:ptCount val="17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</c:numCache>
            </c:numRef>
          </c:cat>
          <c:val>
            <c:numRef>
              <c:f>Sheet1!$B$2:$B$18</c:f>
              <c:numCache>
                <c:formatCode>General</c:formatCode>
                <c:ptCount val="17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6</c:v>
                </c:pt>
                <c:pt idx="7">
                  <c:v>8</c:v>
                </c:pt>
                <c:pt idx="8">
                  <c:v>12</c:v>
                </c:pt>
                <c:pt idx="9">
                  <c:v>6</c:v>
                </c:pt>
                <c:pt idx="10">
                  <c:v>4</c:v>
                </c:pt>
                <c:pt idx="11">
                  <c:v>2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</c:numCache>
            </c:numRef>
          </c:val>
          <c:extLst xmlns:mc="http://schemas.openxmlformats.org/markup-compatibility/2006" xmlns:c14="http://schemas.microsoft.com/office/drawing/2007/8/2/chart" xmlns:c16="http://schemas.microsoft.com/office/drawing/2014/chart">
            <c:ext xmlns:c16="http://schemas.microsoft.com/office/drawing/2014/chart" uri="{C3380CC4-5D6E-409C-BE32-E72D297353CC}">
              <c16:uniqueId val="{00000000-C4A5-4B89-A0C6-9821D653C3D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0"/>
        <c:overlap val="-27"/>
        <c:axId val="1243350431"/>
        <c:axId val="1243351391"/>
      </c:barChart>
      <c:catAx>
        <c:axId val="1243350431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600" dirty="0" err="1"/>
                  <a:t>Dezembro</a:t>
                </a:r>
                <a:endParaRPr lang="en-US" sz="1600" dirty="0"/>
              </a:p>
            </c:rich>
          </c:tx>
          <c:layout>
            <c:manualLayout>
              <c:xMode val="edge"/>
              <c:yMode val="edge"/>
              <c:x val="0.461579090004196"/>
              <c:y val="0.90796291599157275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6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243351391"/>
        <c:crosses val="autoZero"/>
        <c:auto val="1"/>
        <c:lblAlgn val="ctr"/>
        <c:lblOffset val="100"/>
        <c:noMultiLvlLbl val="0"/>
      </c:catAx>
      <c:valAx>
        <c:axId val="1243351391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600"/>
                  <a:t>#f Casos</a:t>
                </a:r>
              </a:p>
            </c:rich>
          </c:tx>
          <c:layout>
            <c:manualLayout>
              <c:xMode val="edge"/>
              <c:yMode val="edge"/>
              <c:x val="1.866729930002271E-2"/>
              <c:y val="0.27498149423085883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6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243350431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200"/>
      </a:pPr>
      <a:endParaRPr lang="en-US"/>
    </a:p>
  </c:txPr>
  <c:externalData r:id="rId3">
    <c:autoUpdate val="0"/>
  </c:externalData>
</c:chartSpace>
</file>

<file path=ppt/charts/chart2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Número de casos</c:v>
                </c:pt>
              </c:strCache>
            </c:strRef>
          </c:tx>
          <c:spPr>
            <a:solidFill>
              <a:srgbClr val="00953A"/>
            </a:solidFill>
            <a:ln>
              <a:solidFill>
                <a:schemeClr val="tx1"/>
              </a:solidFill>
            </a:ln>
            <a:effectLst/>
          </c:spPr>
          <c:invertIfNegative val="0"/>
          <c:cat>
            <c:numRef>
              <c:f>Sheet1!$A$2:$A$18</c:f>
              <c:numCache>
                <c:formatCode>General</c:formatCode>
                <c:ptCount val="17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</c:numCache>
            </c:numRef>
          </c:cat>
          <c:val>
            <c:numRef>
              <c:f>Sheet1!$B$2:$B$18</c:f>
              <c:numCache>
                <c:formatCode>General</c:formatCode>
                <c:ptCount val="17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6</c:v>
                </c:pt>
                <c:pt idx="7">
                  <c:v>8</c:v>
                </c:pt>
                <c:pt idx="8">
                  <c:v>12</c:v>
                </c:pt>
                <c:pt idx="9">
                  <c:v>6</c:v>
                </c:pt>
                <c:pt idx="10">
                  <c:v>4</c:v>
                </c:pt>
                <c:pt idx="11">
                  <c:v>2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</c:numCache>
            </c:numRef>
          </c:val>
          <c:extLst xmlns:mc="http://schemas.openxmlformats.org/markup-compatibility/2006" xmlns:c14="http://schemas.microsoft.com/office/drawing/2007/8/2/chart" xmlns:c16="http://schemas.microsoft.com/office/drawing/2014/chart">
            <c:ext xmlns:c16="http://schemas.microsoft.com/office/drawing/2014/chart" uri="{C3380CC4-5D6E-409C-BE32-E72D297353CC}">
              <c16:uniqueId val="{00000000-E665-48FB-B3A8-DBEDDBFCED4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0"/>
        <c:overlap val="-27"/>
        <c:axId val="1243350431"/>
        <c:axId val="1243351391"/>
      </c:barChart>
      <c:catAx>
        <c:axId val="1243350431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8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800" dirty="0" err="1">
                    <a:solidFill>
                      <a:schemeClr val="tx1"/>
                    </a:solidFill>
                  </a:rPr>
                  <a:t>Dezembro</a:t>
                </a:r>
                <a:endParaRPr lang="en-US" sz="1800" dirty="0">
                  <a:solidFill>
                    <a:schemeClr val="tx1"/>
                  </a:solidFill>
                </a:endParaRP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800" b="0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5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243351391"/>
        <c:crosses val="autoZero"/>
        <c:auto val="1"/>
        <c:lblAlgn val="ctr"/>
        <c:lblOffset val="100"/>
        <c:noMultiLvlLbl val="0"/>
      </c:catAx>
      <c:valAx>
        <c:axId val="1243351391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8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800">
                    <a:solidFill>
                      <a:schemeClr val="tx1"/>
                    </a:solidFill>
                  </a:rPr>
                  <a:t># Casos</a:t>
                </a:r>
              </a:p>
            </c:rich>
          </c:tx>
          <c:layout>
            <c:manualLayout>
              <c:xMode val="edge"/>
              <c:yMode val="edge"/>
              <c:x val="2.1444244542059846E-2"/>
              <c:y val="0.30011342871784791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800" b="0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5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243350431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Número de casos</c:v>
                </c:pt>
              </c:strCache>
            </c:strRef>
          </c:tx>
          <c:spPr>
            <a:solidFill>
              <a:srgbClr val="00953A"/>
            </a:solidFill>
            <a:ln>
              <a:solidFill>
                <a:schemeClr val="tx1"/>
              </a:solidFill>
            </a:ln>
            <a:effectLst/>
          </c:spPr>
          <c:invertIfNegative val="0"/>
          <c:cat>
            <c:numRef>
              <c:f>Sheet1!$A$2:$A$18</c:f>
              <c:numCache>
                <c:formatCode>General</c:formatCode>
                <c:ptCount val="17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</c:numCache>
            </c:numRef>
          </c:cat>
          <c:val>
            <c:numRef>
              <c:f>Sheet1!$B$2:$B$18</c:f>
              <c:numCache>
                <c:formatCode>General</c:formatCode>
                <c:ptCount val="17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6</c:v>
                </c:pt>
                <c:pt idx="7">
                  <c:v>8</c:v>
                </c:pt>
                <c:pt idx="8">
                  <c:v>12</c:v>
                </c:pt>
                <c:pt idx="9">
                  <c:v>6</c:v>
                </c:pt>
                <c:pt idx="10">
                  <c:v>4</c:v>
                </c:pt>
                <c:pt idx="11">
                  <c:v>2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</c:numCache>
            </c:numRef>
          </c:val>
          <c:extLst xmlns:mc="http://schemas.openxmlformats.org/markup-compatibility/2006" xmlns:c14="http://schemas.microsoft.com/office/drawing/2007/8/2/chart" xmlns:c16="http://schemas.microsoft.com/office/drawing/2014/chart">
            <c:ext xmlns:c16="http://schemas.microsoft.com/office/drawing/2014/chart" uri="{C3380CC4-5D6E-409C-BE32-E72D297353CC}">
              <c16:uniqueId val="{00000000-0037-4172-A24A-B643C436895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0"/>
        <c:overlap val="-27"/>
        <c:axId val="1243350431"/>
        <c:axId val="1243351391"/>
      </c:barChart>
      <c:catAx>
        <c:axId val="1243350431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8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800" dirty="0" err="1">
                    <a:solidFill>
                      <a:schemeClr val="tx1"/>
                    </a:solidFill>
                  </a:rPr>
                  <a:t>Dezembro</a:t>
                </a:r>
                <a:endParaRPr lang="en-US" sz="1800" dirty="0">
                  <a:solidFill>
                    <a:schemeClr val="tx1"/>
                  </a:solidFill>
                </a:endParaRP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800" b="0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243351391"/>
        <c:crosses val="autoZero"/>
        <c:auto val="1"/>
        <c:lblAlgn val="ctr"/>
        <c:lblOffset val="100"/>
        <c:noMultiLvlLbl val="0"/>
      </c:catAx>
      <c:valAx>
        <c:axId val="1243351391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8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800" baseline="0">
                    <a:solidFill>
                      <a:schemeClr val="tx1"/>
                    </a:solidFill>
                  </a:rPr>
                  <a:t># Casos</a:t>
                </a:r>
                <a:endParaRPr lang="en-US" sz="1800">
                  <a:solidFill>
                    <a:schemeClr val="tx1"/>
                  </a:solidFill>
                </a:endParaRP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800" b="0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243350431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Número de casos</c:v>
                </c:pt>
              </c:strCache>
            </c:strRef>
          </c:tx>
          <c:spPr>
            <a:solidFill>
              <a:srgbClr val="00953A"/>
            </a:solidFill>
            <a:ln>
              <a:solidFill>
                <a:schemeClr val="tx1"/>
              </a:solidFill>
            </a:ln>
            <a:effectLst/>
          </c:spPr>
          <c:invertIfNegative val="0"/>
          <c:cat>
            <c:numRef>
              <c:f>Sheet1!$A$2:$A$18</c:f>
              <c:numCache>
                <c:formatCode>General</c:formatCode>
                <c:ptCount val="17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</c:numCache>
            </c:numRef>
          </c:cat>
          <c:val>
            <c:numRef>
              <c:f>Sheet1!$B$2:$B$18</c:f>
              <c:numCache>
                <c:formatCode>General</c:formatCode>
                <c:ptCount val="17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6</c:v>
                </c:pt>
                <c:pt idx="7">
                  <c:v>8</c:v>
                </c:pt>
                <c:pt idx="8">
                  <c:v>12</c:v>
                </c:pt>
                <c:pt idx="9">
                  <c:v>6</c:v>
                </c:pt>
                <c:pt idx="10">
                  <c:v>4</c:v>
                </c:pt>
                <c:pt idx="11">
                  <c:v>2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</c:numCache>
            </c:numRef>
          </c:val>
          <c:extLst xmlns:mc="http://schemas.openxmlformats.org/markup-compatibility/2006" xmlns:c14="http://schemas.microsoft.com/office/drawing/2007/8/2/chart" xmlns:c16="http://schemas.microsoft.com/office/drawing/2014/chart">
            <c:ext xmlns:c16="http://schemas.microsoft.com/office/drawing/2014/chart" uri="{C3380CC4-5D6E-409C-BE32-E72D297353CC}">
              <c16:uniqueId val="{00000000-FFAD-4E68-93EF-B172F111583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0"/>
        <c:overlap val="-27"/>
        <c:axId val="1243350431"/>
        <c:axId val="1243351391"/>
      </c:barChart>
      <c:catAx>
        <c:axId val="1243350431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dirty="0" err="1"/>
                  <a:t>Dezembro</a:t>
                </a:r>
                <a:endParaRPr lang="en-US" dirty="0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4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243351391"/>
        <c:crosses val="autoZero"/>
        <c:auto val="1"/>
        <c:lblAlgn val="ctr"/>
        <c:lblOffset val="100"/>
        <c:noMultiLvlLbl val="0"/>
      </c:catAx>
      <c:valAx>
        <c:axId val="1243351391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# Casos</a:t>
                </a:r>
              </a:p>
            </c:rich>
          </c:tx>
          <c:layout>
            <c:manualLayout>
              <c:xMode val="edge"/>
              <c:yMode val="edge"/>
              <c:x val="2.1444244542059846E-2"/>
              <c:y val="0.33709261425694809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4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243350431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400"/>
      </a:pPr>
      <a:endParaRPr lang="en-US"/>
    </a:p>
  </c:txPr>
  <c:externalData r:id="rId3">
    <c:autoUpdate val="0"/>
  </c:externalData>
</c:chartSpace>
</file>

<file path=ppt/charts/chart2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Número de casos</c:v>
                </c:pt>
              </c:strCache>
            </c:strRef>
          </c:tx>
          <c:spPr>
            <a:solidFill>
              <a:srgbClr val="00953A"/>
            </a:solidFill>
            <a:ln>
              <a:solidFill>
                <a:schemeClr val="tx1"/>
              </a:solidFill>
            </a:ln>
            <a:effectLst/>
          </c:spPr>
          <c:invertIfNegative val="0"/>
          <c:cat>
            <c:numRef>
              <c:f>Sheet1!$A$2:$A$18</c:f>
              <c:numCache>
                <c:formatCode>General</c:formatCode>
                <c:ptCount val="17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</c:numCache>
            </c:numRef>
          </c:cat>
          <c:val>
            <c:numRef>
              <c:f>Sheet1!$B$2:$B$18</c:f>
              <c:numCache>
                <c:formatCode>General</c:formatCode>
                <c:ptCount val="17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6</c:v>
                </c:pt>
                <c:pt idx="7">
                  <c:v>8</c:v>
                </c:pt>
                <c:pt idx="8">
                  <c:v>12</c:v>
                </c:pt>
                <c:pt idx="9">
                  <c:v>6</c:v>
                </c:pt>
                <c:pt idx="10">
                  <c:v>4</c:v>
                </c:pt>
                <c:pt idx="11">
                  <c:v>2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</c:numCache>
            </c:numRef>
          </c:val>
          <c:extLst xmlns:mc="http://schemas.openxmlformats.org/markup-compatibility/2006" xmlns:c14="http://schemas.microsoft.com/office/drawing/2007/8/2/chart" xmlns:c16="http://schemas.microsoft.com/office/drawing/2014/chart">
            <c:ext xmlns:c16="http://schemas.microsoft.com/office/drawing/2014/chart" uri="{C3380CC4-5D6E-409C-BE32-E72D297353CC}">
              <c16:uniqueId val="{00000000-43FC-4168-86E5-2400F937D4C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0"/>
        <c:overlap val="-27"/>
        <c:axId val="1243350431"/>
        <c:axId val="1243351391"/>
      </c:barChart>
      <c:catAx>
        <c:axId val="1243350431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8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800" dirty="0" err="1">
                    <a:solidFill>
                      <a:schemeClr val="tx1"/>
                    </a:solidFill>
                  </a:rPr>
                  <a:t>Dezembro</a:t>
                </a:r>
                <a:endParaRPr lang="en-US" sz="1800" dirty="0">
                  <a:solidFill>
                    <a:schemeClr val="tx1"/>
                  </a:solidFill>
                </a:endParaRP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800" b="0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5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243351391"/>
        <c:crosses val="autoZero"/>
        <c:auto val="1"/>
        <c:lblAlgn val="ctr"/>
        <c:lblOffset val="100"/>
        <c:noMultiLvlLbl val="0"/>
      </c:catAx>
      <c:valAx>
        <c:axId val="1243351391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8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800" baseline="0">
                    <a:solidFill>
                      <a:schemeClr val="tx1"/>
                    </a:solidFill>
                  </a:rPr>
                  <a:t># Casos</a:t>
                </a:r>
                <a:endParaRPr lang="en-US" sz="1800">
                  <a:solidFill>
                    <a:schemeClr val="tx1"/>
                  </a:solidFill>
                </a:endParaRPr>
              </a:p>
            </c:rich>
          </c:tx>
          <c:layout>
            <c:manualLayout>
              <c:xMode val="edge"/>
              <c:yMode val="edge"/>
              <c:x val="2.358866899626583E-2"/>
              <c:y val="0.30422222711108127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800" b="0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5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243350431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10900419903076451"/>
          <c:y val="4.3947690941303783E-2"/>
          <c:w val="0.87479393946001061"/>
          <c:h val="0.70070569511727554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Casos</c:v>
                </c:pt>
              </c:strCache>
            </c:strRef>
          </c:tx>
          <c:spPr>
            <a:solidFill>
              <a:srgbClr val="00953A"/>
            </a:solidFill>
            <a:ln>
              <a:solidFill>
                <a:schemeClr val="tx1"/>
              </a:solidFill>
            </a:ln>
            <a:effectLst/>
          </c:spPr>
          <c:invertIfNegative val="0"/>
          <c:cat>
            <c:numRef>
              <c:f>Sheet1!$A$2:$A$27</c:f>
              <c:numCache>
                <c:formatCode>General</c:formatCode>
                <c:ptCount val="26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  <c:pt idx="24">
                  <c:v>25</c:v>
                </c:pt>
                <c:pt idx="25">
                  <c:v>26</c:v>
                </c:pt>
              </c:numCache>
            </c:numRef>
          </c:cat>
          <c:val>
            <c:numRef>
              <c:f>Sheet1!$B$2:$B$27</c:f>
              <c:numCache>
                <c:formatCode>General</c:formatCode>
                <c:ptCount val="26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1</c:v>
                </c:pt>
                <c:pt idx="9">
                  <c:v>0</c:v>
                </c:pt>
                <c:pt idx="10">
                  <c:v>1</c:v>
                </c:pt>
                <c:pt idx="11">
                  <c:v>0</c:v>
                </c:pt>
                <c:pt idx="12">
                  <c:v>3</c:v>
                </c:pt>
                <c:pt idx="13">
                  <c:v>10</c:v>
                </c:pt>
                <c:pt idx="14">
                  <c:v>13</c:v>
                </c:pt>
                <c:pt idx="15">
                  <c:v>11</c:v>
                </c:pt>
                <c:pt idx="16">
                  <c:v>7</c:v>
                </c:pt>
                <c:pt idx="17">
                  <c:v>3</c:v>
                </c:pt>
                <c:pt idx="18">
                  <c:v>2</c:v>
                </c:pt>
                <c:pt idx="19">
                  <c:v>2</c:v>
                </c:pt>
                <c:pt idx="20">
                  <c:v>0</c:v>
                </c:pt>
                <c:pt idx="21">
                  <c:v>1</c:v>
                </c:pt>
                <c:pt idx="22">
                  <c:v>1</c:v>
                </c:pt>
                <c:pt idx="23">
                  <c:v>0</c:v>
                </c:pt>
                <c:pt idx="24">
                  <c:v>1</c:v>
                </c:pt>
                <c:pt idx="25">
                  <c:v>0</c:v>
                </c:pt>
              </c:numCache>
            </c:numRef>
          </c:val>
          <c:extLst xmlns:mc="http://schemas.openxmlformats.org/markup-compatibility/2006" xmlns:c14="http://schemas.microsoft.com/office/drawing/2007/8/2/chart" xmlns:c16="http://schemas.microsoft.com/office/drawing/2014/chart">
            <c:ext xmlns:c16="http://schemas.microsoft.com/office/drawing/2014/chart" uri="{C3380CC4-5D6E-409C-BE32-E72D297353CC}">
              <c16:uniqueId val="{00000000-91A6-46AE-B76B-8B6913BDC63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0"/>
        <c:overlap val="100"/>
        <c:axId val="-2135312824"/>
        <c:axId val="-2135345096"/>
      </c:barChart>
      <c:catAx>
        <c:axId val="-2135312824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24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en-US" sz="2000" b="1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Dia de início</a:t>
                </a:r>
              </a:p>
            </c:rich>
          </c:tx>
          <c:layout>
            <c:manualLayout>
              <c:xMode val="edge"/>
              <c:yMode val="edge"/>
              <c:x val="0.44199153699185362"/>
              <c:y val="0.83448849860846908"/>
            </c:manualLayout>
          </c:layout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-2135345096"/>
        <c:crosses val="autoZero"/>
        <c:auto val="1"/>
        <c:lblAlgn val="ctr"/>
        <c:lblOffset val="100"/>
        <c:tickLblSkip val="2"/>
        <c:noMultiLvlLbl val="0"/>
      </c:catAx>
      <c:valAx>
        <c:axId val="-2135345096"/>
        <c:scaling>
          <c:orientation val="minMax"/>
          <c:max val="14"/>
        </c:scaling>
        <c:delete val="0"/>
        <c:axPos val="l"/>
        <c:majorGridlines>
          <c:spPr>
            <a:ln w="9525" cap="flat" cmpd="sng" algn="ctr">
              <a:noFill/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24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en-US" sz="2000" b="1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Número de casos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out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-2135312824"/>
        <c:crosses val="autoZero"/>
        <c:crossBetween val="between"/>
        <c:majorUnit val="2"/>
        <c:minorUnit val="1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2">
    <c:autoUpdate val="0"/>
  </c:externalData>
</c:chartSpace>
</file>

<file path=ppt/charts/chart2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col"/>
        <c:grouping val="stacked"/>
        <c:varyColors val="0"/>
        <c:ser>
          <c:idx val="1"/>
          <c:order val="0"/>
          <c:tx>
            <c:v>Casos</c:v>
          </c:tx>
          <c:spPr>
            <a:solidFill>
              <a:srgbClr val="00973B"/>
            </a:solidFill>
            <a:ln>
              <a:solidFill>
                <a:schemeClr val="tx1"/>
              </a:solidFill>
            </a:ln>
          </c:spPr>
          <c:invertIfNegative val="0"/>
          <c:cat>
            <c:numRef>
              <c:f>Sheet1!$A$3:$A$19</c:f>
              <c:numCache>
                <c:formatCode>General</c:formatCode>
                <c:ptCount val="17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</c:numCache>
            </c:numRef>
          </c:cat>
          <c:val>
            <c:numRef>
              <c:f>Sheet1!$B$3:$B$19</c:f>
              <c:numCache>
                <c:formatCode>General</c:formatCode>
                <c:ptCount val="17"/>
                <c:pt idx="0">
                  <c:v>1</c:v>
                </c:pt>
                <c:pt idx="1">
                  <c:v>0</c:v>
                </c:pt>
                <c:pt idx="2">
                  <c:v>1</c:v>
                </c:pt>
                <c:pt idx="3">
                  <c:v>0</c:v>
                </c:pt>
                <c:pt idx="4">
                  <c:v>3</c:v>
                </c:pt>
                <c:pt idx="5">
                  <c:v>10</c:v>
                </c:pt>
                <c:pt idx="6">
                  <c:v>14</c:v>
                </c:pt>
                <c:pt idx="7">
                  <c:v>11</c:v>
                </c:pt>
                <c:pt idx="8">
                  <c:v>7</c:v>
                </c:pt>
                <c:pt idx="9">
                  <c:v>3</c:v>
                </c:pt>
                <c:pt idx="10">
                  <c:v>2</c:v>
                </c:pt>
                <c:pt idx="11">
                  <c:v>2</c:v>
                </c:pt>
                <c:pt idx="12">
                  <c:v>0</c:v>
                </c:pt>
                <c:pt idx="13">
                  <c:v>1</c:v>
                </c:pt>
                <c:pt idx="14">
                  <c:v>1</c:v>
                </c:pt>
                <c:pt idx="15">
                  <c:v>0</c:v>
                </c:pt>
                <c:pt idx="16">
                  <c:v>1</c:v>
                </c:pt>
              </c:numCache>
            </c:numRef>
          </c:val>
          <c:extLst xmlns:mc="http://schemas.openxmlformats.org/markup-compatibility/2006" xmlns:c14="http://schemas.microsoft.com/office/drawing/2007/8/2/chart" xmlns:c16="http://schemas.microsoft.com/office/drawing/2014/chart">
            <c:ext xmlns:c16="http://schemas.microsoft.com/office/drawing/2014/chart" uri="{C3380CC4-5D6E-409C-BE32-E72D297353CC}">
              <c16:uniqueId val="{00000000-E053-469B-B2A7-B70B6E9E550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0"/>
        <c:overlap val="100"/>
        <c:axId val="-2120963880"/>
        <c:axId val="-2120960648"/>
      </c:barChart>
      <c:catAx>
        <c:axId val="-212096388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800" baseline="0">
                <a:solidFill>
                  <a:schemeClr val="bg1"/>
                </a:solidFill>
              </a:defRPr>
            </a:pPr>
            <a:endParaRPr lang="en-US"/>
          </a:p>
        </c:txPr>
        <c:crossAx val="-2120960648"/>
        <c:crosses val="autoZero"/>
        <c:auto val="1"/>
        <c:lblAlgn val="ctr"/>
        <c:lblOffset val="100"/>
        <c:noMultiLvlLbl val="0"/>
      </c:catAx>
      <c:valAx>
        <c:axId val="-2120960648"/>
        <c:scaling>
          <c:orientation val="minMax"/>
        </c:scaling>
        <c:delete val="0"/>
        <c:axPos val="l"/>
        <c:numFmt formatCode="General" sourceLinked="1"/>
        <c:majorTickMark val="out"/>
        <c:minorTickMark val="out"/>
        <c:tickLblPos val="nextTo"/>
        <c:spPr>
          <a:ln/>
        </c:spPr>
        <c:txPr>
          <a:bodyPr/>
          <a:lstStyle/>
          <a:p>
            <a:pPr>
              <a:defRPr sz="1800" baseline="0">
                <a:solidFill>
                  <a:schemeClr val="bg1"/>
                </a:solidFill>
              </a:defRPr>
            </a:pPr>
            <a:endParaRPr lang="en-US"/>
          </a:p>
        </c:txPr>
        <c:crossAx val="-2120963880"/>
        <c:crosses val="autoZero"/>
        <c:crossBetween val="between"/>
      </c:valAx>
    </c:plotArea>
    <c:plotVisOnly val="1"/>
    <c:dispBlanksAs val="gap"/>
    <c:showDLblsOverMax val="0"/>
  </c:chart>
  <c:externalData r:id="rId2">
    <c:autoUpdate val="0"/>
  </c:externalData>
</c:chartSpace>
</file>

<file path=ppt/charts/chart2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11090066187378751"/>
          <c:y val="1.8219931423584419E-2"/>
          <c:w val="0.87118424055688692"/>
          <c:h val="0.81608085656655049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rgbClr val="00953A"/>
            </a:solidFill>
            <a:ln>
              <a:solidFill>
                <a:sysClr val="windowText" lastClr="000000"/>
              </a:solidFill>
            </a:ln>
          </c:spPr>
          <c:invertIfNegative val="0"/>
          <c:cat>
            <c:numRef>
              <c:f>Sheet1!$C$3:$C$8</c:f>
              <c:numCache>
                <c:formatCode>[$-409]d\-mmm;@</c:formatCode>
                <c:ptCount val="6"/>
                <c:pt idx="0">
                  <c:v>42015</c:v>
                </c:pt>
                <c:pt idx="1">
                  <c:v>42016</c:v>
                </c:pt>
                <c:pt idx="2">
                  <c:v>42017</c:v>
                </c:pt>
                <c:pt idx="3">
                  <c:v>42018</c:v>
                </c:pt>
                <c:pt idx="4">
                  <c:v>42019</c:v>
                </c:pt>
                <c:pt idx="5">
                  <c:v>42020</c:v>
                </c:pt>
              </c:numCache>
            </c:numRef>
          </c:cat>
          <c:val>
            <c:numRef>
              <c:f>Sheet1!$D$3:$D$8</c:f>
              <c:numCache>
                <c:formatCode>General</c:formatCode>
                <c:ptCount val="6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4</c:v>
                </c:pt>
                <c:pt idx="4">
                  <c:v>2</c:v>
                </c:pt>
                <c:pt idx="5">
                  <c:v>3</c:v>
                </c:pt>
              </c:numCache>
            </c:numRef>
          </c:val>
          <c:extLst xmlns:mc="http://schemas.openxmlformats.org/markup-compatibility/2006" xmlns:c14="http://schemas.microsoft.com/office/drawing/2007/8/2/chart" xmlns:c16="http://schemas.microsoft.com/office/drawing/2014/chart">
            <c:ext xmlns:c16="http://schemas.microsoft.com/office/drawing/2014/chart" uri="{C3380CC4-5D6E-409C-BE32-E72D297353CC}">
              <c16:uniqueId val="{00000000-ACA0-41BC-99B9-0B05540DE97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0"/>
        <c:axId val="-2122624504"/>
        <c:axId val="-2122618936"/>
      </c:barChart>
      <c:dateAx>
        <c:axId val="-2122624504"/>
        <c:scaling>
          <c:orientation val="minMax"/>
        </c:scaling>
        <c:delete val="0"/>
        <c:axPos val="b"/>
        <c:numFmt formatCode="[$-409]d\-mmm;@" sourceLinked="0"/>
        <c:majorTickMark val="none"/>
        <c:minorTickMark val="none"/>
        <c:tickLblPos val="nextTo"/>
        <c:spPr>
          <a:ln>
            <a:solidFill>
              <a:srgbClr val="000000"/>
            </a:solidFill>
          </a:ln>
        </c:spPr>
        <c:txPr>
          <a:bodyPr/>
          <a:lstStyle/>
          <a:p>
            <a:pPr>
              <a:defRPr sz="1800" baseline="0">
                <a:latin typeface="Arial" panose="020B0604020202020204" pitchFamily="34" charset="0"/>
              </a:defRPr>
            </a:pPr>
            <a:endParaRPr lang="en-US"/>
          </a:p>
        </c:txPr>
        <c:crossAx val="-2122618936"/>
        <c:crosses val="autoZero"/>
        <c:auto val="1"/>
        <c:lblOffset val="100"/>
        <c:baseTimeUnit val="days"/>
      </c:dateAx>
      <c:valAx>
        <c:axId val="-2122618936"/>
        <c:scaling>
          <c:orientation val="minMax"/>
        </c:scaling>
        <c:delete val="0"/>
        <c:axPos val="l"/>
        <c:majorGridlines>
          <c:spPr>
            <a:ln>
              <a:noFill/>
            </a:ln>
          </c:spPr>
        </c:majorGridlines>
        <c:title>
          <c:tx>
            <c:rich>
              <a:bodyPr rot="-5400000" vert="horz"/>
              <a:lstStyle/>
              <a:p>
                <a:pPr>
                  <a:defRPr sz="2200" b="0" baseline="0"/>
                </a:pPr>
                <a:r>
                  <a:rPr lang="en-US" sz="2200" b="0" baseline="0">
                    <a:latin typeface="Arial" panose="020B0604020202020204" pitchFamily="34" charset="0"/>
                    <a:cs typeface="Arial" panose="020B0604020202020204" pitchFamily="34" charset="0"/>
                  </a:rPr>
                  <a:t># Casos</a:t>
                </a:r>
              </a:p>
            </c:rich>
          </c:tx>
          <c:layout>
            <c:manualLayout>
              <c:xMode val="edge"/>
              <c:yMode val="edge"/>
              <c:x val="1.7525570528051232E-2"/>
              <c:y val="0.30105152463721035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spPr>
          <a:ln>
            <a:solidFill>
              <a:srgbClr val="000000"/>
            </a:solidFill>
          </a:ln>
        </c:spPr>
        <c:txPr>
          <a:bodyPr/>
          <a:lstStyle/>
          <a:p>
            <a:pPr>
              <a:defRPr sz="1800" baseline="0"/>
            </a:pPr>
            <a:endParaRPr lang="en-US"/>
          </a:p>
        </c:txPr>
        <c:crossAx val="-2122624504"/>
        <c:crosses val="autoZero"/>
        <c:crossBetween val="between"/>
        <c:majorUnit val="1"/>
      </c:valAx>
    </c:plotArea>
    <c:plotVisOnly val="1"/>
    <c:dispBlanksAs val="gap"/>
    <c:showDLblsOverMax val="0"/>
  </c:chart>
  <c:spPr>
    <a:ln>
      <a:noFill/>
    </a:ln>
  </c:spPr>
  <c:externalData r:id="rId2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>
                <a:solidFill>
                  <a:sysClr val="windowText" lastClr="000000"/>
                </a:solidFill>
              </a:rPr>
              <a:t>Casos de </a:t>
            </a:r>
            <a:r>
              <a:rPr lang="en-US" baseline="0" dirty="0" err="1">
                <a:solidFill>
                  <a:sysClr val="windowText" lastClr="000000"/>
                </a:solidFill>
              </a:rPr>
              <a:t>gastroenterite</a:t>
            </a:r>
            <a:r>
              <a:rPr lang="en-US" dirty="0">
                <a:solidFill>
                  <a:sysClr val="windowText" lastClr="000000"/>
                </a:solidFill>
              </a:rPr>
              <a:t>, Aldeia A, Janeiro de 2016</a:t>
            </a:r>
          </a:p>
        </c:rich>
      </c:tx>
      <c:overlay val="0"/>
      <c:spPr>
        <a:noFill/>
        <a:ln>
          <a:noFill/>
        </a:ln>
        <a:effectLst/>
      </c:spPr>
    </c:title>
    <c:autoTitleDeleted val="0"/>
    <c:plotArea>
      <c:layout>
        <c:manualLayout>
          <c:layoutTarget val="inner"/>
          <c:xMode val="edge"/>
          <c:yMode val="edge"/>
          <c:x val="0.14905689432557184"/>
          <c:y val="0.25546296296296295"/>
          <c:w val="0.81512432501341092"/>
          <c:h val="0.54359580052493439"/>
        </c:manualLayout>
      </c:layout>
      <c:barChart>
        <c:barDir val="col"/>
        <c:grouping val="stacked"/>
        <c:varyColors val="0"/>
        <c:ser>
          <c:idx val="1"/>
          <c:order val="0"/>
          <c:spPr>
            <a:noFill/>
            <a:ln>
              <a:solidFill>
                <a:schemeClr val="tx1"/>
              </a:solidFill>
            </a:ln>
            <a:effectLst/>
          </c:spPr>
          <c:invertIfNegative val="0"/>
          <c:val>
            <c:numRef>
              <c:f>Sheet1!$E$5:$T$5</c:f>
              <c:numCache>
                <c:formatCode>General</c:formatCode>
                <c:ptCount val="16"/>
                <c:pt idx="0">
                  <c:v>0</c:v>
                </c:pt>
                <c:pt idx="1">
                  <c:v>0</c:v>
                </c:pt>
                <c:pt idx="2">
                  <c:v>1</c:v>
                </c:pt>
                <c:pt idx="3">
                  <c:v>1</c:v>
                </c:pt>
                <c:pt idx="4">
                  <c:v>1</c:v>
                </c:pt>
                <c:pt idx="5">
                  <c:v>1</c:v>
                </c:pt>
                <c:pt idx="6">
                  <c:v>1</c:v>
                </c:pt>
                <c:pt idx="7">
                  <c:v>1</c:v>
                </c:pt>
                <c:pt idx="8">
                  <c:v>1</c:v>
                </c:pt>
                <c:pt idx="9">
                  <c:v>1</c:v>
                </c:pt>
                <c:pt idx="11">
                  <c:v>1</c:v>
                </c:pt>
                <c:pt idx="13">
                  <c:v>1</c:v>
                </c:pt>
              </c:numCache>
            </c:numRef>
          </c:val>
          <c:extLst xmlns:mc="http://schemas.openxmlformats.org/markup-compatibility/2006" xmlns:c14="http://schemas.microsoft.com/office/drawing/2007/8/2/chart" xmlns:c16="http://schemas.microsoft.com/office/drawing/2014/chart">
            <c:ext xmlns:c16="http://schemas.microsoft.com/office/drawing/2014/chart" uri="{C3380CC4-5D6E-409C-BE32-E72D297353CC}">
              <c16:uniqueId val="{00000000-0FFD-4480-9125-FE4707E710AE}"/>
            </c:ext>
          </c:extLst>
        </c:ser>
        <c:ser>
          <c:idx val="2"/>
          <c:order val="1"/>
          <c:spPr>
            <a:noFill/>
            <a:ln>
              <a:solidFill>
                <a:schemeClr val="tx1"/>
              </a:solidFill>
            </a:ln>
            <a:effectLst/>
          </c:spPr>
          <c:invertIfNegative val="0"/>
          <c:val>
            <c:numRef>
              <c:f>Sheet1!$E$6:$T$6</c:f>
              <c:numCache>
                <c:formatCode>General</c:formatCode>
                <c:ptCount val="16"/>
                <c:pt idx="3">
                  <c:v>1</c:v>
                </c:pt>
                <c:pt idx="4">
                  <c:v>1</c:v>
                </c:pt>
                <c:pt idx="5">
                  <c:v>1</c:v>
                </c:pt>
                <c:pt idx="6">
                  <c:v>1</c:v>
                </c:pt>
                <c:pt idx="8">
                  <c:v>1</c:v>
                </c:pt>
                <c:pt idx="11">
                  <c:v>1</c:v>
                </c:pt>
              </c:numCache>
            </c:numRef>
          </c:val>
          <c:extLst xmlns:mc="http://schemas.openxmlformats.org/markup-compatibility/2006" xmlns:c14="http://schemas.microsoft.com/office/drawing/2007/8/2/chart" xmlns:c16="http://schemas.microsoft.com/office/drawing/2014/chart">
            <c:ext xmlns:c16="http://schemas.microsoft.com/office/drawing/2014/chart" uri="{C3380CC4-5D6E-409C-BE32-E72D297353CC}">
              <c16:uniqueId val="{00000001-0FFD-4480-9125-FE4707E710AE}"/>
            </c:ext>
          </c:extLst>
        </c:ser>
        <c:ser>
          <c:idx val="3"/>
          <c:order val="2"/>
          <c:spPr>
            <a:noFill/>
            <a:ln>
              <a:solidFill>
                <a:schemeClr val="tx1"/>
              </a:solidFill>
            </a:ln>
            <a:effectLst/>
          </c:spPr>
          <c:invertIfNegative val="0"/>
          <c:val>
            <c:numRef>
              <c:f>Sheet1!$E$7:$T$7</c:f>
              <c:numCache>
                <c:formatCode>General</c:formatCode>
                <c:ptCount val="16"/>
                <c:pt idx="3">
                  <c:v>1</c:v>
                </c:pt>
                <c:pt idx="4">
                  <c:v>1</c:v>
                </c:pt>
                <c:pt idx="5">
                  <c:v>1</c:v>
                </c:pt>
                <c:pt idx="6">
                  <c:v>1</c:v>
                </c:pt>
              </c:numCache>
            </c:numRef>
          </c:val>
          <c:extLst xmlns:mc="http://schemas.openxmlformats.org/markup-compatibility/2006" xmlns:c14="http://schemas.microsoft.com/office/drawing/2007/8/2/chart" xmlns:c16="http://schemas.microsoft.com/office/drawing/2014/chart">
            <c:ext xmlns:c16="http://schemas.microsoft.com/office/drawing/2014/chart" uri="{C3380CC4-5D6E-409C-BE32-E72D297353CC}">
              <c16:uniqueId val="{00000002-0FFD-4480-9125-FE4707E710AE}"/>
            </c:ext>
          </c:extLst>
        </c:ser>
        <c:ser>
          <c:idx val="4"/>
          <c:order val="3"/>
          <c:spPr>
            <a:noFill/>
            <a:ln>
              <a:solidFill>
                <a:schemeClr val="tx1"/>
              </a:solidFill>
            </a:ln>
            <a:effectLst/>
          </c:spPr>
          <c:invertIfNegative val="0"/>
          <c:val>
            <c:numRef>
              <c:f>Sheet1!$E$8:$T$8</c:f>
              <c:numCache>
                <c:formatCode>General</c:formatCode>
                <c:ptCount val="16"/>
                <c:pt idx="4">
                  <c:v>1</c:v>
                </c:pt>
                <c:pt idx="5">
                  <c:v>1</c:v>
                </c:pt>
              </c:numCache>
            </c:numRef>
          </c:val>
          <c:extLst xmlns:mc="http://schemas.openxmlformats.org/markup-compatibility/2006" xmlns:c14="http://schemas.microsoft.com/office/drawing/2007/8/2/chart" xmlns:c16="http://schemas.microsoft.com/office/drawing/2014/chart">
            <c:ext xmlns:c16="http://schemas.microsoft.com/office/drawing/2014/chart" uri="{C3380CC4-5D6E-409C-BE32-E72D297353CC}">
              <c16:uniqueId val="{00000003-0FFD-4480-9125-FE4707E710AE}"/>
            </c:ext>
          </c:extLst>
        </c:ser>
        <c:ser>
          <c:idx val="5"/>
          <c:order val="4"/>
          <c:spPr>
            <a:noFill/>
            <a:ln>
              <a:solidFill>
                <a:schemeClr val="tx1"/>
              </a:solidFill>
            </a:ln>
            <a:effectLst/>
          </c:spPr>
          <c:invertIfNegative val="0"/>
          <c:val>
            <c:numRef>
              <c:f>Sheet1!$E$9:$T$9</c:f>
              <c:numCache>
                <c:formatCode>General</c:formatCode>
                <c:ptCount val="16"/>
                <c:pt idx="4">
                  <c:v>1</c:v>
                </c:pt>
                <c:pt idx="5">
                  <c:v>1</c:v>
                </c:pt>
              </c:numCache>
            </c:numRef>
          </c:val>
          <c:extLst xmlns:mc="http://schemas.openxmlformats.org/markup-compatibility/2006" xmlns:c14="http://schemas.microsoft.com/office/drawing/2007/8/2/chart" xmlns:c16="http://schemas.microsoft.com/office/drawing/2014/chart">
            <c:ext xmlns:c16="http://schemas.microsoft.com/office/drawing/2014/chart" uri="{C3380CC4-5D6E-409C-BE32-E72D297353CC}">
              <c16:uniqueId val="{00000004-0FFD-4480-9125-FE4707E710AE}"/>
            </c:ext>
          </c:extLst>
        </c:ser>
        <c:ser>
          <c:idx val="6"/>
          <c:order val="5"/>
          <c:spPr>
            <a:noFill/>
            <a:ln>
              <a:solidFill>
                <a:schemeClr val="tx1"/>
              </a:solidFill>
            </a:ln>
            <a:effectLst/>
          </c:spPr>
          <c:invertIfNegative val="0"/>
          <c:val>
            <c:numRef>
              <c:f>Sheet1!$E$10:$T$10</c:f>
              <c:numCache>
                <c:formatCode>General</c:formatCode>
                <c:ptCount val="16"/>
                <c:pt idx="4">
                  <c:v>1</c:v>
                </c:pt>
                <c:pt idx="5">
                  <c:v>1</c:v>
                </c:pt>
              </c:numCache>
            </c:numRef>
          </c:val>
          <c:extLst xmlns:mc="http://schemas.openxmlformats.org/markup-compatibility/2006" xmlns:c14="http://schemas.microsoft.com/office/drawing/2007/8/2/chart" xmlns:c16="http://schemas.microsoft.com/office/drawing/2014/chart">
            <c:ext xmlns:c16="http://schemas.microsoft.com/office/drawing/2014/chart" uri="{C3380CC4-5D6E-409C-BE32-E72D297353CC}">
              <c16:uniqueId val="{00000005-0FFD-4480-9125-FE4707E710AE}"/>
            </c:ext>
          </c:extLst>
        </c:ser>
        <c:ser>
          <c:idx val="7"/>
          <c:order val="6"/>
          <c:spPr>
            <a:noFill/>
            <a:ln>
              <a:solidFill>
                <a:schemeClr val="tx1"/>
              </a:solidFill>
            </a:ln>
            <a:effectLst/>
          </c:spPr>
          <c:invertIfNegative val="0"/>
          <c:val>
            <c:numRef>
              <c:f>Sheet1!$E$11:$T$11</c:f>
              <c:numCache>
                <c:formatCode>General</c:formatCode>
                <c:ptCount val="16"/>
                <c:pt idx="4">
                  <c:v>1</c:v>
                </c:pt>
              </c:numCache>
            </c:numRef>
          </c:val>
          <c:extLst xmlns:mc="http://schemas.openxmlformats.org/markup-compatibility/2006" xmlns:c14="http://schemas.microsoft.com/office/drawing/2007/8/2/chart" xmlns:c16="http://schemas.microsoft.com/office/drawing/2014/chart">
            <c:ext xmlns:c16="http://schemas.microsoft.com/office/drawing/2014/chart" uri="{C3380CC4-5D6E-409C-BE32-E72D297353CC}">
              <c16:uniqueId val="{00000006-0FFD-4480-9125-FE4707E710AE}"/>
            </c:ext>
          </c:extLst>
        </c:ser>
        <c:ser>
          <c:idx val="8"/>
          <c:order val="7"/>
          <c:spPr>
            <a:noFill/>
            <a:ln>
              <a:solidFill>
                <a:schemeClr val="tx1"/>
              </a:solidFill>
            </a:ln>
            <a:effectLst/>
          </c:spPr>
          <c:invertIfNegative val="0"/>
          <c:val>
            <c:numRef>
              <c:f>Sheet1!$E$12:$T$12</c:f>
              <c:numCache>
                <c:formatCode>General</c:formatCode>
                <c:ptCount val="16"/>
                <c:pt idx="4">
                  <c:v>1</c:v>
                </c:pt>
              </c:numCache>
            </c:numRef>
          </c:val>
          <c:extLst xmlns:mc="http://schemas.openxmlformats.org/markup-compatibility/2006" xmlns:c14="http://schemas.microsoft.com/office/drawing/2007/8/2/chart" xmlns:c16="http://schemas.microsoft.com/office/drawing/2014/chart">
            <c:ext xmlns:c16="http://schemas.microsoft.com/office/drawing/2014/chart" uri="{C3380CC4-5D6E-409C-BE32-E72D297353CC}">
              <c16:uniqueId val="{00000007-0FFD-4480-9125-FE4707E710AE}"/>
            </c:ext>
          </c:extLst>
        </c:ser>
        <c:ser>
          <c:idx val="9"/>
          <c:order val="8"/>
          <c:spPr>
            <a:noFill/>
            <a:ln>
              <a:noFill/>
            </a:ln>
            <a:effectLst/>
          </c:spPr>
          <c:invertIfNegative val="0"/>
          <c:val>
            <c:numRef>
              <c:f>Sheet1!$E$13:$T$13</c:f>
              <c:numCache>
                <c:formatCode>General</c:formatCode>
                <c:ptCount val="16"/>
              </c:numCache>
            </c:numRef>
          </c:val>
          <c:extLst xmlns:mc="http://schemas.openxmlformats.org/markup-compatibility/2006" xmlns:c14="http://schemas.microsoft.com/office/drawing/2007/8/2/chart" xmlns:c16="http://schemas.microsoft.com/office/drawing/2014/chart">
            <c:ext xmlns:c16="http://schemas.microsoft.com/office/drawing/2014/chart" uri="{C3380CC4-5D6E-409C-BE32-E72D297353CC}">
              <c16:uniqueId val="{00000008-0FFD-4480-9125-FE4707E710A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0"/>
        <c:overlap val="100"/>
        <c:axId val="-2130999896"/>
        <c:axId val="-2131007640"/>
      </c:barChart>
      <c:catAx>
        <c:axId val="-2130999896"/>
        <c:scaling>
          <c:orientation val="minMax"/>
        </c:scaling>
        <c:delete val="0"/>
        <c:axPos val="b"/>
        <c:majorGridlines>
          <c:spPr>
            <a:ln w="9525" cap="flat" cmpd="sng" algn="ctr">
              <a:noFill/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baseline="0">
                    <a:solidFill>
                      <a:sysClr val="windowText" lastClr="000000"/>
                    </a:solidFill>
                  </a:rPr>
                  <a:t>Horas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</c:title>
        <c:majorTickMark val="out"/>
        <c:minorTickMark val="none"/>
        <c:tickLblPos val="nextTo"/>
        <c:spPr>
          <a:noFill/>
          <a:ln w="6350" cap="flat" cmpd="sng" algn="ctr">
            <a:solidFill>
              <a:schemeClr val="dk1"/>
            </a:solidFill>
            <a:prstDash val="solid"/>
            <a:miter lim="800000"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2131007640"/>
        <c:crosses val="autoZero"/>
        <c:auto val="1"/>
        <c:lblAlgn val="ctr"/>
        <c:lblOffset val="100"/>
        <c:noMultiLvlLbl val="0"/>
      </c:catAx>
      <c:valAx>
        <c:axId val="-2131007640"/>
        <c:scaling>
          <c:orientation val="minMax"/>
        </c:scaling>
        <c:delete val="0"/>
        <c:axPos val="l"/>
        <c:majorGridlines>
          <c:spPr>
            <a:ln w="9525" cap="flat" cmpd="sng" algn="ctr">
              <a:noFill/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baseline="0">
                    <a:solidFill>
                      <a:sysClr val="windowText" lastClr="000000"/>
                    </a:solidFill>
                  </a:rPr>
                  <a:t>Número de casos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out"/>
        <c:minorTickMark val="none"/>
        <c:tickLblPos val="nextTo"/>
        <c:spPr>
          <a:noFill/>
          <a:ln cmpd="sng"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213099989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bg1"/>
    </a:solidFill>
    <a:ln w="9525" cap="flat" cmpd="sng" algn="ctr">
      <a:solidFill>
        <a:schemeClr val="tx1"/>
      </a:solidFill>
      <a:round/>
    </a:ln>
    <a:effectLst/>
  </c:spPr>
  <c:txPr>
    <a:bodyPr/>
    <a:lstStyle/>
    <a:p>
      <a:pPr>
        <a:defRPr/>
      </a:pPr>
      <a:endParaRPr lang="en-US"/>
    </a:p>
  </c:txPr>
  <c:externalData r:id="rId2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Casos</c:v>
                </c:pt>
              </c:strCache>
            </c:strRef>
          </c:tx>
          <c:spPr>
            <a:solidFill>
              <a:srgbClr val="70DD50"/>
            </a:solidFill>
            <a:ln>
              <a:solidFill>
                <a:schemeClr val="tx1"/>
              </a:solidFill>
            </a:ln>
            <a:effectLst/>
          </c:spPr>
          <c:invertIfNegative val="0"/>
          <c:cat>
            <c:numRef>
              <c:f>Sheet1!$A$2:$A$27</c:f>
              <c:numCache>
                <c:formatCode>General</c:formatCode>
                <c:ptCount val="26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  <c:pt idx="24">
                  <c:v>25</c:v>
                </c:pt>
                <c:pt idx="25">
                  <c:v>26</c:v>
                </c:pt>
              </c:numCache>
            </c:numRef>
          </c:cat>
          <c:val>
            <c:numRef>
              <c:f>Sheet1!$B$2:$B$27</c:f>
              <c:numCache>
                <c:formatCode>General</c:formatCode>
                <c:ptCount val="26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</c:numCache>
            </c:numRef>
          </c:val>
          <c:extLst xmlns:mc="http://schemas.openxmlformats.org/markup-compatibility/2006" xmlns:c14="http://schemas.microsoft.com/office/drawing/2007/8/2/chart" xmlns:c16="http://schemas.microsoft.com/office/drawing/2014/chart">
            <c:ext xmlns:c16="http://schemas.microsoft.com/office/drawing/2014/chart" uri="{C3380CC4-5D6E-409C-BE32-E72D297353CC}">
              <c16:uniqueId val="{00000000-FEFE-446E-9BF5-15F41A40D6C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0"/>
        <c:overlap val="100"/>
        <c:axId val="2080425528"/>
        <c:axId val="2080431672"/>
      </c:barChart>
      <c:catAx>
        <c:axId val="2080425528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1800">
                    <a:latin typeface="Arial" panose="020B0604020202020204" pitchFamily="34" charset="0"/>
                    <a:cs typeface="Arial" panose="020B0604020202020204" pitchFamily="34" charset="0"/>
                  </a:defRPr>
                </a:pPr>
                <a:r>
                  <a:rPr lang="en-US" sz="18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Outubro</a:t>
                </a:r>
                <a:r>
                  <a:rPr lang="en-US" sz="1800" dirty="0">
                    <a:latin typeface="Arial" panose="020B0604020202020204" pitchFamily="34" charset="0"/>
                    <a:cs typeface="Arial" panose="020B0604020202020204" pitchFamily="34" charset="0"/>
                  </a:rPr>
                  <a:t> de 2019</a:t>
                </a:r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2080431672"/>
        <c:crosses val="autoZero"/>
        <c:auto val="1"/>
        <c:lblAlgn val="ctr"/>
        <c:lblOffset val="100"/>
        <c:tickLblSkip val="2"/>
        <c:noMultiLvlLbl val="0"/>
      </c:catAx>
      <c:valAx>
        <c:axId val="2080431672"/>
        <c:scaling>
          <c:orientation val="minMax"/>
          <c:max val="14"/>
        </c:scaling>
        <c:delete val="0"/>
        <c:axPos val="l"/>
        <c:majorGridlines>
          <c:spPr>
            <a:ln w="9525" cap="flat" cmpd="sng" algn="ctr">
              <a:noFill/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080425528"/>
        <c:crosses val="autoZero"/>
        <c:crossBetween val="between"/>
        <c:majorUnit val="2"/>
        <c:minorUnit val="1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2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Casos</c:v>
                </c:pt>
              </c:strCache>
            </c:strRef>
          </c:tx>
          <c:spPr>
            <a:solidFill>
              <a:srgbClr val="70DD50"/>
            </a:solidFill>
            <a:ln>
              <a:solidFill>
                <a:schemeClr val="tx1"/>
              </a:solidFill>
            </a:ln>
            <a:effectLst/>
          </c:spPr>
          <c:invertIfNegative val="0"/>
          <c:cat>
            <c:numRef>
              <c:f>Sheet1!$A$2:$A$27</c:f>
              <c:numCache>
                <c:formatCode>General</c:formatCode>
                <c:ptCount val="26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  <c:pt idx="24">
                  <c:v>25</c:v>
                </c:pt>
                <c:pt idx="25">
                  <c:v>26</c:v>
                </c:pt>
              </c:numCache>
            </c:numRef>
          </c:cat>
          <c:val>
            <c:numRef>
              <c:f>Sheet1!$B$2:$B$27</c:f>
              <c:numCache>
                <c:formatCode>General</c:formatCode>
                <c:ptCount val="26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</c:numCache>
            </c:numRef>
          </c:val>
          <c:extLst xmlns:mc="http://schemas.openxmlformats.org/markup-compatibility/2006" xmlns:c14="http://schemas.microsoft.com/office/drawing/2007/8/2/chart" xmlns:c16="http://schemas.microsoft.com/office/drawing/2014/chart">
            <c:ext xmlns:c16="http://schemas.microsoft.com/office/drawing/2014/chart" uri="{C3380CC4-5D6E-409C-BE32-E72D297353CC}">
              <c16:uniqueId val="{00000000-1918-4C49-BA15-7672464AC85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0"/>
        <c:overlap val="100"/>
        <c:axId val="-2135181080"/>
        <c:axId val="-2135469288"/>
      </c:barChart>
      <c:catAx>
        <c:axId val="-2135181080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>
                    <a:latin typeface="Arial" panose="020B0604020202020204" pitchFamily="34" charset="0"/>
                    <a:cs typeface="Arial" panose="020B0604020202020204" pitchFamily="34" charset="0"/>
                  </a:defRPr>
                </a:pPr>
                <a:r>
                  <a:rPr lang="en-US" sz="1800" b="1" i="0" baseline="0" dirty="0" err="1">
                    <a:effectLst/>
                    <a:latin typeface="Arial" panose="020B0604020202020204" pitchFamily="34" charset="0"/>
                    <a:cs typeface="Arial" panose="020B0604020202020204" pitchFamily="34" charset="0"/>
                  </a:rPr>
                  <a:t>Outubro</a:t>
                </a:r>
                <a:r>
                  <a:rPr lang="en-US" sz="1800" b="1" i="0" baseline="0" dirty="0">
                    <a:effectLst/>
                    <a:latin typeface="Arial" panose="020B0604020202020204" pitchFamily="34" charset="0"/>
                    <a:cs typeface="Arial" panose="020B0604020202020204" pitchFamily="34" charset="0"/>
                  </a:rPr>
                  <a:t> de 2019</a:t>
                </a:r>
                <a:endParaRPr lang="en-US" dirty="0">
                  <a:effectLst/>
                  <a:latin typeface="Arial" panose="020B0604020202020204" pitchFamily="34" charset="0"/>
                  <a:cs typeface="Arial" panose="020B0604020202020204" pitchFamily="34" charset="0"/>
                </a:endParaRPr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-2135469288"/>
        <c:crosses val="autoZero"/>
        <c:auto val="1"/>
        <c:lblAlgn val="ctr"/>
        <c:lblOffset val="100"/>
        <c:tickLblSkip val="2"/>
        <c:noMultiLvlLbl val="0"/>
      </c:catAx>
      <c:valAx>
        <c:axId val="-2135469288"/>
        <c:scaling>
          <c:orientation val="minMax"/>
          <c:max val="14"/>
        </c:scaling>
        <c:delete val="0"/>
        <c:axPos val="l"/>
        <c:majorGridlines>
          <c:spPr>
            <a:ln w="9525" cap="flat" cmpd="sng" algn="ctr">
              <a:noFill/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-2135181080"/>
        <c:crosses val="autoZero"/>
        <c:crossBetween val="between"/>
        <c:majorUnit val="2"/>
        <c:minorUnit val="1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2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Casos</c:v>
                </c:pt>
              </c:strCache>
            </c:strRef>
          </c:tx>
          <c:spPr>
            <a:solidFill>
              <a:srgbClr val="00973B"/>
            </a:solidFill>
            <a:ln>
              <a:solidFill>
                <a:schemeClr val="tx1"/>
              </a:solidFill>
            </a:ln>
            <a:effectLst/>
          </c:spPr>
          <c:invertIfNegative val="0"/>
          <c:cat>
            <c:numRef>
              <c:f>Sheet1!$A$2:$A$27</c:f>
              <c:numCache>
                <c:formatCode>General</c:formatCode>
                <c:ptCount val="26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  <c:pt idx="24">
                  <c:v>25</c:v>
                </c:pt>
                <c:pt idx="25">
                  <c:v>26</c:v>
                </c:pt>
              </c:numCache>
            </c:numRef>
          </c:cat>
          <c:val>
            <c:numRef>
              <c:f>Sheet1!$B$2:$B$27</c:f>
              <c:numCache>
                <c:formatCode>General</c:formatCode>
                <c:ptCount val="26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1</c:v>
                </c:pt>
                <c:pt idx="9">
                  <c:v>0</c:v>
                </c:pt>
                <c:pt idx="10">
                  <c:v>1</c:v>
                </c:pt>
                <c:pt idx="11">
                  <c:v>0</c:v>
                </c:pt>
                <c:pt idx="12">
                  <c:v>3</c:v>
                </c:pt>
                <c:pt idx="13">
                  <c:v>10</c:v>
                </c:pt>
                <c:pt idx="14">
                  <c:v>13</c:v>
                </c:pt>
                <c:pt idx="15">
                  <c:v>11</c:v>
                </c:pt>
                <c:pt idx="16">
                  <c:v>7</c:v>
                </c:pt>
                <c:pt idx="17">
                  <c:v>3</c:v>
                </c:pt>
                <c:pt idx="18">
                  <c:v>2</c:v>
                </c:pt>
                <c:pt idx="19">
                  <c:v>2</c:v>
                </c:pt>
                <c:pt idx="20">
                  <c:v>0</c:v>
                </c:pt>
                <c:pt idx="21">
                  <c:v>1</c:v>
                </c:pt>
                <c:pt idx="22">
                  <c:v>1</c:v>
                </c:pt>
                <c:pt idx="23">
                  <c:v>0</c:v>
                </c:pt>
                <c:pt idx="24">
                  <c:v>1</c:v>
                </c:pt>
                <c:pt idx="25">
                  <c:v>0</c:v>
                </c:pt>
              </c:numCache>
            </c:numRef>
          </c:val>
          <c:extLst xmlns:mc="http://schemas.openxmlformats.org/markup-compatibility/2006" xmlns:c14="http://schemas.microsoft.com/office/drawing/2007/8/2/chart" xmlns:c16="http://schemas.microsoft.com/office/drawing/2014/chart">
            <c:ext xmlns:c16="http://schemas.microsoft.com/office/drawing/2014/chart" uri="{C3380CC4-5D6E-409C-BE32-E72D297353CC}">
              <c16:uniqueId val="{00000000-988D-4C15-92DE-DD84E0C0C7C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0"/>
        <c:overlap val="100"/>
        <c:axId val="2080451544"/>
        <c:axId val="2080438136"/>
      </c:barChart>
      <c:catAx>
        <c:axId val="208045154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2080438136"/>
        <c:crosses val="autoZero"/>
        <c:auto val="1"/>
        <c:lblAlgn val="ctr"/>
        <c:lblOffset val="100"/>
        <c:tickLblSkip val="2"/>
        <c:noMultiLvlLbl val="0"/>
      </c:catAx>
      <c:valAx>
        <c:axId val="2080438136"/>
        <c:scaling>
          <c:orientation val="minMax"/>
          <c:max val="14"/>
        </c:scaling>
        <c:delete val="0"/>
        <c:axPos val="l"/>
        <c:majorGridlines>
          <c:spPr>
            <a:ln w="9525" cap="flat" cmpd="sng" algn="ctr">
              <a:noFill/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33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800" b="1">
                    <a:solidFill>
                      <a:schemeClr val="bg1"/>
                    </a:solidFill>
                  </a:rPr>
                  <a:t>Número de casos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out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2080451544"/>
        <c:crosses val="autoZero"/>
        <c:crossBetween val="between"/>
        <c:majorUnit val="2"/>
        <c:minorUnit val="1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2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Casos</c:v>
                </c:pt>
              </c:strCache>
            </c:strRef>
          </c:tx>
          <c:spPr>
            <a:solidFill>
              <a:srgbClr val="00973B"/>
            </a:solidFill>
            <a:ln>
              <a:solidFill>
                <a:schemeClr val="tx1"/>
              </a:solidFill>
            </a:ln>
            <a:effectLst/>
          </c:spPr>
          <c:invertIfNegative val="0"/>
          <c:cat>
            <c:numRef>
              <c:f>Sheet1!$A$2:$A$27</c:f>
              <c:numCache>
                <c:formatCode>General</c:formatCode>
                <c:ptCount val="26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  <c:pt idx="24">
                  <c:v>25</c:v>
                </c:pt>
                <c:pt idx="25">
                  <c:v>26</c:v>
                </c:pt>
              </c:numCache>
            </c:numRef>
          </c:cat>
          <c:val>
            <c:numRef>
              <c:f>Sheet1!$B$2:$B$27</c:f>
              <c:numCache>
                <c:formatCode>General</c:formatCode>
                <c:ptCount val="26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1</c:v>
                </c:pt>
                <c:pt idx="9">
                  <c:v>0</c:v>
                </c:pt>
                <c:pt idx="10">
                  <c:v>1</c:v>
                </c:pt>
                <c:pt idx="11">
                  <c:v>0</c:v>
                </c:pt>
                <c:pt idx="12">
                  <c:v>3</c:v>
                </c:pt>
                <c:pt idx="13">
                  <c:v>10</c:v>
                </c:pt>
                <c:pt idx="14">
                  <c:v>13</c:v>
                </c:pt>
                <c:pt idx="15">
                  <c:v>11</c:v>
                </c:pt>
                <c:pt idx="16">
                  <c:v>7</c:v>
                </c:pt>
                <c:pt idx="17">
                  <c:v>3</c:v>
                </c:pt>
                <c:pt idx="18">
                  <c:v>2</c:v>
                </c:pt>
                <c:pt idx="19">
                  <c:v>2</c:v>
                </c:pt>
                <c:pt idx="20">
                  <c:v>0</c:v>
                </c:pt>
                <c:pt idx="21">
                  <c:v>1</c:v>
                </c:pt>
                <c:pt idx="22">
                  <c:v>1</c:v>
                </c:pt>
                <c:pt idx="23">
                  <c:v>0</c:v>
                </c:pt>
                <c:pt idx="24">
                  <c:v>1</c:v>
                </c:pt>
                <c:pt idx="25">
                  <c:v>0</c:v>
                </c:pt>
              </c:numCache>
            </c:numRef>
          </c:val>
          <c:extLst xmlns:mc="http://schemas.openxmlformats.org/markup-compatibility/2006" xmlns:c14="http://schemas.microsoft.com/office/drawing/2007/8/2/chart" xmlns:c16="http://schemas.microsoft.com/office/drawing/2014/chart">
            <c:ext xmlns:c16="http://schemas.microsoft.com/office/drawing/2014/chart" uri="{C3380CC4-5D6E-409C-BE32-E72D297353CC}">
              <c16:uniqueId val="{00000000-EDD2-4B28-8736-BEE06BE797F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0"/>
        <c:overlap val="100"/>
        <c:axId val="-2136758376"/>
        <c:axId val="-2135438056"/>
      </c:barChart>
      <c:catAx>
        <c:axId val="-2136758376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33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en-US" sz="1800" b="1" dirty="0" err="1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Outubro</a:t>
                </a:r>
                <a:r>
                  <a:rPr lang="en-US" sz="1800" b="1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de 2019</a:t>
                </a:r>
              </a:p>
              <a:p>
                <a:pPr>
                  <a:defRPr sz="133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en-US" sz="2000" b="1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Data de </a:t>
                </a:r>
                <a:r>
                  <a:rPr lang="en-US" sz="2000" b="1" dirty="0" err="1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início</a:t>
                </a:r>
                <a:r>
                  <a:rPr lang="en-US" sz="2000" b="1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dos </a:t>
                </a:r>
                <a:r>
                  <a:rPr lang="en-US" sz="2000" b="1" dirty="0" err="1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sintomas</a:t>
                </a:r>
                <a:endParaRPr lang="en-US" sz="20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c:rich>
          </c:tx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-2135438056"/>
        <c:crosses val="autoZero"/>
        <c:auto val="1"/>
        <c:lblAlgn val="ctr"/>
        <c:lblOffset val="100"/>
        <c:tickLblSkip val="2"/>
        <c:noMultiLvlLbl val="0"/>
      </c:catAx>
      <c:valAx>
        <c:axId val="-2135438056"/>
        <c:scaling>
          <c:orientation val="minMax"/>
          <c:max val="14"/>
        </c:scaling>
        <c:delete val="0"/>
        <c:axPos val="l"/>
        <c:majorGridlines>
          <c:spPr>
            <a:ln w="9525" cap="flat" cmpd="sng" algn="ctr">
              <a:noFill/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33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en-US" sz="2000" b="1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Número de casos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out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-2136758376"/>
        <c:crosses val="autoZero"/>
        <c:crossBetween val="between"/>
        <c:majorUnit val="2"/>
        <c:minorUnit val="1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2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Casos</c:v>
                </c:pt>
              </c:strCache>
            </c:strRef>
          </c:tx>
          <c:spPr>
            <a:solidFill>
              <a:srgbClr val="00973B"/>
            </a:solidFill>
            <a:ln>
              <a:solidFill>
                <a:schemeClr val="tx1"/>
              </a:solidFill>
            </a:ln>
            <a:effectLst/>
          </c:spPr>
          <c:invertIfNegative val="0"/>
          <c:cat>
            <c:numRef>
              <c:f>Sheet1!$A$2:$A$27</c:f>
              <c:numCache>
                <c:formatCode>General</c:formatCode>
                <c:ptCount val="26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  <c:pt idx="24">
                  <c:v>25</c:v>
                </c:pt>
                <c:pt idx="25">
                  <c:v>26</c:v>
                </c:pt>
              </c:numCache>
            </c:numRef>
          </c:cat>
          <c:val>
            <c:numRef>
              <c:f>Sheet1!$B$2:$B$27</c:f>
              <c:numCache>
                <c:formatCode>General</c:formatCode>
                <c:ptCount val="26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1</c:v>
                </c:pt>
                <c:pt idx="9">
                  <c:v>0</c:v>
                </c:pt>
                <c:pt idx="10">
                  <c:v>1</c:v>
                </c:pt>
                <c:pt idx="11">
                  <c:v>0</c:v>
                </c:pt>
                <c:pt idx="12">
                  <c:v>3</c:v>
                </c:pt>
                <c:pt idx="13">
                  <c:v>10</c:v>
                </c:pt>
                <c:pt idx="14">
                  <c:v>13</c:v>
                </c:pt>
                <c:pt idx="15">
                  <c:v>11</c:v>
                </c:pt>
                <c:pt idx="16">
                  <c:v>7</c:v>
                </c:pt>
                <c:pt idx="17">
                  <c:v>3</c:v>
                </c:pt>
                <c:pt idx="18">
                  <c:v>2</c:v>
                </c:pt>
                <c:pt idx="19">
                  <c:v>2</c:v>
                </c:pt>
                <c:pt idx="20">
                  <c:v>0</c:v>
                </c:pt>
                <c:pt idx="21">
                  <c:v>1</c:v>
                </c:pt>
                <c:pt idx="22">
                  <c:v>1</c:v>
                </c:pt>
                <c:pt idx="23">
                  <c:v>0</c:v>
                </c:pt>
                <c:pt idx="24">
                  <c:v>1</c:v>
                </c:pt>
                <c:pt idx="25">
                  <c:v>0</c:v>
                </c:pt>
              </c:numCache>
            </c:numRef>
          </c:val>
          <c:extLst xmlns:mc="http://schemas.openxmlformats.org/markup-compatibility/2006" xmlns:c14="http://schemas.microsoft.com/office/drawing/2007/8/2/chart" xmlns:c16="http://schemas.microsoft.com/office/drawing/2014/chart">
            <c:ext xmlns:c16="http://schemas.microsoft.com/office/drawing/2014/chart" uri="{C3380CC4-5D6E-409C-BE32-E72D297353CC}">
              <c16:uniqueId val="{00000000-0DB1-4597-8226-09E890F3E26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0"/>
        <c:overlap val="100"/>
        <c:axId val="-2136758376"/>
        <c:axId val="-2135438056"/>
      </c:barChart>
      <c:catAx>
        <c:axId val="-2136758376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33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en-US" sz="1800" b="1" dirty="0" err="1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Outubro</a:t>
                </a:r>
                <a:r>
                  <a:rPr lang="en-US" sz="1800" b="1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de 2019</a:t>
                </a:r>
              </a:p>
              <a:p>
                <a:pPr>
                  <a:defRPr sz="133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en-US" sz="2000" b="1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Data de </a:t>
                </a:r>
                <a:r>
                  <a:rPr lang="en-US" sz="2000" b="1" dirty="0" err="1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início</a:t>
                </a:r>
                <a:r>
                  <a:rPr lang="en-US" sz="2000" b="1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dos </a:t>
                </a:r>
                <a:r>
                  <a:rPr lang="en-US" sz="2000" b="1" dirty="0" err="1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sintomas</a:t>
                </a:r>
                <a:endParaRPr lang="en-US" sz="2000" b="1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c:rich>
          </c:tx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-2135438056"/>
        <c:crosses val="autoZero"/>
        <c:auto val="1"/>
        <c:lblAlgn val="ctr"/>
        <c:lblOffset val="100"/>
        <c:tickLblSkip val="2"/>
        <c:noMultiLvlLbl val="0"/>
      </c:catAx>
      <c:valAx>
        <c:axId val="-2135438056"/>
        <c:scaling>
          <c:orientation val="minMax"/>
          <c:max val="14"/>
        </c:scaling>
        <c:delete val="0"/>
        <c:axPos val="l"/>
        <c:majorGridlines>
          <c:spPr>
            <a:ln w="9525" cap="flat" cmpd="sng" algn="ctr">
              <a:noFill/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33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en-US" sz="2000" b="1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Número de casos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out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-2136758376"/>
        <c:crosses val="autoZero"/>
        <c:crossBetween val="between"/>
        <c:majorUnit val="2"/>
        <c:minorUnit val="1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2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col"/>
        <c:grouping val="stacked"/>
        <c:varyColors val="0"/>
        <c:ser>
          <c:idx val="1"/>
          <c:order val="0"/>
          <c:tx>
            <c:v>Casos</c:v>
          </c:tx>
          <c:spPr>
            <a:solidFill>
              <a:srgbClr val="00973B"/>
            </a:solidFill>
            <a:ln>
              <a:solidFill>
                <a:schemeClr val="tx1"/>
              </a:solidFill>
            </a:ln>
          </c:spPr>
          <c:invertIfNegative val="0"/>
          <c:cat>
            <c:numRef>
              <c:f>Sheet1!$A$3:$A$19</c:f>
              <c:numCache>
                <c:formatCode>General</c:formatCode>
                <c:ptCount val="17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</c:numCache>
            </c:numRef>
          </c:cat>
          <c:val>
            <c:numRef>
              <c:f>Sheet1!$B$3:$B$19</c:f>
              <c:numCache>
                <c:formatCode>General</c:formatCode>
                <c:ptCount val="17"/>
                <c:pt idx="0">
                  <c:v>1</c:v>
                </c:pt>
                <c:pt idx="1">
                  <c:v>0</c:v>
                </c:pt>
                <c:pt idx="2">
                  <c:v>1</c:v>
                </c:pt>
                <c:pt idx="3">
                  <c:v>0</c:v>
                </c:pt>
                <c:pt idx="4">
                  <c:v>3</c:v>
                </c:pt>
                <c:pt idx="5">
                  <c:v>10</c:v>
                </c:pt>
                <c:pt idx="6">
                  <c:v>14</c:v>
                </c:pt>
                <c:pt idx="7">
                  <c:v>11</c:v>
                </c:pt>
                <c:pt idx="8">
                  <c:v>7</c:v>
                </c:pt>
                <c:pt idx="9">
                  <c:v>3</c:v>
                </c:pt>
                <c:pt idx="10">
                  <c:v>2</c:v>
                </c:pt>
                <c:pt idx="11">
                  <c:v>2</c:v>
                </c:pt>
                <c:pt idx="12">
                  <c:v>0</c:v>
                </c:pt>
                <c:pt idx="13">
                  <c:v>1</c:v>
                </c:pt>
                <c:pt idx="14">
                  <c:v>1</c:v>
                </c:pt>
                <c:pt idx="15">
                  <c:v>0</c:v>
                </c:pt>
                <c:pt idx="16">
                  <c:v>1</c:v>
                </c:pt>
              </c:numCache>
            </c:numRef>
          </c:val>
          <c:extLst xmlns:mc="http://schemas.openxmlformats.org/markup-compatibility/2006" xmlns:c14="http://schemas.microsoft.com/office/drawing/2007/8/2/chart" xmlns:c16="http://schemas.microsoft.com/office/drawing/2014/chart">
            <c:ext xmlns:c16="http://schemas.microsoft.com/office/drawing/2014/chart" uri="{C3380CC4-5D6E-409C-BE32-E72D297353CC}">
              <c16:uniqueId val="{00000000-501A-4D06-8A88-7534FBFE1C2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0"/>
        <c:overlap val="100"/>
        <c:axId val="-2120963880"/>
        <c:axId val="-2120960648"/>
      </c:barChart>
      <c:catAx>
        <c:axId val="-212096388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800" baseline="0">
                <a:solidFill>
                  <a:schemeClr val="bg1"/>
                </a:solidFill>
              </a:defRPr>
            </a:pPr>
            <a:endParaRPr lang="en-US"/>
          </a:p>
        </c:txPr>
        <c:crossAx val="-2120960648"/>
        <c:crosses val="autoZero"/>
        <c:auto val="1"/>
        <c:lblAlgn val="ctr"/>
        <c:lblOffset val="100"/>
        <c:noMultiLvlLbl val="0"/>
      </c:catAx>
      <c:valAx>
        <c:axId val="-2120960648"/>
        <c:scaling>
          <c:orientation val="minMax"/>
        </c:scaling>
        <c:delete val="0"/>
        <c:axPos val="l"/>
        <c:numFmt formatCode="General" sourceLinked="1"/>
        <c:majorTickMark val="out"/>
        <c:minorTickMark val="out"/>
        <c:tickLblPos val="nextTo"/>
        <c:spPr>
          <a:ln/>
        </c:spPr>
        <c:txPr>
          <a:bodyPr/>
          <a:lstStyle/>
          <a:p>
            <a:pPr>
              <a:defRPr sz="1800" baseline="0">
                <a:solidFill>
                  <a:schemeClr val="bg1"/>
                </a:solidFill>
              </a:defRPr>
            </a:pPr>
            <a:endParaRPr lang="en-US"/>
          </a:p>
        </c:txPr>
        <c:crossAx val="-2120963880"/>
        <c:crosses val="autoZero"/>
        <c:crossBetween val="between"/>
      </c:valAx>
    </c:plotArea>
    <c:plotVisOnly val="1"/>
    <c:dispBlanksAs val="gap"/>
    <c:showDLblsOverMax val="0"/>
  </c:chart>
  <c:externalData r:id="rId2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51541E1-7B97-47B2-AAEB-E683398741C4}" type="doc">
      <dgm:prSet loTypeId="urn:microsoft.com/office/officeart/2005/8/layout/cycle3" loCatId="cycle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en-US"/>
        </a:p>
      </dgm:t>
    </dgm:pt>
    <dgm:pt modelId="{4868FBF0-B962-4582-A72B-278154B9E945}">
      <dgm:prSet phldrT="[Text]" custT="1"/>
      <dgm:spPr>
        <a:solidFill>
          <a:schemeClr val="bg1"/>
        </a:solidFill>
        <a:ln w="28575">
          <a:solidFill>
            <a:schemeClr val="tx1"/>
          </a:solidFill>
        </a:ln>
      </dgm:spPr>
      <dgm:t>
        <a:bodyPr/>
        <a:lstStyle/>
        <a:p>
          <a:r>
            <a:rPr lang="en-US" sz="2800" b="1" dirty="0">
              <a:solidFill>
                <a:schemeClr val="tx1"/>
              </a:solidFill>
              <a:latin typeface="+mn-lt"/>
            </a:rPr>
            <a:t>Detetar, Diagnosticar</a:t>
          </a:r>
        </a:p>
      </dgm:t>
    </dgm:pt>
    <dgm:pt modelId="{FB260FCA-968B-4532-B7C0-C7E4458DAA50}" type="parTrans" cxnId="{03E7EA8F-C6C9-4D96-85BC-5402EDBD62F6}">
      <dgm:prSet/>
      <dgm:spPr/>
      <dgm:t>
        <a:bodyPr/>
        <a:lstStyle/>
        <a:p>
          <a:endParaRPr lang="en-US"/>
        </a:p>
      </dgm:t>
    </dgm:pt>
    <dgm:pt modelId="{9EFDDFF1-2279-486B-9F12-EA5F590C8C00}" type="sibTrans" cxnId="{03E7EA8F-C6C9-4D96-85BC-5402EDBD62F6}">
      <dgm:prSet/>
      <dgm:spPr>
        <a:solidFill>
          <a:srgbClr val="00943B"/>
        </a:solidFill>
        <a:ln>
          <a:noFill/>
        </a:ln>
      </dgm:spPr>
      <dgm:t>
        <a:bodyPr/>
        <a:lstStyle/>
        <a:p>
          <a:endParaRPr lang="en-US"/>
        </a:p>
      </dgm:t>
    </dgm:pt>
    <dgm:pt modelId="{C93BFA43-C0F0-4D8C-8530-4A21A2D3204E}">
      <dgm:prSet phldrT="[Text]" custT="1"/>
      <dgm:spPr>
        <a:solidFill>
          <a:schemeClr val="bg1"/>
        </a:solidFill>
        <a:ln w="28575">
          <a:solidFill>
            <a:schemeClr val="tx1"/>
          </a:solidFill>
        </a:ln>
      </dgm:spPr>
      <dgm:t>
        <a:bodyPr/>
        <a:lstStyle/>
        <a:p>
          <a:r>
            <a:rPr lang="en-US" sz="2800" b="1" dirty="0">
              <a:solidFill>
                <a:schemeClr val="tx1"/>
              </a:solidFill>
              <a:latin typeface="+mn-lt"/>
            </a:rPr>
            <a:t>Recolher</a:t>
          </a:r>
        </a:p>
      </dgm:t>
    </dgm:pt>
    <dgm:pt modelId="{9765D9CD-EF3A-452D-9EA9-5487042B2018}" type="parTrans" cxnId="{7AE24D85-6EBC-4169-9E2B-3D31F5DD533C}">
      <dgm:prSet/>
      <dgm:spPr/>
      <dgm:t>
        <a:bodyPr/>
        <a:lstStyle/>
        <a:p>
          <a:endParaRPr lang="en-US"/>
        </a:p>
      </dgm:t>
    </dgm:pt>
    <dgm:pt modelId="{14C6ACC0-9A20-4A31-9323-11A5312A8790}" type="sibTrans" cxnId="{7AE24D85-6EBC-4169-9E2B-3D31F5DD533C}">
      <dgm:prSet/>
      <dgm:spPr/>
      <dgm:t>
        <a:bodyPr/>
        <a:lstStyle/>
        <a:p>
          <a:endParaRPr lang="en-US"/>
        </a:p>
      </dgm:t>
    </dgm:pt>
    <dgm:pt modelId="{FA237A2E-C526-4388-8C57-CACFFBE14482}">
      <dgm:prSet phldrT="[Text]" custT="1"/>
      <dgm:spPr>
        <a:solidFill>
          <a:schemeClr val="bg1"/>
        </a:solidFill>
        <a:ln w="28575">
          <a:solidFill>
            <a:schemeClr val="tx1"/>
          </a:solidFill>
        </a:ln>
      </dgm:spPr>
      <dgm:t>
        <a:bodyPr/>
        <a:lstStyle/>
        <a:p>
          <a:r>
            <a:rPr lang="en-US" sz="2800" b="1" dirty="0">
              <a:solidFill>
                <a:schemeClr val="tx1"/>
              </a:solidFill>
              <a:latin typeface="+mn-lt"/>
            </a:rPr>
            <a:t>Compilar, analisar</a:t>
          </a:r>
        </a:p>
      </dgm:t>
    </dgm:pt>
    <dgm:pt modelId="{BE914DF7-8329-4ABF-A71E-F5D40D6578C3}" type="parTrans" cxnId="{BC2F50EA-991E-4C55-A67A-F74585DC2A48}">
      <dgm:prSet/>
      <dgm:spPr/>
      <dgm:t>
        <a:bodyPr/>
        <a:lstStyle/>
        <a:p>
          <a:endParaRPr lang="en-US"/>
        </a:p>
      </dgm:t>
    </dgm:pt>
    <dgm:pt modelId="{CF168877-46ED-4EF8-A595-769BD9638DF0}" type="sibTrans" cxnId="{BC2F50EA-991E-4C55-A67A-F74585DC2A48}">
      <dgm:prSet/>
      <dgm:spPr/>
      <dgm:t>
        <a:bodyPr/>
        <a:lstStyle/>
        <a:p>
          <a:endParaRPr lang="en-US"/>
        </a:p>
      </dgm:t>
    </dgm:pt>
    <dgm:pt modelId="{E92DDBA3-7A28-46DA-913C-765734FDD153}">
      <dgm:prSet phldrT="[Text]" custT="1"/>
      <dgm:spPr>
        <a:solidFill>
          <a:schemeClr val="bg1"/>
        </a:solidFill>
        <a:ln w="28575">
          <a:solidFill>
            <a:schemeClr val="tx1"/>
          </a:solidFill>
        </a:ln>
      </dgm:spPr>
      <dgm:t>
        <a:bodyPr/>
        <a:lstStyle/>
        <a:p>
          <a:r>
            <a:rPr lang="en-US" sz="2800" b="1">
              <a:solidFill>
                <a:schemeClr val="tx1"/>
              </a:solidFill>
              <a:latin typeface="+mn-lt"/>
            </a:rPr>
            <a:t>Interpretar</a:t>
          </a:r>
          <a:endParaRPr lang="en-US" sz="2800" b="1" dirty="0">
            <a:solidFill>
              <a:schemeClr val="tx1"/>
            </a:solidFill>
            <a:latin typeface="+mn-lt"/>
          </a:endParaRPr>
        </a:p>
      </dgm:t>
    </dgm:pt>
    <dgm:pt modelId="{2B45E9E5-D7FF-4F92-8BFA-4D32B0F2927B}" type="parTrans" cxnId="{C950ED09-DF7C-4709-9E02-15921BEDBFF3}">
      <dgm:prSet/>
      <dgm:spPr/>
      <dgm:t>
        <a:bodyPr/>
        <a:lstStyle/>
        <a:p>
          <a:endParaRPr lang="en-US"/>
        </a:p>
      </dgm:t>
    </dgm:pt>
    <dgm:pt modelId="{6068EEB7-7E6E-427F-9467-3C9735AE205D}" type="sibTrans" cxnId="{C950ED09-DF7C-4709-9E02-15921BEDBFF3}">
      <dgm:prSet/>
      <dgm:spPr/>
      <dgm:t>
        <a:bodyPr/>
        <a:lstStyle/>
        <a:p>
          <a:endParaRPr lang="en-US"/>
        </a:p>
      </dgm:t>
    </dgm:pt>
    <dgm:pt modelId="{C7EE9216-F411-4BAB-897B-D2E3D4AA3C70}">
      <dgm:prSet phldrT="[Text]" custT="1"/>
      <dgm:spPr>
        <a:solidFill>
          <a:schemeClr val="bg1"/>
        </a:solidFill>
        <a:ln w="28575">
          <a:solidFill>
            <a:schemeClr val="tx1"/>
          </a:solidFill>
        </a:ln>
      </dgm:spPr>
      <dgm:t>
        <a:bodyPr/>
        <a:lstStyle/>
        <a:p>
          <a:r>
            <a:rPr lang="en-US" sz="2800" b="1" dirty="0">
              <a:solidFill>
                <a:schemeClr val="tx1"/>
              </a:solidFill>
              <a:latin typeface="+mn-lt"/>
            </a:rPr>
            <a:t>Tomar medidas</a:t>
          </a:r>
        </a:p>
      </dgm:t>
    </dgm:pt>
    <dgm:pt modelId="{FA231D2B-1989-4D30-A8FE-ABEC0F278957}" type="parTrans" cxnId="{963EB135-48FB-451D-BE53-FAEEEF4F717B}">
      <dgm:prSet/>
      <dgm:spPr/>
      <dgm:t>
        <a:bodyPr/>
        <a:lstStyle/>
        <a:p>
          <a:endParaRPr lang="en-US"/>
        </a:p>
      </dgm:t>
    </dgm:pt>
    <dgm:pt modelId="{BE80A37D-3C75-4FC8-9768-AAD4ADC8664A}" type="sibTrans" cxnId="{963EB135-48FB-451D-BE53-FAEEEF4F717B}">
      <dgm:prSet/>
      <dgm:spPr/>
      <dgm:t>
        <a:bodyPr/>
        <a:lstStyle/>
        <a:p>
          <a:endParaRPr lang="en-US"/>
        </a:p>
      </dgm:t>
    </dgm:pt>
    <dgm:pt modelId="{26DB14CD-EFE5-45C5-BA9B-0741D9AB0491}">
      <dgm:prSet phldrT="[Text]" custT="1"/>
      <dgm:spPr>
        <a:solidFill>
          <a:schemeClr val="bg1"/>
        </a:solidFill>
        <a:ln w="28575">
          <a:solidFill>
            <a:schemeClr val="tx1"/>
          </a:solidFill>
        </a:ln>
      </dgm:spPr>
      <dgm:t>
        <a:bodyPr/>
        <a:lstStyle/>
        <a:p>
          <a:r>
            <a:rPr lang="en-US" sz="2800" b="1" dirty="0">
              <a:solidFill>
                <a:schemeClr val="tx1"/>
              </a:solidFill>
              <a:latin typeface="+mn-lt"/>
            </a:rPr>
            <a:t>Comunicar</a:t>
          </a:r>
        </a:p>
      </dgm:t>
    </dgm:pt>
    <dgm:pt modelId="{12DAC2CD-BDDF-46C6-B789-4ADD0ABFB623}" type="parTrans" cxnId="{CAE0F8CE-9B0D-443D-A2DE-F50A01F0FBEC}">
      <dgm:prSet/>
      <dgm:spPr/>
      <dgm:t>
        <a:bodyPr/>
        <a:lstStyle/>
        <a:p>
          <a:endParaRPr lang="en-US"/>
        </a:p>
      </dgm:t>
    </dgm:pt>
    <dgm:pt modelId="{D2B9AB04-9D0E-4FE8-BD3C-D4052D46AA6F}" type="sibTrans" cxnId="{CAE0F8CE-9B0D-443D-A2DE-F50A01F0FBEC}">
      <dgm:prSet/>
      <dgm:spPr/>
      <dgm:t>
        <a:bodyPr/>
        <a:lstStyle/>
        <a:p>
          <a:endParaRPr lang="en-US"/>
        </a:p>
      </dgm:t>
    </dgm:pt>
    <dgm:pt modelId="{06ACAF13-DB4A-4AC7-B59C-8813587D7FB0}" type="pres">
      <dgm:prSet presAssocID="{951541E1-7B97-47B2-AAEB-E683398741C4}" presName="Name0" presStyleCnt="0">
        <dgm:presLayoutVars>
          <dgm:dir/>
          <dgm:resizeHandles val="exact"/>
        </dgm:presLayoutVars>
      </dgm:prSet>
      <dgm:spPr/>
    </dgm:pt>
    <dgm:pt modelId="{05D1029E-D150-4D56-AE1D-271A75B45F0B}" type="pres">
      <dgm:prSet presAssocID="{951541E1-7B97-47B2-AAEB-E683398741C4}" presName="cycle" presStyleCnt="0"/>
      <dgm:spPr/>
    </dgm:pt>
    <dgm:pt modelId="{23D22474-CEB0-42DF-80DC-860C340B6EDE}" type="pres">
      <dgm:prSet presAssocID="{4868FBF0-B962-4582-A72B-278154B9E945}" presName="nodeFirstNode" presStyleLbl="node1" presStyleIdx="0" presStyleCnt="6" custScaleX="119161">
        <dgm:presLayoutVars>
          <dgm:bulletEnabled val="1"/>
        </dgm:presLayoutVars>
      </dgm:prSet>
      <dgm:spPr/>
    </dgm:pt>
    <dgm:pt modelId="{EB0FECD4-874C-476B-A915-884DFE3F2D91}" type="pres">
      <dgm:prSet presAssocID="{9EFDDFF1-2279-486B-9F12-EA5F590C8C00}" presName="sibTransFirstNode" presStyleLbl="bgShp" presStyleIdx="0" presStyleCnt="1" custScaleX="148034"/>
      <dgm:spPr/>
    </dgm:pt>
    <dgm:pt modelId="{1695DC22-9A36-4B48-AEFF-7E4FDFC1713F}" type="pres">
      <dgm:prSet presAssocID="{C93BFA43-C0F0-4D8C-8530-4A21A2D3204E}" presName="nodeFollowingNodes" presStyleLbl="node1" presStyleIdx="1" presStyleCnt="6" custRadScaleRad="153676" custRadScaleInc="18765">
        <dgm:presLayoutVars>
          <dgm:bulletEnabled val="1"/>
        </dgm:presLayoutVars>
      </dgm:prSet>
      <dgm:spPr/>
    </dgm:pt>
    <dgm:pt modelId="{07166AA7-B419-46BE-8707-58768C01B0F0}" type="pres">
      <dgm:prSet presAssocID="{FA237A2E-C526-4388-8C57-CACFFBE14482}" presName="nodeFollowingNodes" presStyleLbl="node1" presStyleIdx="2" presStyleCnt="6" custRadScaleRad="149585" custRadScaleInc="-20483">
        <dgm:presLayoutVars>
          <dgm:bulletEnabled val="1"/>
        </dgm:presLayoutVars>
      </dgm:prSet>
      <dgm:spPr/>
    </dgm:pt>
    <dgm:pt modelId="{03ED3239-7976-43C1-9470-0A426C83A8ED}" type="pres">
      <dgm:prSet presAssocID="{E92DDBA3-7A28-46DA-913C-765734FDD153}" presName="nodeFollowingNodes" presStyleLbl="node1" presStyleIdx="3" presStyleCnt="6" custScaleX="99575" custRadScaleRad="100147" custRadScaleInc="-3717">
        <dgm:presLayoutVars>
          <dgm:bulletEnabled val="1"/>
        </dgm:presLayoutVars>
      </dgm:prSet>
      <dgm:spPr/>
    </dgm:pt>
    <dgm:pt modelId="{CB7BE2BC-AC16-42C7-9D95-B7BD321D88D7}" type="pres">
      <dgm:prSet presAssocID="{26DB14CD-EFE5-45C5-BA9B-0741D9AB0491}" presName="nodeFollowingNodes" presStyleLbl="node1" presStyleIdx="4" presStyleCnt="6" custScaleX="144484" custRadScaleRad="158333" custRadScaleInc="21062">
        <dgm:presLayoutVars>
          <dgm:bulletEnabled val="1"/>
        </dgm:presLayoutVars>
      </dgm:prSet>
      <dgm:spPr/>
    </dgm:pt>
    <dgm:pt modelId="{74BED3F0-1F3F-4B93-9710-4F13C5417E70}" type="pres">
      <dgm:prSet presAssocID="{C7EE9216-F411-4BAB-897B-D2E3D4AA3C70}" presName="nodeFollowingNodes" presStyleLbl="node1" presStyleIdx="5" presStyleCnt="6" custScaleX="117680" custRadScaleRad="173798" custRadScaleInc="-23513">
        <dgm:presLayoutVars>
          <dgm:bulletEnabled val="1"/>
        </dgm:presLayoutVars>
      </dgm:prSet>
      <dgm:spPr/>
    </dgm:pt>
  </dgm:ptLst>
  <dgm:cxnLst>
    <dgm:cxn modelId="{C950ED09-DF7C-4709-9E02-15921BEDBFF3}" srcId="{951541E1-7B97-47B2-AAEB-E683398741C4}" destId="{E92DDBA3-7A28-46DA-913C-765734FDD153}" srcOrd="3" destOrd="0" parTransId="{2B45E9E5-D7FF-4F92-8BFA-4D32B0F2927B}" sibTransId="{6068EEB7-7E6E-427F-9467-3C9735AE205D}"/>
    <dgm:cxn modelId="{96EA5A12-0C9A-4623-80C4-8E17A81368B6}" type="presOf" srcId="{26DB14CD-EFE5-45C5-BA9B-0741D9AB0491}" destId="{CB7BE2BC-AC16-42C7-9D95-B7BD321D88D7}" srcOrd="0" destOrd="0" presId="urn:microsoft.com/office/officeart/2005/8/layout/cycle3"/>
    <dgm:cxn modelId="{80CB0F16-0B22-4EE6-A317-8416BB8603E5}" type="presOf" srcId="{9EFDDFF1-2279-486B-9F12-EA5F590C8C00}" destId="{EB0FECD4-874C-476B-A915-884DFE3F2D91}" srcOrd="0" destOrd="0" presId="urn:microsoft.com/office/officeart/2005/8/layout/cycle3"/>
    <dgm:cxn modelId="{963EB135-48FB-451D-BE53-FAEEEF4F717B}" srcId="{951541E1-7B97-47B2-AAEB-E683398741C4}" destId="{C7EE9216-F411-4BAB-897B-D2E3D4AA3C70}" srcOrd="5" destOrd="0" parTransId="{FA231D2B-1989-4D30-A8FE-ABEC0F278957}" sibTransId="{BE80A37D-3C75-4FC8-9768-AAD4ADC8664A}"/>
    <dgm:cxn modelId="{695C3437-B6D5-4A02-9A52-6235B75DAD78}" type="presOf" srcId="{4868FBF0-B962-4582-A72B-278154B9E945}" destId="{23D22474-CEB0-42DF-80DC-860C340B6EDE}" srcOrd="0" destOrd="0" presId="urn:microsoft.com/office/officeart/2005/8/layout/cycle3"/>
    <dgm:cxn modelId="{A847204D-447F-4119-AEFB-C09D7C9FF581}" type="presOf" srcId="{C93BFA43-C0F0-4D8C-8530-4A21A2D3204E}" destId="{1695DC22-9A36-4B48-AEFF-7E4FDFC1713F}" srcOrd="0" destOrd="0" presId="urn:microsoft.com/office/officeart/2005/8/layout/cycle3"/>
    <dgm:cxn modelId="{5A1ABA56-5738-4EE1-B4FA-CA77FA3FD323}" type="presOf" srcId="{E92DDBA3-7A28-46DA-913C-765734FDD153}" destId="{03ED3239-7976-43C1-9470-0A426C83A8ED}" srcOrd="0" destOrd="0" presId="urn:microsoft.com/office/officeart/2005/8/layout/cycle3"/>
    <dgm:cxn modelId="{538F277C-9069-4465-AED4-8256388DC4EC}" type="presOf" srcId="{C7EE9216-F411-4BAB-897B-D2E3D4AA3C70}" destId="{74BED3F0-1F3F-4B93-9710-4F13C5417E70}" srcOrd="0" destOrd="0" presId="urn:microsoft.com/office/officeart/2005/8/layout/cycle3"/>
    <dgm:cxn modelId="{7AE24D85-6EBC-4169-9E2B-3D31F5DD533C}" srcId="{951541E1-7B97-47B2-AAEB-E683398741C4}" destId="{C93BFA43-C0F0-4D8C-8530-4A21A2D3204E}" srcOrd="1" destOrd="0" parTransId="{9765D9CD-EF3A-452D-9EA9-5487042B2018}" sibTransId="{14C6ACC0-9A20-4A31-9323-11A5312A8790}"/>
    <dgm:cxn modelId="{03E7EA8F-C6C9-4D96-85BC-5402EDBD62F6}" srcId="{951541E1-7B97-47B2-AAEB-E683398741C4}" destId="{4868FBF0-B962-4582-A72B-278154B9E945}" srcOrd="0" destOrd="0" parTransId="{FB260FCA-968B-4532-B7C0-C7E4458DAA50}" sibTransId="{9EFDDFF1-2279-486B-9F12-EA5F590C8C00}"/>
    <dgm:cxn modelId="{478D9695-F064-479E-8C0C-DB0FE0BF1555}" type="presOf" srcId="{951541E1-7B97-47B2-AAEB-E683398741C4}" destId="{06ACAF13-DB4A-4AC7-B59C-8813587D7FB0}" srcOrd="0" destOrd="0" presId="urn:microsoft.com/office/officeart/2005/8/layout/cycle3"/>
    <dgm:cxn modelId="{5045A0A2-5397-4998-A425-16F56E541EF0}" type="presOf" srcId="{FA237A2E-C526-4388-8C57-CACFFBE14482}" destId="{07166AA7-B419-46BE-8707-58768C01B0F0}" srcOrd="0" destOrd="0" presId="urn:microsoft.com/office/officeart/2005/8/layout/cycle3"/>
    <dgm:cxn modelId="{CAE0F8CE-9B0D-443D-A2DE-F50A01F0FBEC}" srcId="{951541E1-7B97-47B2-AAEB-E683398741C4}" destId="{26DB14CD-EFE5-45C5-BA9B-0741D9AB0491}" srcOrd="4" destOrd="0" parTransId="{12DAC2CD-BDDF-46C6-B789-4ADD0ABFB623}" sibTransId="{D2B9AB04-9D0E-4FE8-BD3C-D4052D46AA6F}"/>
    <dgm:cxn modelId="{BC2F50EA-991E-4C55-A67A-F74585DC2A48}" srcId="{951541E1-7B97-47B2-AAEB-E683398741C4}" destId="{FA237A2E-C526-4388-8C57-CACFFBE14482}" srcOrd="2" destOrd="0" parTransId="{BE914DF7-8329-4ABF-A71E-F5D40D6578C3}" sibTransId="{CF168877-46ED-4EF8-A595-769BD9638DF0}"/>
    <dgm:cxn modelId="{B134203A-8CD7-4AEE-8C34-D16C3B72E39F}" type="presParOf" srcId="{06ACAF13-DB4A-4AC7-B59C-8813587D7FB0}" destId="{05D1029E-D150-4D56-AE1D-271A75B45F0B}" srcOrd="0" destOrd="0" presId="urn:microsoft.com/office/officeart/2005/8/layout/cycle3"/>
    <dgm:cxn modelId="{DF5DE9A1-354C-4DAF-8007-E3231EF22A22}" type="presParOf" srcId="{05D1029E-D150-4D56-AE1D-271A75B45F0B}" destId="{23D22474-CEB0-42DF-80DC-860C340B6EDE}" srcOrd="0" destOrd="0" presId="urn:microsoft.com/office/officeart/2005/8/layout/cycle3"/>
    <dgm:cxn modelId="{D2D27E12-E79E-4974-B4E6-82E708FD2CF6}" type="presParOf" srcId="{05D1029E-D150-4D56-AE1D-271A75B45F0B}" destId="{EB0FECD4-874C-476B-A915-884DFE3F2D91}" srcOrd="1" destOrd="0" presId="urn:microsoft.com/office/officeart/2005/8/layout/cycle3"/>
    <dgm:cxn modelId="{3891FD09-5B9A-4EA7-85F4-0C4CC60468A6}" type="presParOf" srcId="{05D1029E-D150-4D56-AE1D-271A75B45F0B}" destId="{1695DC22-9A36-4B48-AEFF-7E4FDFC1713F}" srcOrd="2" destOrd="0" presId="urn:microsoft.com/office/officeart/2005/8/layout/cycle3"/>
    <dgm:cxn modelId="{34814005-F988-4DF7-8852-F947BF16762C}" type="presParOf" srcId="{05D1029E-D150-4D56-AE1D-271A75B45F0B}" destId="{07166AA7-B419-46BE-8707-58768C01B0F0}" srcOrd="3" destOrd="0" presId="urn:microsoft.com/office/officeart/2005/8/layout/cycle3"/>
    <dgm:cxn modelId="{7DE8C061-FA6F-4BEF-BD45-A61DE1996E82}" type="presParOf" srcId="{05D1029E-D150-4D56-AE1D-271A75B45F0B}" destId="{03ED3239-7976-43C1-9470-0A426C83A8ED}" srcOrd="4" destOrd="0" presId="urn:microsoft.com/office/officeart/2005/8/layout/cycle3"/>
    <dgm:cxn modelId="{9B6BB098-A6C6-4F58-A82E-06862989C526}" type="presParOf" srcId="{05D1029E-D150-4D56-AE1D-271A75B45F0B}" destId="{CB7BE2BC-AC16-42C7-9D95-B7BD321D88D7}" srcOrd="5" destOrd="0" presId="urn:microsoft.com/office/officeart/2005/8/layout/cycle3"/>
    <dgm:cxn modelId="{B9E68E4B-7C6B-46F1-A59F-48585F3BDAE7}" type="presParOf" srcId="{05D1029E-D150-4D56-AE1D-271A75B45F0B}" destId="{74BED3F0-1F3F-4B93-9710-4F13C5417E70}" srcOrd="6" destOrd="0" presId="urn:microsoft.com/office/officeart/2005/8/layout/cycle3"/>
  </dgm:cxnLst>
  <dgm:bg>
    <a:noFill/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51541E1-7B97-47B2-AAEB-E683398741C4}" type="doc">
      <dgm:prSet loTypeId="urn:microsoft.com/office/officeart/2005/8/layout/cycle3" loCatId="cycle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en-US"/>
        </a:p>
      </dgm:t>
    </dgm:pt>
    <dgm:pt modelId="{4868FBF0-B962-4582-A72B-278154B9E945}">
      <dgm:prSet phldrT="[Text]" custT="1"/>
      <dgm:spPr>
        <a:solidFill>
          <a:schemeClr val="bg1"/>
        </a:solidFill>
        <a:ln w="28575">
          <a:solidFill>
            <a:schemeClr val="tx1"/>
          </a:solidFill>
        </a:ln>
      </dgm:spPr>
      <dgm:t>
        <a:bodyPr/>
        <a:lstStyle/>
        <a:p>
          <a:r>
            <a:rPr lang="en-US" sz="2800" b="1" dirty="0">
              <a:solidFill>
                <a:schemeClr val="tx1"/>
              </a:solidFill>
              <a:latin typeface="+mn-lt"/>
            </a:rPr>
            <a:t>Detetar, Diagnosticar</a:t>
          </a:r>
        </a:p>
      </dgm:t>
    </dgm:pt>
    <dgm:pt modelId="{FB260FCA-968B-4532-B7C0-C7E4458DAA50}" type="parTrans" cxnId="{03E7EA8F-C6C9-4D96-85BC-5402EDBD62F6}">
      <dgm:prSet/>
      <dgm:spPr/>
      <dgm:t>
        <a:bodyPr/>
        <a:lstStyle/>
        <a:p>
          <a:endParaRPr lang="en-US"/>
        </a:p>
      </dgm:t>
    </dgm:pt>
    <dgm:pt modelId="{9EFDDFF1-2279-486B-9F12-EA5F590C8C00}" type="sibTrans" cxnId="{03E7EA8F-C6C9-4D96-85BC-5402EDBD62F6}">
      <dgm:prSet/>
      <dgm:spPr>
        <a:solidFill>
          <a:srgbClr val="00943B"/>
        </a:solidFill>
        <a:ln>
          <a:noFill/>
        </a:ln>
      </dgm:spPr>
      <dgm:t>
        <a:bodyPr/>
        <a:lstStyle/>
        <a:p>
          <a:endParaRPr lang="en-US"/>
        </a:p>
      </dgm:t>
    </dgm:pt>
    <dgm:pt modelId="{C93BFA43-C0F0-4D8C-8530-4A21A2D3204E}">
      <dgm:prSet phldrT="[Text]" custT="1"/>
      <dgm:spPr>
        <a:solidFill>
          <a:schemeClr val="bg1"/>
        </a:solidFill>
        <a:ln w="28575">
          <a:solidFill>
            <a:schemeClr val="tx1"/>
          </a:solidFill>
        </a:ln>
      </dgm:spPr>
      <dgm:t>
        <a:bodyPr/>
        <a:lstStyle/>
        <a:p>
          <a:r>
            <a:rPr lang="en-US" sz="2800" b="1" dirty="0" err="1">
              <a:solidFill>
                <a:schemeClr val="tx1"/>
              </a:solidFill>
              <a:latin typeface="+mn-lt"/>
            </a:rPr>
            <a:t>Coletar</a:t>
          </a:r>
          <a:endParaRPr lang="en-US" sz="2800" b="1" dirty="0">
            <a:solidFill>
              <a:schemeClr val="tx1"/>
            </a:solidFill>
            <a:latin typeface="+mn-lt"/>
          </a:endParaRPr>
        </a:p>
      </dgm:t>
    </dgm:pt>
    <dgm:pt modelId="{9765D9CD-EF3A-452D-9EA9-5487042B2018}" type="parTrans" cxnId="{7AE24D85-6EBC-4169-9E2B-3D31F5DD533C}">
      <dgm:prSet/>
      <dgm:spPr/>
      <dgm:t>
        <a:bodyPr/>
        <a:lstStyle/>
        <a:p>
          <a:endParaRPr lang="en-US"/>
        </a:p>
      </dgm:t>
    </dgm:pt>
    <dgm:pt modelId="{14C6ACC0-9A20-4A31-9323-11A5312A8790}" type="sibTrans" cxnId="{7AE24D85-6EBC-4169-9E2B-3D31F5DD533C}">
      <dgm:prSet/>
      <dgm:spPr/>
      <dgm:t>
        <a:bodyPr/>
        <a:lstStyle/>
        <a:p>
          <a:endParaRPr lang="en-US"/>
        </a:p>
      </dgm:t>
    </dgm:pt>
    <dgm:pt modelId="{FA237A2E-C526-4388-8C57-CACFFBE14482}">
      <dgm:prSet phldrT="[Text]" custT="1"/>
      <dgm:spPr>
        <a:solidFill>
          <a:schemeClr val="bg1"/>
        </a:solidFill>
        <a:ln w="28575">
          <a:solidFill>
            <a:schemeClr val="tx1"/>
          </a:solidFill>
        </a:ln>
      </dgm:spPr>
      <dgm:t>
        <a:bodyPr/>
        <a:lstStyle/>
        <a:p>
          <a:r>
            <a:rPr lang="en-US" sz="2800" b="1" dirty="0">
              <a:solidFill>
                <a:schemeClr val="tx1"/>
              </a:solidFill>
              <a:latin typeface="+mn-lt"/>
            </a:rPr>
            <a:t>Compilar, analisar</a:t>
          </a:r>
        </a:p>
      </dgm:t>
    </dgm:pt>
    <dgm:pt modelId="{BE914DF7-8329-4ABF-A71E-F5D40D6578C3}" type="parTrans" cxnId="{BC2F50EA-991E-4C55-A67A-F74585DC2A48}">
      <dgm:prSet/>
      <dgm:spPr/>
      <dgm:t>
        <a:bodyPr/>
        <a:lstStyle/>
        <a:p>
          <a:endParaRPr lang="en-US"/>
        </a:p>
      </dgm:t>
    </dgm:pt>
    <dgm:pt modelId="{CF168877-46ED-4EF8-A595-769BD9638DF0}" type="sibTrans" cxnId="{BC2F50EA-991E-4C55-A67A-F74585DC2A48}">
      <dgm:prSet/>
      <dgm:spPr/>
      <dgm:t>
        <a:bodyPr/>
        <a:lstStyle/>
        <a:p>
          <a:endParaRPr lang="en-US"/>
        </a:p>
      </dgm:t>
    </dgm:pt>
    <dgm:pt modelId="{E92DDBA3-7A28-46DA-913C-765734FDD153}">
      <dgm:prSet phldrT="[Text]" custT="1"/>
      <dgm:spPr>
        <a:solidFill>
          <a:schemeClr val="bg1"/>
        </a:solidFill>
        <a:ln w="28575">
          <a:solidFill>
            <a:schemeClr val="tx1"/>
          </a:solidFill>
        </a:ln>
      </dgm:spPr>
      <dgm:t>
        <a:bodyPr/>
        <a:lstStyle/>
        <a:p>
          <a:r>
            <a:rPr lang="en-US" sz="2800" b="1" dirty="0" err="1">
              <a:solidFill>
                <a:schemeClr val="tx1"/>
              </a:solidFill>
              <a:latin typeface="+mn-lt"/>
            </a:rPr>
            <a:t>Interpretar</a:t>
          </a:r>
          <a:endParaRPr lang="en-US" sz="2800" b="1" dirty="0">
            <a:solidFill>
              <a:schemeClr val="tx1"/>
            </a:solidFill>
            <a:latin typeface="+mn-lt"/>
          </a:endParaRPr>
        </a:p>
      </dgm:t>
    </dgm:pt>
    <dgm:pt modelId="{2B45E9E5-D7FF-4F92-8BFA-4D32B0F2927B}" type="parTrans" cxnId="{C950ED09-DF7C-4709-9E02-15921BEDBFF3}">
      <dgm:prSet/>
      <dgm:spPr/>
      <dgm:t>
        <a:bodyPr/>
        <a:lstStyle/>
        <a:p>
          <a:endParaRPr lang="en-US"/>
        </a:p>
      </dgm:t>
    </dgm:pt>
    <dgm:pt modelId="{6068EEB7-7E6E-427F-9467-3C9735AE205D}" type="sibTrans" cxnId="{C950ED09-DF7C-4709-9E02-15921BEDBFF3}">
      <dgm:prSet/>
      <dgm:spPr/>
      <dgm:t>
        <a:bodyPr/>
        <a:lstStyle/>
        <a:p>
          <a:endParaRPr lang="en-US"/>
        </a:p>
      </dgm:t>
    </dgm:pt>
    <dgm:pt modelId="{C7EE9216-F411-4BAB-897B-D2E3D4AA3C70}">
      <dgm:prSet phldrT="[Text]" custT="1"/>
      <dgm:spPr>
        <a:solidFill>
          <a:schemeClr val="bg1"/>
        </a:solidFill>
        <a:ln w="28575">
          <a:solidFill>
            <a:schemeClr val="tx1"/>
          </a:solidFill>
        </a:ln>
      </dgm:spPr>
      <dgm:t>
        <a:bodyPr/>
        <a:lstStyle/>
        <a:p>
          <a:r>
            <a:rPr lang="en-US" sz="2800" b="1" dirty="0">
              <a:solidFill>
                <a:schemeClr val="tx1"/>
              </a:solidFill>
              <a:latin typeface="+mn-lt"/>
            </a:rPr>
            <a:t>Tomar medidas</a:t>
          </a:r>
        </a:p>
      </dgm:t>
    </dgm:pt>
    <dgm:pt modelId="{FA231D2B-1989-4D30-A8FE-ABEC0F278957}" type="parTrans" cxnId="{963EB135-48FB-451D-BE53-FAEEEF4F717B}">
      <dgm:prSet/>
      <dgm:spPr/>
      <dgm:t>
        <a:bodyPr/>
        <a:lstStyle/>
        <a:p>
          <a:endParaRPr lang="en-US"/>
        </a:p>
      </dgm:t>
    </dgm:pt>
    <dgm:pt modelId="{BE80A37D-3C75-4FC8-9768-AAD4ADC8664A}" type="sibTrans" cxnId="{963EB135-48FB-451D-BE53-FAEEEF4F717B}">
      <dgm:prSet/>
      <dgm:spPr/>
      <dgm:t>
        <a:bodyPr/>
        <a:lstStyle/>
        <a:p>
          <a:endParaRPr lang="en-US"/>
        </a:p>
      </dgm:t>
    </dgm:pt>
    <dgm:pt modelId="{26DB14CD-EFE5-45C5-BA9B-0741D9AB0491}">
      <dgm:prSet phldrT="[Text]" custT="1"/>
      <dgm:spPr>
        <a:solidFill>
          <a:schemeClr val="bg1"/>
        </a:solidFill>
        <a:ln w="28575">
          <a:solidFill>
            <a:schemeClr val="tx1"/>
          </a:solidFill>
        </a:ln>
      </dgm:spPr>
      <dgm:t>
        <a:bodyPr/>
        <a:lstStyle/>
        <a:p>
          <a:r>
            <a:rPr lang="en-US" sz="2800" b="1" dirty="0">
              <a:solidFill>
                <a:schemeClr val="tx1"/>
              </a:solidFill>
              <a:latin typeface="+mn-lt"/>
            </a:rPr>
            <a:t>Comunicar</a:t>
          </a:r>
        </a:p>
      </dgm:t>
    </dgm:pt>
    <dgm:pt modelId="{12DAC2CD-BDDF-46C6-B789-4ADD0ABFB623}" type="parTrans" cxnId="{CAE0F8CE-9B0D-443D-A2DE-F50A01F0FBEC}">
      <dgm:prSet/>
      <dgm:spPr/>
      <dgm:t>
        <a:bodyPr/>
        <a:lstStyle/>
        <a:p>
          <a:endParaRPr lang="en-US"/>
        </a:p>
      </dgm:t>
    </dgm:pt>
    <dgm:pt modelId="{D2B9AB04-9D0E-4FE8-BD3C-D4052D46AA6F}" type="sibTrans" cxnId="{CAE0F8CE-9B0D-443D-A2DE-F50A01F0FBEC}">
      <dgm:prSet/>
      <dgm:spPr/>
      <dgm:t>
        <a:bodyPr/>
        <a:lstStyle/>
        <a:p>
          <a:endParaRPr lang="en-US"/>
        </a:p>
      </dgm:t>
    </dgm:pt>
    <dgm:pt modelId="{06ACAF13-DB4A-4AC7-B59C-8813587D7FB0}" type="pres">
      <dgm:prSet presAssocID="{951541E1-7B97-47B2-AAEB-E683398741C4}" presName="Name0" presStyleCnt="0">
        <dgm:presLayoutVars>
          <dgm:dir/>
          <dgm:resizeHandles val="exact"/>
        </dgm:presLayoutVars>
      </dgm:prSet>
      <dgm:spPr/>
    </dgm:pt>
    <dgm:pt modelId="{05D1029E-D150-4D56-AE1D-271A75B45F0B}" type="pres">
      <dgm:prSet presAssocID="{951541E1-7B97-47B2-AAEB-E683398741C4}" presName="cycle" presStyleCnt="0"/>
      <dgm:spPr/>
    </dgm:pt>
    <dgm:pt modelId="{23D22474-CEB0-42DF-80DC-860C340B6EDE}" type="pres">
      <dgm:prSet presAssocID="{4868FBF0-B962-4582-A72B-278154B9E945}" presName="nodeFirstNode" presStyleLbl="node1" presStyleIdx="0" presStyleCnt="6" custScaleX="137011">
        <dgm:presLayoutVars>
          <dgm:bulletEnabled val="1"/>
        </dgm:presLayoutVars>
      </dgm:prSet>
      <dgm:spPr/>
    </dgm:pt>
    <dgm:pt modelId="{EB0FECD4-874C-476B-A915-884DFE3F2D91}" type="pres">
      <dgm:prSet presAssocID="{9EFDDFF1-2279-486B-9F12-EA5F590C8C00}" presName="sibTransFirstNode" presStyleLbl="bgShp" presStyleIdx="0" presStyleCnt="1" custScaleX="148034"/>
      <dgm:spPr/>
    </dgm:pt>
    <dgm:pt modelId="{1695DC22-9A36-4B48-AEFF-7E4FDFC1713F}" type="pres">
      <dgm:prSet presAssocID="{C93BFA43-C0F0-4D8C-8530-4A21A2D3204E}" presName="nodeFollowingNodes" presStyleLbl="node1" presStyleIdx="1" presStyleCnt="6" custRadScaleRad="153676" custRadScaleInc="18765">
        <dgm:presLayoutVars>
          <dgm:bulletEnabled val="1"/>
        </dgm:presLayoutVars>
      </dgm:prSet>
      <dgm:spPr/>
    </dgm:pt>
    <dgm:pt modelId="{07166AA7-B419-46BE-8707-58768C01B0F0}" type="pres">
      <dgm:prSet presAssocID="{FA237A2E-C526-4388-8C57-CACFFBE14482}" presName="nodeFollowingNodes" presStyleLbl="node1" presStyleIdx="2" presStyleCnt="6" custScaleX="104422" custRadScaleRad="149585" custRadScaleInc="-20483">
        <dgm:presLayoutVars>
          <dgm:bulletEnabled val="1"/>
        </dgm:presLayoutVars>
      </dgm:prSet>
      <dgm:spPr/>
    </dgm:pt>
    <dgm:pt modelId="{03ED3239-7976-43C1-9470-0A426C83A8ED}" type="pres">
      <dgm:prSet presAssocID="{E92DDBA3-7A28-46DA-913C-765734FDD153}" presName="nodeFollowingNodes" presStyleLbl="node1" presStyleIdx="3" presStyleCnt="6" custScaleX="111012" custRadScaleRad="100147" custRadScaleInc="-3717">
        <dgm:presLayoutVars>
          <dgm:bulletEnabled val="1"/>
        </dgm:presLayoutVars>
      </dgm:prSet>
      <dgm:spPr/>
    </dgm:pt>
    <dgm:pt modelId="{CB7BE2BC-AC16-42C7-9D95-B7BD321D88D7}" type="pres">
      <dgm:prSet presAssocID="{26DB14CD-EFE5-45C5-BA9B-0741D9AB0491}" presName="nodeFollowingNodes" presStyleLbl="node1" presStyleIdx="4" presStyleCnt="6" custScaleX="144484" custRadScaleRad="158333" custRadScaleInc="21062">
        <dgm:presLayoutVars>
          <dgm:bulletEnabled val="1"/>
        </dgm:presLayoutVars>
      </dgm:prSet>
      <dgm:spPr/>
    </dgm:pt>
    <dgm:pt modelId="{74BED3F0-1F3F-4B93-9710-4F13C5417E70}" type="pres">
      <dgm:prSet presAssocID="{C7EE9216-F411-4BAB-897B-D2E3D4AA3C70}" presName="nodeFollowingNodes" presStyleLbl="node1" presStyleIdx="5" presStyleCnt="6" custScaleX="117680" custRadScaleRad="173798" custRadScaleInc="-23513">
        <dgm:presLayoutVars>
          <dgm:bulletEnabled val="1"/>
        </dgm:presLayoutVars>
      </dgm:prSet>
      <dgm:spPr/>
    </dgm:pt>
  </dgm:ptLst>
  <dgm:cxnLst>
    <dgm:cxn modelId="{C950ED09-DF7C-4709-9E02-15921BEDBFF3}" srcId="{951541E1-7B97-47B2-AAEB-E683398741C4}" destId="{E92DDBA3-7A28-46DA-913C-765734FDD153}" srcOrd="3" destOrd="0" parTransId="{2B45E9E5-D7FF-4F92-8BFA-4D32B0F2927B}" sibTransId="{6068EEB7-7E6E-427F-9467-3C9735AE205D}"/>
    <dgm:cxn modelId="{96EA5A12-0C9A-4623-80C4-8E17A81368B6}" type="presOf" srcId="{26DB14CD-EFE5-45C5-BA9B-0741D9AB0491}" destId="{CB7BE2BC-AC16-42C7-9D95-B7BD321D88D7}" srcOrd="0" destOrd="0" presId="urn:microsoft.com/office/officeart/2005/8/layout/cycle3"/>
    <dgm:cxn modelId="{80CB0F16-0B22-4EE6-A317-8416BB8603E5}" type="presOf" srcId="{9EFDDFF1-2279-486B-9F12-EA5F590C8C00}" destId="{EB0FECD4-874C-476B-A915-884DFE3F2D91}" srcOrd="0" destOrd="0" presId="urn:microsoft.com/office/officeart/2005/8/layout/cycle3"/>
    <dgm:cxn modelId="{963EB135-48FB-451D-BE53-FAEEEF4F717B}" srcId="{951541E1-7B97-47B2-AAEB-E683398741C4}" destId="{C7EE9216-F411-4BAB-897B-D2E3D4AA3C70}" srcOrd="5" destOrd="0" parTransId="{FA231D2B-1989-4D30-A8FE-ABEC0F278957}" sibTransId="{BE80A37D-3C75-4FC8-9768-AAD4ADC8664A}"/>
    <dgm:cxn modelId="{695C3437-B6D5-4A02-9A52-6235B75DAD78}" type="presOf" srcId="{4868FBF0-B962-4582-A72B-278154B9E945}" destId="{23D22474-CEB0-42DF-80DC-860C340B6EDE}" srcOrd="0" destOrd="0" presId="urn:microsoft.com/office/officeart/2005/8/layout/cycle3"/>
    <dgm:cxn modelId="{A847204D-447F-4119-AEFB-C09D7C9FF581}" type="presOf" srcId="{C93BFA43-C0F0-4D8C-8530-4A21A2D3204E}" destId="{1695DC22-9A36-4B48-AEFF-7E4FDFC1713F}" srcOrd="0" destOrd="0" presId="urn:microsoft.com/office/officeart/2005/8/layout/cycle3"/>
    <dgm:cxn modelId="{5A1ABA56-5738-4EE1-B4FA-CA77FA3FD323}" type="presOf" srcId="{E92DDBA3-7A28-46DA-913C-765734FDD153}" destId="{03ED3239-7976-43C1-9470-0A426C83A8ED}" srcOrd="0" destOrd="0" presId="urn:microsoft.com/office/officeart/2005/8/layout/cycle3"/>
    <dgm:cxn modelId="{538F277C-9069-4465-AED4-8256388DC4EC}" type="presOf" srcId="{C7EE9216-F411-4BAB-897B-D2E3D4AA3C70}" destId="{74BED3F0-1F3F-4B93-9710-4F13C5417E70}" srcOrd="0" destOrd="0" presId="urn:microsoft.com/office/officeart/2005/8/layout/cycle3"/>
    <dgm:cxn modelId="{7AE24D85-6EBC-4169-9E2B-3D31F5DD533C}" srcId="{951541E1-7B97-47B2-AAEB-E683398741C4}" destId="{C93BFA43-C0F0-4D8C-8530-4A21A2D3204E}" srcOrd="1" destOrd="0" parTransId="{9765D9CD-EF3A-452D-9EA9-5487042B2018}" sibTransId="{14C6ACC0-9A20-4A31-9323-11A5312A8790}"/>
    <dgm:cxn modelId="{03E7EA8F-C6C9-4D96-85BC-5402EDBD62F6}" srcId="{951541E1-7B97-47B2-AAEB-E683398741C4}" destId="{4868FBF0-B962-4582-A72B-278154B9E945}" srcOrd="0" destOrd="0" parTransId="{FB260FCA-968B-4532-B7C0-C7E4458DAA50}" sibTransId="{9EFDDFF1-2279-486B-9F12-EA5F590C8C00}"/>
    <dgm:cxn modelId="{478D9695-F064-479E-8C0C-DB0FE0BF1555}" type="presOf" srcId="{951541E1-7B97-47B2-AAEB-E683398741C4}" destId="{06ACAF13-DB4A-4AC7-B59C-8813587D7FB0}" srcOrd="0" destOrd="0" presId="urn:microsoft.com/office/officeart/2005/8/layout/cycle3"/>
    <dgm:cxn modelId="{5045A0A2-5397-4998-A425-16F56E541EF0}" type="presOf" srcId="{FA237A2E-C526-4388-8C57-CACFFBE14482}" destId="{07166AA7-B419-46BE-8707-58768C01B0F0}" srcOrd="0" destOrd="0" presId="urn:microsoft.com/office/officeart/2005/8/layout/cycle3"/>
    <dgm:cxn modelId="{CAE0F8CE-9B0D-443D-A2DE-F50A01F0FBEC}" srcId="{951541E1-7B97-47B2-AAEB-E683398741C4}" destId="{26DB14CD-EFE5-45C5-BA9B-0741D9AB0491}" srcOrd="4" destOrd="0" parTransId="{12DAC2CD-BDDF-46C6-B789-4ADD0ABFB623}" sibTransId="{D2B9AB04-9D0E-4FE8-BD3C-D4052D46AA6F}"/>
    <dgm:cxn modelId="{BC2F50EA-991E-4C55-A67A-F74585DC2A48}" srcId="{951541E1-7B97-47B2-AAEB-E683398741C4}" destId="{FA237A2E-C526-4388-8C57-CACFFBE14482}" srcOrd="2" destOrd="0" parTransId="{BE914DF7-8329-4ABF-A71E-F5D40D6578C3}" sibTransId="{CF168877-46ED-4EF8-A595-769BD9638DF0}"/>
    <dgm:cxn modelId="{B134203A-8CD7-4AEE-8C34-D16C3B72E39F}" type="presParOf" srcId="{06ACAF13-DB4A-4AC7-B59C-8813587D7FB0}" destId="{05D1029E-D150-4D56-AE1D-271A75B45F0B}" srcOrd="0" destOrd="0" presId="urn:microsoft.com/office/officeart/2005/8/layout/cycle3"/>
    <dgm:cxn modelId="{DF5DE9A1-354C-4DAF-8007-E3231EF22A22}" type="presParOf" srcId="{05D1029E-D150-4D56-AE1D-271A75B45F0B}" destId="{23D22474-CEB0-42DF-80DC-860C340B6EDE}" srcOrd="0" destOrd="0" presId="urn:microsoft.com/office/officeart/2005/8/layout/cycle3"/>
    <dgm:cxn modelId="{D2D27E12-E79E-4974-B4E6-82E708FD2CF6}" type="presParOf" srcId="{05D1029E-D150-4D56-AE1D-271A75B45F0B}" destId="{EB0FECD4-874C-476B-A915-884DFE3F2D91}" srcOrd="1" destOrd="0" presId="urn:microsoft.com/office/officeart/2005/8/layout/cycle3"/>
    <dgm:cxn modelId="{3891FD09-5B9A-4EA7-85F4-0C4CC60468A6}" type="presParOf" srcId="{05D1029E-D150-4D56-AE1D-271A75B45F0B}" destId="{1695DC22-9A36-4B48-AEFF-7E4FDFC1713F}" srcOrd="2" destOrd="0" presId="urn:microsoft.com/office/officeart/2005/8/layout/cycle3"/>
    <dgm:cxn modelId="{34814005-F988-4DF7-8852-F947BF16762C}" type="presParOf" srcId="{05D1029E-D150-4D56-AE1D-271A75B45F0B}" destId="{07166AA7-B419-46BE-8707-58768C01B0F0}" srcOrd="3" destOrd="0" presId="urn:microsoft.com/office/officeart/2005/8/layout/cycle3"/>
    <dgm:cxn modelId="{7DE8C061-FA6F-4BEF-BD45-A61DE1996E82}" type="presParOf" srcId="{05D1029E-D150-4D56-AE1D-271A75B45F0B}" destId="{03ED3239-7976-43C1-9470-0A426C83A8ED}" srcOrd="4" destOrd="0" presId="urn:microsoft.com/office/officeart/2005/8/layout/cycle3"/>
    <dgm:cxn modelId="{9B6BB098-A6C6-4F58-A82E-06862989C526}" type="presParOf" srcId="{05D1029E-D150-4D56-AE1D-271A75B45F0B}" destId="{CB7BE2BC-AC16-42C7-9D95-B7BD321D88D7}" srcOrd="5" destOrd="0" presId="urn:microsoft.com/office/officeart/2005/8/layout/cycle3"/>
    <dgm:cxn modelId="{B9E68E4B-7C6B-46F1-A59F-48585F3BDAE7}" type="presParOf" srcId="{05D1029E-D150-4D56-AE1D-271A75B45F0B}" destId="{74BED3F0-1F3F-4B93-9710-4F13C5417E70}" srcOrd="6" destOrd="0" presId="urn:microsoft.com/office/officeart/2005/8/layout/cycle3"/>
  </dgm:cxnLst>
  <dgm:bg>
    <a:noFill/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951541E1-7B97-47B2-AAEB-E683398741C4}" type="doc">
      <dgm:prSet loTypeId="urn:microsoft.com/office/officeart/2005/8/layout/cycle3" loCatId="cycle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en-US"/>
        </a:p>
      </dgm:t>
    </dgm:pt>
    <dgm:pt modelId="{4868FBF0-B962-4582-A72B-278154B9E945}">
      <dgm:prSet phldrT="[Text]" custT="1"/>
      <dgm:spPr>
        <a:solidFill>
          <a:schemeClr val="bg1"/>
        </a:solidFill>
        <a:ln w="28575">
          <a:solidFill>
            <a:schemeClr val="tx1"/>
          </a:solidFill>
        </a:ln>
      </dgm:spPr>
      <dgm:t>
        <a:bodyPr/>
        <a:lstStyle/>
        <a:p>
          <a:r>
            <a:rPr lang="en-US" sz="2400" b="1" dirty="0" err="1">
              <a:solidFill>
                <a:schemeClr val="tx1"/>
              </a:solidFill>
              <a:latin typeface="+mn-lt"/>
            </a:rPr>
            <a:t>Detectar</a:t>
          </a:r>
          <a:r>
            <a:rPr lang="en-US" sz="2400" b="1" dirty="0">
              <a:solidFill>
                <a:schemeClr val="tx1"/>
              </a:solidFill>
              <a:latin typeface="+mn-lt"/>
            </a:rPr>
            <a:t>, </a:t>
          </a:r>
          <a:r>
            <a:rPr lang="en-US" sz="2400" b="1" dirty="0" err="1">
              <a:solidFill>
                <a:schemeClr val="tx1"/>
              </a:solidFill>
              <a:latin typeface="+mn-lt"/>
            </a:rPr>
            <a:t>diagnosticar</a:t>
          </a:r>
          <a:endParaRPr lang="en-US" sz="2400" b="1" dirty="0">
            <a:solidFill>
              <a:schemeClr val="tx1"/>
            </a:solidFill>
            <a:latin typeface="+mn-lt"/>
          </a:endParaRPr>
        </a:p>
      </dgm:t>
    </dgm:pt>
    <dgm:pt modelId="{FB260FCA-968B-4532-B7C0-C7E4458DAA50}" type="parTrans" cxnId="{03E7EA8F-C6C9-4D96-85BC-5402EDBD62F6}">
      <dgm:prSet/>
      <dgm:spPr/>
      <dgm:t>
        <a:bodyPr/>
        <a:lstStyle/>
        <a:p>
          <a:endParaRPr lang="en-US"/>
        </a:p>
      </dgm:t>
    </dgm:pt>
    <dgm:pt modelId="{9EFDDFF1-2279-486B-9F12-EA5F590C8C00}" type="sibTrans" cxnId="{03E7EA8F-C6C9-4D96-85BC-5402EDBD62F6}">
      <dgm:prSet/>
      <dgm:spPr>
        <a:solidFill>
          <a:srgbClr val="00943B"/>
        </a:solidFill>
        <a:ln>
          <a:noFill/>
        </a:ln>
      </dgm:spPr>
      <dgm:t>
        <a:bodyPr/>
        <a:lstStyle/>
        <a:p>
          <a:endParaRPr lang="en-US"/>
        </a:p>
      </dgm:t>
    </dgm:pt>
    <dgm:pt modelId="{C93BFA43-C0F0-4D8C-8530-4A21A2D3204E}">
      <dgm:prSet phldrT="[Text]" custT="1"/>
      <dgm:spPr>
        <a:solidFill>
          <a:schemeClr val="bg1"/>
        </a:solidFill>
        <a:ln w="28575">
          <a:solidFill>
            <a:schemeClr val="tx1"/>
          </a:solidFill>
        </a:ln>
      </dgm:spPr>
      <dgm:t>
        <a:bodyPr/>
        <a:lstStyle/>
        <a:p>
          <a:r>
            <a:rPr lang="en-US" sz="2800" b="1" dirty="0" err="1">
              <a:solidFill>
                <a:schemeClr val="tx1"/>
              </a:solidFill>
              <a:latin typeface="+mn-lt"/>
            </a:rPr>
            <a:t>Coletar</a:t>
          </a:r>
          <a:endParaRPr lang="en-US" sz="2800" b="1" dirty="0">
            <a:solidFill>
              <a:schemeClr val="tx1"/>
            </a:solidFill>
            <a:latin typeface="+mn-lt"/>
          </a:endParaRPr>
        </a:p>
      </dgm:t>
    </dgm:pt>
    <dgm:pt modelId="{9765D9CD-EF3A-452D-9EA9-5487042B2018}" type="parTrans" cxnId="{7AE24D85-6EBC-4169-9E2B-3D31F5DD533C}">
      <dgm:prSet/>
      <dgm:spPr/>
      <dgm:t>
        <a:bodyPr/>
        <a:lstStyle/>
        <a:p>
          <a:endParaRPr lang="en-US"/>
        </a:p>
      </dgm:t>
    </dgm:pt>
    <dgm:pt modelId="{14C6ACC0-9A20-4A31-9323-11A5312A8790}" type="sibTrans" cxnId="{7AE24D85-6EBC-4169-9E2B-3D31F5DD533C}">
      <dgm:prSet/>
      <dgm:spPr/>
      <dgm:t>
        <a:bodyPr/>
        <a:lstStyle/>
        <a:p>
          <a:endParaRPr lang="en-US"/>
        </a:p>
      </dgm:t>
    </dgm:pt>
    <dgm:pt modelId="{FA237A2E-C526-4388-8C57-CACFFBE14482}">
      <dgm:prSet phldrT="[Text]" custT="1"/>
      <dgm:spPr>
        <a:solidFill>
          <a:schemeClr val="bg1"/>
        </a:solidFill>
        <a:ln w="28575">
          <a:solidFill>
            <a:schemeClr val="tx1"/>
          </a:solidFill>
        </a:ln>
      </dgm:spPr>
      <dgm:t>
        <a:bodyPr/>
        <a:lstStyle/>
        <a:p>
          <a:r>
            <a:rPr lang="en-US" sz="2800" b="1" dirty="0">
              <a:solidFill>
                <a:schemeClr val="tx1"/>
              </a:solidFill>
              <a:latin typeface="+mn-lt"/>
            </a:rPr>
            <a:t>Compilar, analisar</a:t>
          </a:r>
        </a:p>
      </dgm:t>
    </dgm:pt>
    <dgm:pt modelId="{BE914DF7-8329-4ABF-A71E-F5D40D6578C3}" type="parTrans" cxnId="{BC2F50EA-991E-4C55-A67A-F74585DC2A48}">
      <dgm:prSet/>
      <dgm:spPr/>
      <dgm:t>
        <a:bodyPr/>
        <a:lstStyle/>
        <a:p>
          <a:endParaRPr lang="en-US"/>
        </a:p>
      </dgm:t>
    </dgm:pt>
    <dgm:pt modelId="{CF168877-46ED-4EF8-A595-769BD9638DF0}" type="sibTrans" cxnId="{BC2F50EA-991E-4C55-A67A-F74585DC2A48}">
      <dgm:prSet/>
      <dgm:spPr/>
      <dgm:t>
        <a:bodyPr/>
        <a:lstStyle/>
        <a:p>
          <a:endParaRPr lang="en-US"/>
        </a:p>
      </dgm:t>
    </dgm:pt>
    <dgm:pt modelId="{E92DDBA3-7A28-46DA-913C-765734FDD153}">
      <dgm:prSet phldrT="[Text]" custT="1"/>
      <dgm:spPr>
        <a:solidFill>
          <a:schemeClr val="bg1"/>
        </a:solidFill>
        <a:ln w="28575">
          <a:solidFill>
            <a:schemeClr val="tx1"/>
          </a:solidFill>
        </a:ln>
      </dgm:spPr>
      <dgm:t>
        <a:bodyPr/>
        <a:lstStyle/>
        <a:p>
          <a:r>
            <a:rPr lang="en-US" sz="2800" b="1" dirty="0" err="1">
              <a:solidFill>
                <a:schemeClr val="tx1"/>
              </a:solidFill>
              <a:latin typeface="+mn-lt"/>
            </a:rPr>
            <a:t>Interpretar</a:t>
          </a:r>
          <a:endParaRPr lang="en-US" sz="2800" b="1" dirty="0">
            <a:solidFill>
              <a:schemeClr val="tx1"/>
            </a:solidFill>
            <a:latin typeface="+mn-lt"/>
          </a:endParaRPr>
        </a:p>
      </dgm:t>
    </dgm:pt>
    <dgm:pt modelId="{2B45E9E5-D7FF-4F92-8BFA-4D32B0F2927B}" type="parTrans" cxnId="{C950ED09-DF7C-4709-9E02-15921BEDBFF3}">
      <dgm:prSet/>
      <dgm:spPr/>
      <dgm:t>
        <a:bodyPr/>
        <a:lstStyle/>
        <a:p>
          <a:endParaRPr lang="en-US"/>
        </a:p>
      </dgm:t>
    </dgm:pt>
    <dgm:pt modelId="{6068EEB7-7E6E-427F-9467-3C9735AE205D}" type="sibTrans" cxnId="{C950ED09-DF7C-4709-9E02-15921BEDBFF3}">
      <dgm:prSet/>
      <dgm:spPr/>
      <dgm:t>
        <a:bodyPr/>
        <a:lstStyle/>
        <a:p>
          <a:endParaRPr lang="en-US"/>
        </a:p>
      </dgm:t>
    </dgm:pt>
    <dgm:pt modelId="{C7EE9216-F411-4BAB-897B-D2E3D4AA3C70}">
      <dgm:prSet phldrT="[Text]" custT="1"/>
      <dgm:spPr>
        <a:solidFill>
          <a:schemeClr val="bg1"/>
        </a:solidFill>
        <a:ln w="28575">
          <a:solidFill>
            <a:schemeClr val="tx1"/>
          </a:solidFill>
        </a:ln>
      </dgm:spPr>
      <dgm:t>
        <a:bodyPr/>
        <a:lstStyle/>
        <a:p>
          <a:r>
            <a:rPr lang="en-US" sz="2800" b="1" dirty="0">
              <a:solidFill>
                <a:schemeClr val="tx1"/>
              </a:solidFill>
              <a:latin typeface="+mn-lt"/>
            </a:rPr>
            <a:t>Tomar medidas</a:t>
          </a:r>
        </a:p>
      </dgm:t>
    </dgm:pt>
    <dgm:pt modelId="{FA231D2B-1989-4D30-A8FE-ABEC0F278957}" type="parTrans" cxnId="{963EB135-48FB-451D-BE53-FAEEEF4F717B}">
      <dgm:prSet/>
      <dgm:spPr/>
      <dgm:t>
        <a:bodyPr/>
        <a:lstStyle/>
        <a:p>
          <a:endParaRPr lang="en-US"/>
        </a:p>
      </dgm:t>
    </dgm:pt>
    <dgm:pt modelId="{BE80A37D-3C75-4FC8-9768-AAD4ADC8664A}" type="sibTrans" cxnId="{963EB135-48FB-451D-BE53-FAEEEF4F717B}">
      <dgm:prSet/>
      <dgm:spPr/>
      <dgm:t>
        <a:bodyPr/>
        <a:lstStyle/>
        <a:p>
          <a:endParaRPr lang="en-US"/>
        </a:p>
      </dgm:t>
    </dgm:pt>
    <dgm:pt modelId="{26DB14CD-EFE5-45C5-BA9B-0741D9AB0491}">
      <dgm:prSet phldrT="[Text]" custT="1"/>
      <dgm:spPr>
        <a:solidFill>
          <a:schemeClr val="bg1"/>
        </a:solidFill>
        <a:ln w="28575">
          <a:solidFill>
            <a:schemeClr val="tx1"/>
          </a:solidFill>
        </a:ln>
      </dgm:spPr>
      <dgm:t>
        <a:bodyPr/>
        <a:lstStyle/>
        <a:p>
          <a:r>
            <a:rPr lang="en-US" sz="2800" b="1" dirty="0">
              <a:solidFill>
                <a:schemeClr val="tx1"/>
              </a:solidFill>
              <a:latin typeface="+mn-lt"/>
            </a:rPr>
            <a:t>Comunicar</a:t>
          </a:r>
        </a:p>
      </dgm:t>
    </dgm:pt>
    <dgm:pt modelId="{12DAC2CD-BDDF-46C6-B789-4ADD0ABFB623}" type="parTrans" cxnId="{CAE0F8CE-9B0D-443D-A2DE-F50A01F0FBEC}">
      <dgm:prSet/>
      <dgm:spPr/>
      <dgm:t>
        <a:bodyPr/>
        <a:lstStyle/>
        <a:p>
          <a:endParaRPr lang="en-US"/>
        </a:p>
      </dgm:t>
    </dgm:pt>
    <dgm:pt modelId="{D2B9AB04-9D0E-4FE8-BD3C-D4052D46AA6F}" type="sibTrans" cxnId="{CAE0F8CE-9B0D-443D-A2DE-F50A01F0FBEC}">
      <dgm:prSet/>
      <dgm:spPr/>
      <dgm:t>
        <a:bodyPr/>
        <a:lstStyle/>
        <a:p>
          <a:endParaRPr lang="en-US"/>
        </a:p>
      </dgm:t>
    </dgm:pt>
    <dgm:pt modelId="{06ACAF13-DB4A-4AC7-B59C-8813587D7FB0}" type="pres">
      <dgm:prSet presAssocID="{951541E1-7B97-47B2-AAEB-E683398741C4}" presName="Name0" presStyleCnt="0">
        <dgm:presLayoutVars>
          <dgm:dir/>
          <dgm:resizeHandles val="exact"/>
        </dgm:presLayoutVars>
      </dgm:prSet>
      <dgm:spPr/>
    </dgm:pt>
    <dgm:pt modelId="{05D1029E-D150-4D56-AE1D-271A75B45F0B}" type="pres">
      <dgm:prSet presAssocID="{951541E1-7B97-47B2-AAEB-E683398741C4}" presName="cycle" presStyleCnt="0"/>
      <dgm:spPr/>
    </dgm:pt>
    <dgm:pt modelId="{23D22474-CEB0-42DF-80DC-860C340B6EDE}" type="pres">
      <dgm:prSet presAssocID="{4868FBF0-B962-4582-A72B-278154B9E945}" presName="nodeFirstNode" presStyleLbl="node1" presStyleIdx="0" presStyleCnt="6" custScaleX="126550" custScaleY="118958">
        <dgm:presLayoutVars>
          <dgm:bulletEnabled val="1"/>
        </dgm:presLayoutVars>
      </dgm:prSet>
      <dgm:spPr/>
    </dgm:pt>
    <dgm:pt modelId="{EB0FECD4-874C-476B-A915-884DFE3F2D91}" type="pres">
      <dgm:prSet presAssocID="{9EFDDFF1-2279-486B-9F12-EA5F590C8C00}" presName="sibTransFirstNode" presStyleLbl="bgShp" presStyleIdx="0" presStyleCnt="1" custScaleX="148034"/>
      <dgm:spPr/>
    </dgm:pt>
    <dgm:pt modelId="{1695DC22-9A36-4B48-AEFF-7E4FDFC1713F}" type="pres">
      <dgm:prSet presAssocID="{C93BFA43-C0F0-4D8C-8530-4A21A2D3204E}" presName="nodeFollowingNodes" presStyleLbl="node1" presStyleIdx="1" presStyleCnt="6" custRadScaleRad="153676" custRadScaleInc="18765">
        <dgm:presLayoutVars>
          <dgm:bulletEnabled val="1"/>
        </dgm:presLayoutVars>
      </dgm:prSet>
      <dgm:spPr/>
    </dgm:pt>
    <dgm:pt modelId="{07166AA7-B419-46BE-8707-58768C01B0F0}" type="pres">
      <dgm:prSet presAssocID="{FA237A2E-C526-4388-8C57-CACFFBE14482}" presName="nodeFollowingNodes" presStyleLbl="node1" presStyleIdx="2" presStyleCnt="6" custScaleX="102724" custRadScaleRad="149585" custRadScaleInc="-20483">
        <dgm:presLayoutVars>
          <dgm:bulletEnabled val="1"/>
        </dgm:presLayoutVars>
      </dgm:prSet>
      <dgm:spPr/>
    </dgm:pt>
    <dgm:pt modelId="{03ED3239-7976-43C1-9470-0A426C83A8ED}" type="pres">
      <dgm:prSet presAssocID="{E92DDBA3-7A28-46DA-913C-765734FDD153}" presName="nodeFollowingNodes" presStyleLbl="node1" presStyleIdx="3" presStyleCnt="6" custScaleX="113208" custRadScaleRad="100147" custRadScaleInc="-3717">
        <dgm:presLayoutVars>
          <dgm:bulletEnabled val="1"/>
        </dgm:presLayoutVars>
      </dgm:prSet>
      <dgm:spPr/>
    </dgm:pt>
    <dgm:pt modelId="{CB7BE2BC-AC16-42C7-9D95-B7BD321D88D7}" type="pres">
      <dgm:prSet presAssocID="{26DB14CD-EFE5-45C5-BA9B-0741D9AB0491}" presName="nodeFollowingNodes" presStyleLbl="node1" presStyleIdx="4" presStyleCnt="6" custScaleX="144484" custRadScaleRad="158333" custRadScaleInc="21062">
        <dgm:presLayoutVars>
          <dgm:bulletEnabled val="1"/>
        </dgm:presLayoutVars>
      </dgm:prSet>
      <dgm:spPr/>
    </dgm:pt>
    <dgm:pt modelId="{74BED3F0-1F3F-4B93-9710-4F13C5417E70}" type="pres">
      <dgm:prSet presAssocID="{C7EE9216-F411-4BAB-897B-D2E3D4AA3C70}" presName="nodeFollowingNodes" presStyleLbl="node1" presStyleIdx="5" presStyleCnt="6" custScaleX="117680" custRadScaleRad="173798" custRadScaleInc="-23513">
        <dgm:presLayoutVars>
          <dgm:bulletEnabled val="1"/>
        </dgm:presLayoutVars>
      </dgm:prSet>
      <dgm:spPr/>
    </dgm:pt>
  </dgm:ptLst>
  <dgm:cxnLst>
    <dgm:cxn modelId="{C950ED09-DF7C-4709-9E02-15921BEDBFF3}" srcId="{951541E1-7B97-47B2-AAEB-E683398741C4}" destId="{E92DDBA3-7A28-46DA-913C-765734FDD153}" srcOrd="3" destOrd="0" parTransId="{2B45E9E5-D7FF-4F92-8BFA-4D32B0F2927B}" sibTransId="{6068EEB7-7E6E-427F-9467-3C9735AE205D}"/>
    <dgm:cxn modelId="{96EA5A12-0C9A-4623-80C4-8E17A81368B6}" type="presOf" srcId="{26DB14CD-EFE5-45C5-BA9B-0741D9AB0491}" destId="{CB7BE2BC-AC16-42C7-9D95-B7BD321D88D7}" srcOrd="0" destOrd="0" presId="urn:microsoft.com/office/officeart/2005/8/layout/cycle3"/>
    <dgm:cxn modelId="{80CB0F16-0B22-4EE6-A317-8416BB8603E5}" type="presOf" srcId="{9EFDDFF1-2279-486B-9F12-EA5F590C8C00}" destId="{EB0FECD4-874C-476B-A915-884DFE3F2D91}" srcOrd="0" destOrd="0" presId="urn:microsoft.com/office/officeart/2005/8/layout/cycle3"/>
    <dgm:cxn modelId="{963EB135-48FB-451D-BE53-FAEEEF4F717B}" srcId="{951541E1-7B97-47B2-AAEB-E683398741C4}" destId="{C7EE9216-F411-4BAB-897B-D2E3D4AA3C70}" srcOrd="5" destOrd="0" parTransId="{FA231D2B-1989-4D30-A8FE-ABEC0F278957}" sibTransId="{BE80A37D-3C75-4FC8-9768-AAD4ADC8664A}"/>
    <dgm:cxn modelId="{695C3437-B6D5-4A02-9A52-6235B75DAD78}" type="presOf" srcId="{4868FBF0-B962-4582-A72B-278154B9E945}" destId="{23D22474-CEB0-42DF-80DC-860C340B6EDE}" srcOrd="0" destOrd="0" presId="urn:microsoft.com/office/officeart/2005/8/layout/cycle3"/>
    <dgm:cxn modelId="{A847204D-447F-4119-AEFB-C09D7C9FF581}" type="presOf" srcId="{C93BFA43-C0F0-4D8C-8530-4A21A2D3204E}" destId="{1695DC22-9A36-4B48-AEFF-7E4FDFC1713F}" srcOrd="0" destOrd="0" presId="urn:microsoft.com/office/officeart/2005/8/layout/cycle3"/>
    <dgm:cxn modelId="{5A1ABA56-5738-4EE1-B4FA-CA77FA3FD323}" type="presOf" srcId="{E92DDBA3-7A28-46DA-913C-765734FDD153}" destId="{03ED3239-7976-43C1-9470-0A426C83A8ED}" srcOrd="0" destOrd="0" presId="urn:microsoft.com/office/officeart/2005/8/layout/cycle3"/>
    <dgm:cxn modelId="{538F277C-9069-4465-AED4-8256388DC4EC}" type="presOf" srcId="{C7EE9216-F411-4BAB-897B-D2E3D4AA3C70}" destId="{74BED3F0-1F3F-4B93-9710-4F13C5417E70}" srcOrd="0" destOrd="0" presId="urn:microsoft.com/office/officeart/2005/8/layout/cycle3"/>
    <dgm:cxn modelId="{7AE24D85-6EBC-4169-9E2B-3D31F5DD533C}" srcId="{951541E1-7B97-47B2-AAEB-E683398741C4}" destId="{C93BFA43-C0F0-4D8C-8530-4A21A2D3204E}" srcOrd="1" destOrd="0" parTransId="{9765D9CD-EF3A-452D-9EA9-5487042B2018}" sibTransId="{14C6ACC0-9A20-4A31-9323-11A5312A8790}"/>
    <dgm:cxn modelId="{03E7EA8F-C6C9-4D96-85BC-5402EDBD62F6}" srcId="{951541E1-7B97-47B2-AAEB-E683398741C4}" destId="{4868FBF0-B962-4582-A72B-278154B9E945}" srcOrd="0" destOrd="0" parTransId="{FB260FCA-968B-4532-B7C0-C7E4458DAA50}" sibTransId="{9EFDDFF1-2279-486B-9F12-EA5F590C8C00}"/>
    <dgm:cxn modelId="{478D9695-F064-479E-8C0C-DB0FE0BF1555}" type="presOf" srcId="{951541E1-7B97-47B2-AAEB-E683398741C4}" destId="{06ACAF13-DB4A-4AC7-B59C-8813587D7FB0}" srcOrd="0" destOrd="0" presId="urn:microsoft.com/office/officeart/2005/8/layout/cycle3"/>
    <dgm:cxn modelId="{5045A0A2-5397-4998-A425-16F56E541EF0}" type="presOf" srcId="{FA237A2E-C526-4388-8C57-CACFFBE14482}" destId="{07166AA7-B419-46BE-8707-58768C01B0F0}" srcOrd="0" destOrd="0" presId="urn:microsoft.com/office/officeart/2005/8/layout/cycle3"/>
    <dgm:cxn modelId="{CAE0F8CE-9B0D-443D-A2DE-F50A01F0FBEC}" srcId="{951541E1-7B97-47B2-AAEB-E683398741C4}" destId="{26DB14CD-EFE5-45C5-BA9B-0741D9AB0491}" srcOrd="4" destOrd="0" parTransId="{12DAC2CD-BDDF-46C6-B789-4ADD0ABFB623}" sibTransId="{D2B9AB04-9D0E-4FE8-BD3C-D4052D46AA6F}"/>
    <dgm:cxn modelId="{BC2F50EA-991E-4C55-A67A-F74585DC2A48}" srcId="{951541E1-7B97-47B2-AAEB-E683398741C4}" destId="{FA237A2E-C526-4388-8C57-CACFFBE14482}" srcOrd="2" destOrd="0" parTransId="{BE914DF7-8329-4ABF-A71E-F5D40D6578C3}" sibTransId="{CF168877-46ED-4EF8-A595-769BD9638DF0}"/>
    <dgm:cxn modelId="{B134203A-8CD7-4AEE-8C34-D16C3B72E39F}" type="presParOf" srcId="{06ACAF13-DB4A-4AC7-B59C-8813587D7FB0}" destId="{05D1029E-D150-4D56-AE1D-271A75B45F0B}" srcOrd="0" destOrd="0" presId="urn:microsoft.com/office/officeart/2005/8/layout/cycle3"/>
    <dgm:cxn modelId="{DF5DE9A1-354C-4DAF-8007-E3231EF22A22}" type="presParOf" srcId="{05D1029E-D150-4D56-AE1D-271A75B45F0B}" destId="{23D22474-CEB0-42DF-80DC-860C340B6EDE}" srcOrd="0" destOrd="0" presId="urn:microsoft.com/office/officeart/2005/8/layout/cycle3"/>
    <dgm:cxn modelId="{D2D27E12-E79E-4974-B4E6-82E708FD2CF6}" type="presParOf" srcId="{05D1029E-D150-4D56-AE1D-271A75B45F0B}" destId="{EB0FECD4-874C-476B-A915-884DFE3F2D91}" srcOrd="1" destOrd="0" presId="urn:microsoft.com/office/officeart/2005/8/layout/cycle3"/>
    <dgm:cxn modelId="{3891FD09-5B9A-4EA7-85F4-0C4CC60468A6}" type="presParOf" srcId="{05D1029E-D150-4D56-AE1D-271A75B45F0B}" destId="{1695DC22-9A36-4B48-AEFF-7E4FDFC1713F}" srcOrd="2" destOrd="0" presId="urn:microsoft.com/office/officeart/2005/8/layout/cycle3"/>
    <dgm:cxn modelId="{34814005-F988-4DF7-8852-F947BF16762C}" type="presParOf" srcId="{05D1029E-D150-4D56-AE1D-271A75B45F0B}" destId="{07166AA7-B419-46BE-8707-58768C01B0F0}" srcOrd="3" destOrd="0" presId="urn:microsoft.com/office/officeart/2005/8/layout/cycle3"/>
    <dgm:cxn modelId="{7DE8C061-FA6F-4BEF-BD45-A61DE1996E82}" type="presParOf" srcId="{05D1029E-D150-4D56-AE1D-271A75B45F0B}" destId="{03ED3239-7976-43C1-9470-0A426C83A8ED}" srcOrd="4" destOrd="0" presId="urn:microsoft.com/office/officeart/2005/8/layout/cycle3"/>
    <dgm:cxn modelId="{9B6BB098-A6C6-4F58-A82E-06862989C526}" type="presParOf" srcId="{05D1029E-D150-4D56-AE1D-271A75B45F0B}" destId="{CB7BE2BC-AC16-42C7-9D95-B7BD321D88D7}" srcOrd="5" destOrd="0" presId="urn:microsoft.com/office/officeart/2005/8/layout/cycle3"/>
    <dgm:cxn modelId="{B9E68E4B-7C6B-46F1-A59F-48585F3BDAE7}" type="presParOf" srcId="{05D1029E-D150-4D56-AE1D-271A75B45F0B}" destId="{74BED3F0-1F3F-4B93-9710-4F13C5417E70}" srcOrd="6" destOrd="0" presId="urn:microsoft.com/office/officeart/2005/8/layout/cycle3"/>
  </dgm:cxnLst>
  <dgm:bg>
    <a:noFill/>
  </dgm:bg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951541E1-7B97-47B2-AAEB-E683398741C4}" type="doc">
      <dgm:prSet loTypeId="urn:microsoft.com/office/officeart/2005/8/layout/cycle3" loCatId="cycle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en-US"/>
        </a:p>
      </dgm:t>
    </dgm:pt>
    <dgm:pt modelId="{4868FBF0-B962-4582-A72B-278154B9E945}">
      <dgm:prSet phldrT="[Text]" custT="1"/>
      <dgm:spPr>
        <a:solidFill>
          <a:schemeClr val="bg1"/>
        </a:solidFill>
        <a:ln w="28575">
          <a:solidFill>
            <a:schemeClr val="tx1"/>
          </a:solidFill>
        </a:ln>
      </dgm:spPr>
      <dgm:t>
        <a:bodyPr/>
        <a:lstStyle/>
        <a:p>
          <a:r>
            <a:rPr lang="en-US" sz="2800" b="1" dirty="0">
              <a:solidFill>
                <a:schemeClr val="tx1"/>
              </a:solidFill>
              <a:latin typeface="+mn-lt"/>
            </a:rPr>
            <a:t>Detetar, Diagnosticar</a:t>
          </a:r>
        </a:p>
      </dgm:t>
    </dgm:pt>
    <dgm:pt modelId="{FB260FCA-968B-4532-B7C0-C7E4458DAA50}" type="parTrans" cxnId="{03E7EA8F-C6C9-4D96-85BC-5402EDBD62F6}">
      <dgm:prSet/>
      <dgm:spPr/>
      <dgm:t>
        <a:bodyPr/>
        <a:lstStyle/>
        <a:p>
          <a:endParaRPr lang="en-US"/>
        </a:p>
      </dgm:t>
    </dgm:pt>
    <dgm:pt modelId="{9EFDDFF1-2279-486B-9F12-EA5F590C8C00}" type="sibTrans" cxnId="{03E7EA8F-C6C9-4D96-85BC-5402EDBD62F6}">
      <dgm:prSet/>
      <dgm:spPr>
        <a:solidFill>
          <a:srgbClr val="00943B"/>
        </a:solidFill>
        <a:ln>
          <a:noFill/>
        </a:ln>
      </dgm:spPr>
      <dgm:t>
        <a:bodyPr/>
        <a:lstStyle/>
        <a:p>
          <a:endParaRPr lang="en-US"/>
        </a:p>
      </dgm:t>
    </dgm:pt>
    <dgm:pt modelId="{C93BFA43-C0F0-4D8C-8530-4A21A2D3204E}">
      <dgm:prSet phldrT="[Text]" custT="1"/>
      <dgm:spPr>
        <a:solidFill>
          <a:schemeClr val="bg1"/>
        </a:solidFill>
        <a:ln w="28575">
          <a:solidFill>
            <a:schemeClr val="tx1"/>
          </a:solidFill>
        </a:ln>
      </dgm:spPr>
      <dgm:t>
        <a:bodyPr/>
        <a:lstStyle/>
        <a:p>
          <a:r>
            <a:rPr lang="en-US" sz="2800" b="1" dirty="0" err="1">
              <a:solidFill>
                <a:schemeClr val="tx1"/>
              </a:solidFill>
              <a:latin typeface="+mn-lt"/>
            </a:rPr>
            <a:t>Coletar</a:t>
          </a:r>
          <a:endParaRPr lang="en-US" sz="2800" b="1" dirty="0">
            <a:solidFill>
              <a:schemeClr val="tx1"/>
            </a:solidFill>
            <a:latin typeface="+mn-lt"/>
          </a:endParaRPr>
        </a:p>
      </dgm:t>
    </dgm:pt>
    <dgm:pt modelId="{9765D9CD-EF3A-452D-9EA9-5487042B2018}" type="parTrans" cxnId="{7AE24D85-6EBC-4169-9E2B-3D31F5DD533C}">
      <dgm:prSet/>
      <dgm:spPr/>
      <dgm:t>
        <a:bodyPr/>
        <a:lstStyle/>
        <a:p>
          <a:endParaRPr lang="en-US"/>
        </a:p>
      </dgm:t>
    </dgm:pt>
    <dgm:pt modelId="{14C6ACC0-9A20-4A31-9323-11A5312A8790}" type="sibTrans" cxnId="{7AE24D85-6EBC-4169-9E2B-3D31F5DD533C}">
      <dgm:prSet/>
      <dgm:spPr/>
      <dgm:t>
        <a:bodyPr/>
        <a:lstStyle/>
        <a:p>
          <a:endParaRPr lang="en-US"/>
        </a:p>
      </dgm:t>
    </dgm:pt>
    <dgm:pt modelId="{FA237A2E-C526-4388-8C57-CACFFBE14482}">
      <dgm:prSet phldrT="[Text]" custT="1"/>
      <dgm:spPr>
        <a:solidFill>
          <a:schemeClr val="bg1"/>
        </a:solidFill>
        <a:ln w="28575">
          <a:solidFill>
            <a:schemeClr val="tx1"/>
          </a:solidFill>
        </a:ln>
      </dgm:spPr>
      <dgm:t>
        <a:bodyPr/>
        <a:lstStyle/>
        <a:p>
          <a:r>
            <a:rPr lang="en-US" sz="2800" b="1" dirty="0">
              <a:solidFill>
                <a:schemeClr val="tx1"/>
              </a:solidFill>
              <a:latin typeface="+mn-lt"/>
            </a:rPr>
            <a:t>Compilar, analisar</a:t>
          </a:r>
        </a:p>
      </dgm:t>
    </dgm:pt>
    <dgm:pt modelId="{BE914DF7-8329-4ABF-A71E-F5D40D6578C3}" type="parTrans" cxnId="{BC2F50EA-991E-4C55-A67A-F74585DC2A48}">
      <dgm:prSet/>
      <dgm:spPr/>
      <dgm:t>
        <a:bodyPr/>
        <a:lstStyle/>
        <a:p>
          <a:endParaRPr lang="en-US"/>
        </a:p>
      </dgm:t>
    </dgm:pt>
    <dgm:pt modelId="{CF168877-46ED-4EF8-A595-769BD9638DF0}" type="sibTrans" cxnId="{BC2F50EA-991E-4C55-A67A-F74585DC2A48}">
      <dgm:prSet/>
      <dgm:spPr/>
      <dgm:t>
        <a:bodyPr/>
        <a:lstStyle/>
        <a:p>
          <a:endParaRPr lang="en-US"/>
        </a:p>
      </dgm:t>
    </dgm:pt>
    <dgm:pt modelId="{E92DDBA3-7A28-46DA-913C-765734FDD153}">
      <dgm:prSet phldrT="[Text]" custT="1"/>
      <dgm:spPr>
        <a:solidFill>
          <a:schemeClr val="bg1"/>
        </a:solidFill>
        <a:ln w="28575">
          <a:solidFill>
            <a:schemeClr val="tx1"/>
          </a:solidFill>
        </a:ln>
      </dgm:spPr>
      <dgm:t>
        <a:bodyPr/>
        <a:lstStyle/>
        <a:p>
          <a:r>
            <a:rPr lang="en-US" sz="2800" b="1" dirty="0" err="1">
              <a:solidFill>
                <a:schemeClr val="tx1"/>
              </a:solidFill>
              <a:latin typeface="+mn-lt"/>
            </a:rPr>
            <a:t>Interpretar</a:t>
          </a:r>
          <a:endParaRPr lang="en-US" sz="2800" b="1" dirty="0">
            <a:solidFill>
              <a:schemeClr val="tx1"/>
            </a:solidFill>
            <a:latin typeface="+mn-lt"/>
          </a:endParaRPr>
        </a:p>
      </dgm:t>
    </dgm:pt>
    <dgm:pt modelId="{2B45E9E5-D7FF-4F92-8BFA-4D32B0F2927B}" type="parTrans" cxnId="{C950ED09-DF7C-4709-9E02-15921BEDBFF3}">
      <dgm:prSet/>
      <dgm:spPr/>
      <dgm:t>
        <a:bodyPr/>
        <a:lstStyle/>
        <a:p>
          <a:endParaRPr lang="en-US"/>
        </a:p>
      </dgm:t>
    </dgm:pt>
    <dgm:pt modelId="{6068EEB7-7E6E-427F-9467-3C9735AE205D}" type="sibTrans" cxnId="{C950ED09-DF7C-4709-9E02-15921BEDBFF3}">
      <dgm:prSet/>
      <dgm:spPr/>
      <dgm:t>
        <a:bodyPr/>
        <a:lstStyle/>
        <a:p>
          <a:endParaRPr lang="en-US"/>
        </a:p>
      </dgm:t>
    </dgm:pt>
    <dgm:pt modelId="{C7EE9216-F411-4BAB-897B-D2E3D4AA3C70}">
      <dgm:prSet phldrT="[Text]" custT="1"/>
      <dgm:spPr>
        <a:solidFill>
          <a:schemeClr val="bg1"/>
        </a:solidFill>
        <a:ln w="28575">
          <a:solidFill>
            <a:schemeClr val="tx1"/>
          </a:solidFill>
        </a:ln>
      </dgm:spPr>
      <dgm:t>
        <a:bodyPr/>
        <a:lstStyle/>
        <a:p>
          <a:r>
            <a:rPr lang="en-US" sz="2800" b="1" dirty="0">
              <a:solidFill>
                <a:schemeClr val="tx1"/>
              </a:solidFill>
              <a:latin typeface="+mn-lt"/>
            </a:rPr>
            <a:t>Tomar medidas</a:t>
          </a:r>
        </a:p>
      </dgm:t>
    </dgm:pt>
    <dgm:pt modelId="{FA231D2B-1989-4D30-A8FE-ABEC0F278957}" type="parTrans" cxnId="{963EB135-48FB-451D-BE53-FAEEEF4F717B}">
      <dgm:prSet/>
      <dgm:spPr/>
      <dgm:t>
        <a:bodyPr/>
        <a:lstStyle/>
        <a:p>
          <a:endParaRPr lang="en-US"/>
        </a:p>
      </dgm:t>
    </dgm:pt>
    <dgm:pt modelId="{BE80A37D-3C75-4FC8-9768-AAD4ADC8664A}" type="sibTrans" cxnId="{963EB135-48FB-451D-BE53-FAEEEF4F717B}">
      <dgm:prSet/>
      <dgm:spPr/>
      <dgm:t>
        <a:bodyPr/>
        <a:lstStyle/>
        <a:p>
          <a:endParaRPr lang="en-US"/>
        </a:p>
      </dgm:t>
    </dgm:pt>
    <dgm:pt modelId="{26DB14CD-EFE5-45C5-BA9B-0741D9AB0491}">
      <dgm:prSet phldrT="[Text]" custT="1"/>
      <dgm:spPr>
        <a:solidFill>
          <a:schemeClr val="bg1"/>
        </a:solidFill>
        <a:ln w="28575">
          <a:solidFill>
            <a:schemeClr val="tx1"/>
          </a:solidFill>
        </a:ln>
      </dgm:spPr>
      <dgm:t>
        <a:bodyPr/>
        <a:lstStyle/>
        <a:p>
          <a:r>
            <a:rPr lang="en-US" sz="2800" b="1" dirty="0">
              <a:solidFill>
                <a:schemeClr val="tx1"/>
              </a:solidFill>
              <a:latin typeface="+mn-lt"/>
            </a:rPr>
            <a:t>Comunicar</a:t>
          </a:r>
        </a:p>
      </dgm:t>
    </dgm:pt>
    <dgm:pt modelId="{12DAC2CD-BDDF-46C6-B789-4ADD0ABFB623}" type="parTrans" cxnId="{CAE0F8CE-9B0D-443D-A2DE-F50A01F0FBEC}">
      <dgm:prSet/>
      <dgm:spPr/>
      <dgm:t>
        <a:bodyPr/>
        <a:lstStyle/>
        <a:p>
          <a:endParaRPr lang="en-US"/>
        </a:p>
      </dgm:t>
    </dgm:pt>
    <dgm:pt modelId="{D2B9AB04-9D0E-4FE8-BD3C-D4052D46AA6F}" type="sibTrans" cxnId="{CAE0F8CE-9B0D-443D-A2DE-F50A01F0FBEC}">
      <dgm:prSet/>
      <dgm:spPr/>
      <dgm:t>
        <a:bodyPr/>
        <a:lstStyle/>
        <a:p>
          <a:endParaRPr lang="en-US"/>
        </a:p>
      </dgm:t>
    </dgm:pt>
    <dgm:pt modelId="{06ACAF13-DB4A-4AC7-B59C-8813587D7FB0}" type="pres">
      <dgm:prSet presAssocID="{951541E1-7B97-47B2-AAEB-E683398741C4}" presName="Name0" presStyleCnt="0">
        <dgm:presLayoutVars>
          <dgm:dir/>
          <dgm:resizeHandles val="exact"/>
        </dgm:presLayoutVars>
      </dgm:prSet>
      <dgm:spPr/>
    </dgm:pt>
    <dgm:pt modelId="{05D1029E-D150-4D56-AE1D-271A75B45F0B}" type="pres">
      <dgm:prSet presAssocID="{951541E1-7B97-47B2-AAEB-E683398741C4}" presName="cycle" presStyleCnt="0"/>
      <dgm:spPr/>
    </dgm:pt>
    <dgm:pt modelId="{23D22474-CEB0-42DF-80DC-860C340B6EDE}" type="pres">
      <dgm:prSet presAssocID="{4868FBF0-B962-4582-A72B-278154B9E945}" presName="nodeFirstNode" presStyleLbl="node1" presStyleIdx="0" presStyleCnt="6" custScaleX="135729" custScaleY="92735">
        <dgm:presLayoutVars>
          <dgm:bulletEnabled val="1"/>
        </dgm:presLayoutVars>
      </dgm:prSet>
      <dgm:spPr/>
    </dgm:pt>
    <dgm:pt modelId="{EB0FECD4-874C-476B-A915-884DFE3F2D91}" type="pres">
      <dgm:prSet presAssocID="{9EFDDFF1-2279-486B-9F12-EA5F590C8C00}" presName="sibTransFirstNode" presStyleLbl="bgShp" presStyleIdx="0" presStyleCnt="1" custScaleX="148034"/>
      <dgm:spPr/>
    </dgm:pt>
    <dgm:pt modelId="{1695DC22-9A36-4B48-AEFF-7E4FDFC1713F}" type="pres">
      <dgm:prSet presAssocID="{C93BFA43-C0F0-4D8C-8530-4A21A2D3204E}" presName="nodeFollowingNodes" presStyleLbl="node1" presStyleIdx="1" presStyleCnt="6" custRadScaleRad="153676" custRadScaleInc="18765">
        <dgm:presLayoutVars>
          <dgm:bulletEnabled val="1"/>
        </dgm:presLayoutVars>
      </dgm:prSet>
      <dgm:spPr/>
    </dgm:pt>
    <dgm:pt modelId="{07166AA7-B419-46BE-8707-58768C01B0F0}" type="pres">
      <dgm:prSet presAssocID="{FA237A2E-C526-4388-8C57-CACFFBE14482}" presName="nodeFollowingNodes" presStyleLbl="node1" presStyleIdx="2" presStyleCnt="6" custScaleX="102724" custRadScaleRad="149585" custRadScaleInc="-20483">
        <dgm:presLayoutVars>
          <dgm:bulletEnabled val="1"/>
        </dgm:presLayoutVars>
      </dgm:prSet>
      <dgm:spPr/>
    </dgm:pt>
    <dgm:pt modelId="{03ED3239-7976-43C1-9470-0A426C83A8ED}" type="pres">
      <dgm:prSet presAssocID="{E92DDBA3-7A28-46DA-913C-765734FDD153}" presName="nodeFollowingNodes" presStyleLbl="node1" presStyleIdx="3" presStyleCnt="6" custScaleX="113208" custRadScaleRad="100147" custRadScaleInc="-3717">
        <dgm:presLayoutVars>
          <dgm:bulletEnabled val="1"/>
        </dgm:presLayoutVars>
      </dgm:prSet>
      <dgm:spPr/>
    </dgm:pt>
    <dgm:pt modelId="{CB7BE2BC-AC16-42C7-9D95-B7BD321D88D7}" type="pres">
      <dgm:prSet presAssocID="{26DB14CD-EFE5-45C5-BA9B-0741D9AB0491}" presName="nodeFollowingNodes" presStyleLbl="node1" presStyleIdx="4" presStyleCnt="6" custScaleX="144484" custRadScaleRad="158333" custRadScaleInc="21062">
        <dgm:presLayoutVars>
          <dgm:bulletEnabled val="1"/>
        </dgm:presLayoutVars>
      </dgm:prSet>
      <dgm:spPr/>
    </dgm:pt>
    <dgm:pt modelId="{74BED3F0-1F3F-4B93-9710-4F13C5417E70}" type="pres">
      <dgm:prSet presAssocID="{C7EE9216-F411-4BAB-897B-D2E3D4AA3C70}" presName="nodeFollowingNodes" presStyleLbl="node1" presStyleIdx="5" presStyleCnt="6" custScaleX="117680" custRadScaleRad="173798" custRadScaleInc="-23513">
        <dgm:presLayoutVars>
          <dgm:bulletEnabled val="1"/>
        </dgm:presLayoutVars>
      </dgm:prSet>
      <dgm:spPr/>
    </dgm:pt>
  </dgm:ptLst>
  <dgm:cxnLst>
    <dgm:cxn modelId="{C950ED09-DF7C-4709-9E02-15921BEDBFF3}" srcId="{951541E1-7B97-47B2-AAEB-E683398741C4}" destId="{E92DDBA3-7A28-46DA-913C-765734FDD153}" srcOrd="3" destOrd="0" parTransId="{2B45E9E5-D7FF-4F92-8BFA-4D32B0F2927B}" sibTransId="{6068EEB7-7E6E-427F-9467-3C9735AE205D}"/>
    <dgm:cxn modelId="{96EA5A12-0C9A-4623-80C4-8E17A81368B6}" type="presOf" srcId="{26DB14CD-EFE5-45C5-BA9B-0741D9AB0491}" destId="{CB7BE2BC-AC16-42C7-9D95-B7BD321D88D7}" srcOrd="0" destOrd="0" presId="urn:microsoft.com/office/officeart/2005/8/layout/cycle3"/>
    <dgm:cxn modelId="{80CB0F16-0B22-4EE6-A317-8416BB8603E5}" type="presOf" srcId="{9EFDDFF1-2279-486B-9F12-EA5F590C8C00}" destId="{EB0FECD4-874C-476B-A915-884DFE3F2D91}" srcOrd="0" destOrd="0" presId="urn:microsoft.com/office/officeart/2005/8/layout/cycle3"/>
    <dgm:cxn modelId="{963EB135-48FB-451D-BE53-FAEEEF4F717B}" srcId="{951541E1-7B97-47B2-AAEB-E683398741C4}" destId="{C7EE9216-F411-4BAB-897B-D2E3D4AA3C70}" srcOrd="5" destOrd="0" parTransId="{FA231D2B-1989-4D30-A8FE-ABEC0F278957}" sibTransId="{BE80A37D-3C75-4FC8-9768-AAD4ADC8664A}"/>
    <dgm:cxn modelId="{695C3437-B6D5-4A02-9A52-6235B75DAD78}" type="presOf" srcId="{4868FBF0-B962-4582-A72B-278154B9E945}" destId="{23D22474-CEB0-42DF-80DC-860C340B6EDE}" srcOrd="0" destOrd="0" presId="urn:microsoft.com/office/officeart/2005/8/layout/cycle3"/>
    <dgm:cxn modelId="{A847204D-447F-4119-AEFB-C09D7C9FF581}" type="presOf" srcId="{C93BFA43-C0F0-4D8C-8530-4A21A2D3204E}" destId="{1695DC22-9A36-4B48-AEFF-7E4FDFC1713F}" srcOrd="0" destOrd="0" presId="urn:microsoft.com/office/officeart/2005/8/layout/cycle3"/>
    <dgm:cxn modelId="{5A1ABA56-5738-4EE1-B4FA-CA77FA3FD323}" type="presOf" srcId="{E92DDBA3-7A28-46DA-913C-765734FDD153}" destId="{03ED3239-7976-43C1-9470-0A426C83A8ED}" srcOrd="0" destOrd="0" presId="urn:microsoft.com/office/officeart/2005/8/layout/cycle3"/>
    <dgm:cxn modelId="{538F277C-9069-4465-AED4-8256388DC4EC}" type="presOf" srcId="{C7EE9216-F411-4BAB-897B-D2E3D4AA3C70}" destId="{74BED3F0-1F3F-4B93-9710-4F13C5417E70}" srcOrd="0" destOrd="0" presId="urn:microsoft.com/office/officeart/2005/8/layout/cycle3"/>
    <dgm:cxn modelId="{7AE24D85-6EBC-4169-9E2B-3D31F5DD533C}" srcId="{951541E1-7B97-47B2-AAEB-E683398741C4}" destId="{C93BFA43-C0F0-4D8C-8530-4A21A2D3204E}" srcOrd="1" destOrd="0" parTransId="{9765D9CD-EF3A-452D-9EA9-5487042B2018}" sibTransId="{14C6ACC0-9A20-4A31-9323-11A5312A8790}"/>
    <dgm:cxn modelId="{03E7EA8F-C6C9-4D96-85BC-5402EDBD62F6}" srcId="{951541E1-7B97-47B2-AAEB-E683398741C4}" destId="{4868FBF0-B962-4582-A72B-278154B9E945}" srcOrd="0" destOrd="0" parTransId="{FB260FCA-968B-4532-B7C0-C7E4458DAA50}" sibTransId="{9EFDDFF1-2279-486B-9F12-EA5F590C8C00}"/>
    <dgm:cxn modelId="{478D9695-F064-479E-8C0C-DB0FE0BF1555}" type="presOf" srcId="{951541E1-7B97-47B2-AAEB-E683398741C4}" destId="{06ACAF13-DB4A-4AC7-B59C-8813587D7FB0}" srcOrd="0" destOrd="0" presId="urn:microsoft.com/office/officeart/2005/8/layout/cycle3"/>
    <dgm:cxn modelId="{5045A0A2-5397-4998-A425-16F56E541EF0}" type="presOf" srcId="{FA237A2E-C526-4388-8C57-CACFFBE14482}" destId="{07166AA7-B419-46BE-8707-58768C01B0F0}" srcOrd="0" destOrd="0" presId="urn:microsoft.com/office/officeart/2005/8/layout/cycle3"/>
    <dgm:cxn modelId="{CAE0F8CE-9B0D-443D-A2DE-F50A01F0FBEC}" srcId="{951541E1-7B97-47B2-AAEB-E683398741C4}" destId="{26DB14CD-EFE5-45C5-BA9B-0741D9AB0491}" srcOrd="4" destOrd="0" parTransId="{12DAC2CD-BDDF-46C6-B789-4ADD0ABFB623}" sibTransId="{D2B9AB04-9D0E-4FE8-BD3C-D4052D46AA6F}"/>
    <dgm:cxn modelId="{BC2F50EA-991E-4C55-A67A-F74585DC2A48}" srcId="{951541E1-7B97-47B2-AAEB-E683398741C4}" destId="{FA237A2E-C526-4388-8C57-CACFFBE14482}" srcOrd="2" destOrd="0" parTransId="{BE914DF7-8329-4ABF-A71E-F5D40D6578C3}" sibTransId="{CF168877-46ED-4EF8-A595-769BD9638DF0}"/>
    <dgm:cxn modelId="{B134203A-8CD7-4AEE-8C34-D16C3B72E39F}" type="presParOf" srcId="{06ACAF13-DB4A-4AC7-B59C-8813587D7FB0}" destId="{05D1029E-D150-4D56-AE1D-271A75B45F0B}" srcOrd="0" destOrd="0" presId="urn:microsoft.com/office/officeart/2005/8/layout/cycle3"/>
    <dgm:cxn modelId="{DF5DE9A1-354C-4DAF-8007-E3231EF22A22}" type="presParOf" srcId="{05D1029E-D150-4D56-AE1D-271A75B45F0B}" destId="{23D22474-CEB0-42DF-80DC-860C340B6EDE}" srcOrd="0" destOrd="0" presId="urn:microsoft.com/office/officeart/2005/8/layout/cycle3"/>
    <dgm:cxn modelId="{D2D27E12-E79E-4974-B4E6-82E708FD2CF6}" type="presParOf" srcId="{05D1029E-D150-4D56-AE1D-271A75B45F0B}" destId="{EB0FECD4-874C-476B-A915-884DFE3F2D91}" srcOrd="1" destOrd="0" presId="urn:microsoft.com/office/officeart/2005/8/layout/cycle3"/>
    <dgm:cxn modelId="{3891FD09-5B9A-4EA7-85F4-0C4CC60468A6}" type="presParOf" srcId="{05D1029E-D150-4D56-AE1D-271A75B45F0B}" destId="{1695DC22-9A36-4B48-AEFF-7E4FDFC1713F}" srcOrd="2" destOrd="0" presId="urn:microsoft.com/office/officeart/2005/8/layout/cycle3"/>
    <dgm:cxn modelId="{34814005-F988-4DF7-8852-F947BF16762C}" type="presParOf" srcId="{05D1029E-D150-4D56-AE1D-271A75B45F0B}" destId="{07166AA7-B419-46BE-8707-58768C01B0F0}" srcOrd="3" destOrd="0" presId="urn:microsoft.com/office/officeart/2005/8/layout/cycle3"/>
    <dgm:cxn modelId="{7DE8C061-FA6F-4BEF-BD45-A61DE1996E82}" type="presParOf" srcId="{05D1029E-D150-4D56-AE1D-271A75B45F0B}" destId="{03ED3239-7976-43C1-9470-0A426C83A8ED}" srcOrd="4" destOrd="0" presId="urn:microsoft.com/office/officeart/2005/8/layout/cycle3"/>
    <dgm:cxn modelId="{9B6BB098-A6C6-4F58-A82E-06862989C526}" type="presParOf" srcId="{05D1029E-D150-4D56-AE1D-271A75B45F0B}" destId="{CB7BE2BC-AC16-42C7-9D95-B7BD321D88D7}" srcOrd="5" destOrd="0" presId="urn:microsoft.com/office/officeart/2005/8/layout/cycle3"/>
    <dgm:cxn modelId="{B9E68E4B-7C6B-46F1-A59F-48585F3BDAE7}" type="presParOf" srcId="{05D1029E-D150-4D56-AE1D-271A75B45F0B}" destId="{74BED3F0-1F3F-4B93-9710-4F13C5417E70}" srcOrd="6" destOrd="0" presId="urn:microsoft.com/office/officeart/2005/8/layout/cycle3"/>
  </dgm:cxnLst>
  <dgm:bg>
    <a:noFill/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951541E1-7B97-47B2-AAEB-E683398741C4}" type="doc">
      <dgm:prSet loTypeId="urn:microsoft.com/office/officeart/2005/8/layout/cycle3" loCatId="cycle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en-US"/>
        </a:p>
      </dgm:t>
    </dgm:pt>
    <dgm:pt modelId="{4868FBF0-B962-4582-A72B-278154B9E945}">
      <dgm:prSet phldrT="[Text]" custT="1"/>
      <dgm:spPr>
        <a:solidFill>
          <a:schemeClr val="bg1"/>
        </a:solidFill>
        <a:ln w="28575">
          <a:solidFill>
            <a:schemeClr val="tx1"/>
          </a:solidFill>
        </a:ln>
      </dgm:spPr>
      <dgm:t>
        <a:bodyPr/>
        <a:lstStyle/>
        <a:p>
          <a:r>
            <a:rPr lang="en-US" sz="2400" b="1" dirty="0" err="1">
              <a:solidFill>
                <a:schemeClr val="tx1"/>
              </a:solidFill>
              <a:latin typeface="+mn-lt"/>
            </a:rPr>
            <a:t>Detectar</a:t>
          </a:r>
          <a:r>
            <a:rPr lang="en-US" sz="2400" b="1" dirty="0">
              <a:solidFill>
                <a:schemeClr val="tx1"/>
              </a:solidFill>
              <a:latin typeface="+mn-lt"/>
            </a:rPr>
            <a:t>, </a:t>
          </a:r>
          <a:r>
            <a:rPr lang="en-US" sz="2400" b="1" dirty="0" err="1">
              <a:solidFill>
                <a:schemeClr val="tx1"/>
              </a:solidFill>
              <a:latin typeface="+mn-lt"/>
            </a:rPr>
            <a:t>diagnosticar</a:t>
          </a:r>
          <a:endParaRPr lang="en-US" sz="2400" b="1" dirty="0">
            <a:solidFill>
              <a:schemeClr val="tx1"/>
            </a:solidFill>
            <a:latin typeface="+mn-lt"/>
          </a:endParaRPr>
        </a:p>
      </dgm:t>
    </dgm:pt>
    <dgm:pt modelId="{FB260FCA-968B-4532-B7C0-C7E4458DAA50}" type="parTrans" cxnId="{03E7EA8F-C6C9-4D96-85BC-5402EDBD62F6}">
      <dgm:prSet/>
      <dgm:spPr/>
      <dgm:t>
        <a:bodyPr/>
        <a:lstStyle/>
        <a:p>
          <a:endParaRPr lang="en-US"/>
        </a:p>
      </dgm:t>
    </dgm:pt>
    <dgm:pt modelId="{9EFDDFF1-2279-486B-9F12-EA5F590C8C00}" type="sibTrans" cxnId="{03E7EA8F-C6C9-4D96-85BC-5402EDBD62F6}">
      <dgm:prSet/>
      <dgm:spPr>
        <a:solidFill>
          <a:srgbClr val="00943B"/>
        </a:solidFill>
        <a:ln>
          <a:noFill/>
        </a:ln>
      </dgm:spPr>
      <dgm:t>
        <a:bodyPr/>
        <a:lstStyle/>
        <a:p>
          <a:endParaRPr lang="en-US"/>
        </a:p>
      </dgm:t>
    </dgm:pt>
    <dgm:pt modelId="{C93BFA43-C0F0-4D8C-8530-4A21A2D3204E}">
      <dgm:prSet phldrT="[Text]" custT="1"/>
      <dgm:spPr>
        <a:solidFill>
          <a:schemeClr val="bg1"/>
        </a:solidFill>
        <a:ln w="28575">
          <a:solidFill>
            <a:schemeClr val="tx1"/>
          </a:solidFill>
        </a:ln>
      </dgm:spPr>
      <dgm:t>
        <a:bodyPr/>
        <a:lstStyle/>
        <a:p>
          <a:r>
            <a:rPr lang="en-US" sz="2800" b="1" dirty="0" err="1">
              <a:solidFill>
                <a:schemeClr val="tx1"/>
              </a:solidFill>
              <a:latin typeface="+mn-lt"/>
            </a:rPr>
            <a:t>Coletar</a:t>
          </a:r>
          <a:endParaRPr lang="en-US" sz="2800" b="1" dirty="0">
            <a:solidFill>
              <a:schemeClr val="tx1"/>
            </a:solidFill>
            <a:latin typeface="+mn-lt"/>
          </a:endParaRPr>
        </a:p>
      </dgm:t>
    </dgm:pt>
    <dgm:pt modelId="{9765D9CD-EF3A-452D-9EA9-5487042B2018}" type="parTrans" cxnId="{7AE24D85-6EBC-4169-9E2B-3D31F5DD533C}">
      <dgm:prSet/>
      <dgm:spPr/>
      <dgm:t>
        <a:bodyPr/>
        <a:lstStyle/>
        <a:p>
          <a:endParaRPr lang="en-US"/>
        </a:p>
      </dgm:t>
    </dgm:pt>
    <dgm:pt modelId="{14C6ACC0-9A20-4A31-9323-11A5312A8790}" type="sibTrans" cxnId="{7AE24D85-6EBC-4169-9E2B-3D31F5DD533C}">
      <dgm:prSet/>
      <dgm:spPr/>
      <dgm:t>
        <a:bodyPr/>
        <a:lstStyle/>
        <a:p>
          <a:endParaRPr lang="en-US"/>
        </a:p>
      </dgm:t>
    </dgm:pt>
    <dgm:pt modelId="{FA237A2E-C526-4388-8C57-CACFFBE14482}">
      <dgm:prSet phldrT="[Text]" custT="1"/>
      <dgm:spPr>
        <a:solidFill>
          <a:schemeClr val="bg1"/>
        </a:solidFill>
        <a:ln w="28575">
          <a:solidFill>
            <a:schemeClr val="tx1"/>
          </a:solidFill>
        </a:ln>
      </dgm:spPr>
      <dgm:t>
        <a:bodyPr/>
        <a:lstStyle/>
        <a:p>
          <a:r>
            <a:rPr lang="en-US" sz="2800" b="1" dirty="0">
              <a:solidFill>
                <a:schemeClr val="tx1"/>
              </a:solidFill>
              <a:latin typeface="+mn-lt"/>
            </a:rPr>
            <a:t>Compilar, analisar</a:t>
          </a:r>
        </a:p>
      </dgm:t>
    </dgm:pt>
    <dgm:pt modelId="{BE914DF7-8329-4ABF-A71E-F5D40D6578C3}" type="parTrans" cxnId="{BC2F50EA-991E-4C55-A67A-F74585DC2A48}">
      <dgm:prSet/>
      <dgm:spPr/>
      <dgm:t>
        <a:bodyPr/>
        <a:lstStyle/>
        <a:p>
          <a:endParaRPr lang="en-US"/>
        </a:p>
      </dgm:t>
    </dgm:pt>
    <dgm:pt modelId="{CF168877-46ED-4EF8-A595-769BD9638DF0}" type="sibTrans" cxnId="{BC2F50EA-991E-4C55-A67A-F74585DC2A48}">
      <dgm:prSet/>
      <dgm:spPr/>
      <dgm:t>
        <a:bodyPr/>
        <a:lstStyle/>
        <a:p>
          <a:endParaRPr lang="en-US"/>
        </a:p>
      </dgm:t>
    </dgm:pt>
    <dgm:pt modelId="{E92DDBA3-7A28-46DA-913C-765734FDD153}">
      <dgm:prSet phldrT="[Text]" custT="1"/>
      <dgm:spPr>
        <a:solidFill>
          <a:schemeClr val="bg1"/>
        </a:solidFill>
        <a:ln w="28575">
          <a:solidFill>
            <a:schemeClr val="tx1"/>
          </a:solidFill>
        </a:ln>
      </dgm:spPr>
      <dgm:t>
        <a:bodyPr/>
        <a:lstStyle/>
        <a:p>
          <a:r>
            <a:rPr lang="en-US" sz="2800" b="1" dirty="0" err="1">
              <a:solidFill>
                <a:schemeClr val="tx1"/>
              </a:solidFill>
              <a:latin typeface="+mn-lt"/>
            </a:rPr>
            <a:t>Interpretar</a:t>
          </a:r>
          <a:endParaRPr lang="en-US" sz="2800" b="1" dirty="0">
            <a:solidFill>
              <a:schemeClr val="tx1"/>
            </a:solidFill>
            <a:latin typeface="+mn-lt"/>
          </a:endParaRPr>
        </a:p>
      </dgm:t>
    </dgm:pt>
    <dgm:pt modelId="{2B45E9E5-D7FF-4F92-8BFA-4D32B0F2927B}" type="parTrans" cxnId="{C950ED09-DF7C-4709-9E02-15921BEDBFF3}">
      <dgm:prSet/>
      <dgm:spPr/>
      <dgm:t>
        <a:bodyPr/>
        <a:lstStyle/>
        <a:p>
          <a:endParaRPr lang="en-US"/>
        </a:p>
      </dgm:t>
    </dgm:pt>
    <dgm:pt modelId="{6068EEB7-7E6E-427F-9467-3C9735AE205D}" type="sibTrans" cxnId="{C950ED09-DF7C-4709-9E02-15921BEDBFF3}">
      <dgm:prSet/>
      <dgm:spPr/>
      <dgm:t>
        <a:bodyPr/>
        <a:lstStyle/>
        <a:p>
          <a:endParaRPr lang="en-US"/>
        </a:p>
      </dgm:t>
    </dgm:pt>
    <dgm:pt modelId="{C7EE9216-F411-4BAB-897B-D2E3D4AA3C70}">
      <dgm:prSet phldrT="[Text]" custT="1"/>
      <dgm:spPr>
        <a:solidFill>
          <a:schemeClr val="bg1"/>
        </a:solidFill>
        <a:ln w="28575">
          <a:solidFill>
            <a:schemeClr val="tx1"/>
          </a:solidFill>
        </a:ln>
      </dgm:spPr>
      <dgm:t>
        <a:bodyPr/>
        <a:lstStyle/>
        <a:p>
          <a:r>
            <a:rPr lang="en-US" sz="2800" b="1" dirty="0">
              <a:solidFill>
                <a:schemeClr val="tx1"/>
              </a:solidFill>
              <a:latin typeface="+mn-lt"/>
            </a:rPr>
            <a:t>Tomar medidas</a:t>
          </a:r>
        </a:p>
      </dgm:t>
    </dgm:pt>
    <dgm:pt modelId="{FA231D2B-1989-4D30-A8FE-ABEC0F278957}" type="parTrans" cxnId="{963EB135-48FB-451D-BE53-FAEEEF4F717B}">
      <dgm:prSet/>
      <dgm:spPr/>
      <dgm:t>
        <a:bodyPr/>
        <a:lstStyle/>
        <a:p>
          <a:endParaRPr lang="en-US"/>
        </a:p>
      </dgm:t>
    </dgm:pt>
    <dgm:pt modelId="{BE80A37D-3C75-4FC8-9768-AAD4ADC8664A}" type="sibTrans" cxnId="{963EB135-48FB-451D-BE53-FAEEEF4F717B}">
      <dgm:prSet/>
      <dgm:spPr/>
      <dgm:t>
        <a:bodyPr/>
        <a:lstStyle/>
        <a:p>
          <a:endParaRPr lang="en-US"/>
        </a:p>
      </dgm:t>
    </dgm:pt>
    <dgm:pt modelId="{26DB14CD-EFE5-45C5-BA9B-0741D9AB0491}">
      <dgm:prSet phldrT="[Text]" custT="1"/>
      <dgm:spPr>
        <a:solidFill>
          <a:schemeClr val="bg1"/>
        </a:solidFill>
        <a:ln w="28575">
          <a:solidFill>
            <a:schemeClr val="tx1"/>
          </a:solidFill>
        </a:ln>
      </dgm:spPr>
      <dgm:t>
        <a:bodyPr/>
        <a:lstStyle/>
        <a:p>
          <a:r>
            <a:rPr lang="en-US" sz="2800" b="1" dirty="0">
              <a:solidFill>
                <a:schemeClr val="tx1"/>
              </a:solidFill>
              <a:latin typeface="+mn-lt"/>
            </a:rPr>
            <a:t>Comunicar</a:t>
          </a:r>
        </a:p>
      </dgm:t>
    </dgm:pt>
    <dgm:pt modelId="{12DAC2CD-BDDF-46C6-B789-4ADD0ABFB623}" type="parTrans" cxnId="{CAE0F8CE-9B0D-443D-A2DE-F50A01F0FBEC}">
      <dgm:prSet/>
      <dgm:spPr/>
      <dgm:t>
        <a:bodyPr/>
        <a:lstStyle/>
        <a:p>
          <a:endParaRPr lang="en-US"/>
        </a:p>
      </dgm:t>
    </dgm:pt>
    <dgm:pt modelId="{D2B9AB04-9D0E-4FE8-BD3C-D4052D46AA6F}" type="sibTrans" cxnId="{CAE0F8CE-9B0D-443D-A2DE-F50A01F0FBEC}">
      <dgm:prSet/>
      <dgm:spPr/>
      <dgm:t>
        <a:bodyPr/>
        <a:lstStyle/>
        <a:p>
          <a:endParaRPr lang="en-US"/>
        </a:p>
      </dgm:t>
    </dgm:pt>
    <dgm:pt modelId="{06ACAF13-DB4A-4AC7-B59C-8813587D7FB0}" type="pres">
      <dgm:prSet presAssocID="{951541E1-7B97-47B2-AAEB-E683398741C4}" presName="Name0" presStyleCnt="0">
        <dgm:presLayoutVars>
          <dgm:dir/>
          <dgm:resizeHandles val="exact"/>
        </dgm:presLayoutVars>
      </dgm:prSet>
      <dgm:spPr/>
    </dgm:pt>
    <dgm:pt modelId="{05D1029E-D150-4D56-AE1D-271A75B45F0B}" type="pres">
      <dgm:prSet presAssocID="{951541E1-7B97-47B2-AAEB-E683398741C4}" presName="cycle" presStyleCnt="0"/>
      <dgm:spPr/>
    </dgm:pt>
    <dgm:pt modelId="{23D22474-CEB0-42DF-80DC-860C340B6EDE}" type="pres">
      <dgm:prSet presAssocID="{4868FBF0-B962-4582-A72B-278154B9E945}" presName="nodeFirstNode" presStyleLbl="node1" presStyleIdx="0" presStyleCnt="6" custScaleX="126550" custScaleY="118958">
        <dgm:presLayoutVars>
          <dgm:bulletEnabled val="1"/>
        </dgm:presLayoutVars>
      </dgm:prSet>
      <dgm:spPr/>
    </dgm:pt>
    <dgm:pt modelId="{EB0FECD4-874C-476B-A915-884DFE3F2D91}" type="pres">
      <dgm:prSet presAssocID="{9EFDDFF1-2279-486B-9F12-EA5F590C8C00}" presName="sibTransFirstNode" presStyleLbl="bgShp" presStyleIdx="0" presStyleCnt="1" custScaleX="148034"/>
      <dgm:spPr/>
    </dgm:pt>
    <dgm:pt modelId="{1695DC22-9A36-4B48-AEFF-7E4FDFC1713F}" type="pres">
      <dgm:prSet presAssocID="{C93BFA43-C0F0-4D8C-8530-4A21A2D3204E}" presName="nodeFollowingNodes" presStyleLbl="node1" presStyleIdx="1" presStyleCnt="6" custRadScaleRad="153676" custRadScaleInc="18765">
        <dgm:presLayoutVars>
          <dgm:bulletEnabled val="1"/>
        </dgm:presLayoutVars>
      </dgm:prSet>
      <dgm:spPr/>
    </dgm:pt>
    <dgm:pt modelId="{07166AA7-B419-46BE-8707-58768C01B0F0}" type="pres">
      <dgm:prSet presAssocID="{FA237A2E-C526-4388-8C57-CACFFBE14482}" presName="nodeFollowingNodes" presStyleLbl="node1" presStyleIdx="2" presStyleCnt="6" custScaleX="102724" custRadScaleRad="149585" custRadScaleInc="-20483">
        <dgm:presLayoutVars>
          <dgm:bulletEnabled val="1"/>
        </dgm:presLayoutVars>
      </dgm:prSet>
      <dgm:spPr/>
    </dgm:pt>
    <dgm:pt modelId="{03ED3239-7976-43C1-9470-0A426C83A8ED}" type="pres">
      <dgm:prSet presAssocID="{E92DDBA3-7A28-46DA-913C-765734FDD153}" presName="nodeFollowingNodes" presStyleLbl="node1" presStyleIdx="3" presStyleCnt="6" custScaleX="113208" custRadScaleRad="100147" custRadScaleInc="-3717">
        <dgm:presLayoutVars>
          <dgm:bulletEnabled val="1"/>
        </dgm:presLayoutVars>
      </dgm:prSet>
      <dgm:spPr/>
    </dgm:pt>
    <dgm:pt modelId="{CB7BE2BC-AC16-42C7-9D95-B7BD321D88D7}" type="pres">
      <dgm:prSet presAssocID="{26DB14CD-EFE5-45C5-BA9B-0741D9AB0491}" presName="nodeFollowingNodes" presStyleLbl="node1" presStyleIdx="4" presStyleCnt="6" custScaleX="144484" custRadScaleRad="158333" custRadScaleInc="21062">
        <dgm:presLayoutVars>
          <dgm:bulletEnabled val="1"/>
        </dgm:presLayoutVars>
      </dgm:prSet>
      <dgm:spPr/>
    </dgm:pt>
    <dgm:pt modelId="{74BED3F0-1F3F-4B93-9710-4F13C5417E70}" type="pres">
      <dgm:prSet presAssocID="{C7EE9216-F411-4BAB-897B-D2E3D4AA3C70}" presName="nodeFollowingNodes" presStyleLbl="node1" presStyleIdx="5" presStyleCnt="6" custScaleX="117680" custRadScaleRad="173798" custRadScaleInc="-23513">
        <dgm:presLayoutVars>
          <dgm:bulletEnabled val="1"/>
        </dgm:presLayoutVars>
      </dgm:prSet>
      <dgm:spPr/>
    </dgm:pt>
  </dgm:ptLst>
  <dgm:cxnLst>
    <dgm:cxn modelId="{C950ED09-DF7C-4709-9E02-15921BEDBFF3}" srcId="{951541E1-7B97-47B2-AAEB-E683398741C4}" destId="{E92DDBA3-7A28-46DA-913C-765734FDD153}" srcOrd="3" destOrd="0" parTransId="{2B45E9E5-D7FF-4F92-8BFA-4D32B0F2927B}" sibTransId="{6068EEB7-7E6E-427F-9467-3C9735AE205D}"/>
    <dgm:cxn modelId="{96EA5A12-0C9A-4623-80C4-8E17A81368B6}" type="presOf" srcId="{26DB14CD-EFE5-45C5-BA9B-0741D9AB0491}" destId="{CB7BE2BC-AC16-42C7-9D95-B7BD321D88D7}" srcOrd="0" destOrd="0" presId="urn:microsoft.com/office/officeart/2005/8/layout/cycle3"/>
    <dgm:cxn modelId="{80CB0F16-0B22-4EE6-A317-8416BB8603E5}" type="presOf" srcId="{9EFDDFF1-2279-486B-9F12-EA5F590C8C00}" destId="{EB0FECD4-874C-476B-A915-884DFE3F2D91}" srcOrd="0" destOrd="0" presId="urn:microsoft.com/office/officeart/2005/8/layout/cycle3"/>
    <dgm:cxn modelId="{963EB135-48FB-451D-BE53-FAEEEF4F717B}" srcId="{951541E1-7B97-47B2-AAEB-E683398741C4}" destId="{C7EE9216-F411-4BAB-897B-D2E3D4AA3C70}" srcOrd="5" destOrd="0" parTransId="{FA231D2B-1989-4D30-A8FE-ABEC0F278957}" sibTransId="{BE80A37D-3C75-4FC8-9768-AAD4ADC8664A}"/>
    <dgm:cxn modelId="{695C3437-B6D5-4A02-9A52-6235B75DAD78}" type="presOf" srcId="{4868FBF0-B962-4582-A72B-278154B9E945}" destId="{23D22474-CEB0-42DF-80DC-860C340B6EDE}" srcOrd="0" destOrd="0" presId="urn:microsoft.com/office/officeart/2005/8/layout/cycle3"/>
    <dgm:cxn modelId="{A847204D-447F-4119-AEFB-C09D7C9FF581}" type="presOf" srcId="{C93BFA43-C0F0-4D8C-8530-4A21A2D3204E}" destId="{1695DC22-9A36-4B48-AEFF-7E4FDFC1713F}" srcOrd="0" destOrd="0" presId="urn:microsoft.com/office/officeart/2005/8/layout/cycle3"/>
    <dgm:cxn modelId="{5A1ABA56-5738-4EE1-B4FA-CA77FA3FD323}" type="presOf" srcId="{E92DDBA3-7A28-46DA-913C-765734FDD153}" destId="{03ED3239-7976-43C1-9470-0A426C83A8ED}" srcOrd="0" destOrd="0" presId="urn:microsoft.com/office/officeart/2005/8/layout/cycle3"/>
    <dgm:cxn modelId="{538F277C-9069-4465-AED4-8256388DC4EC}" type="presOf" srcId="{C7EE9216-F411-4BAB-897B-D2E3D4AA3C70}" destId="{74BED3F0-1F3F-4B93-9710-4F13C5417E70}" srcOrd="0" destOrd="0" presId="urn:microsoft.com/office/officeart/2005/8/layout/cycle3"/>
    <dgm:cxn modelId="{7AE24D85-6EBC-4169-9E2B-3D31F5DD533C}" srcId="{951541E1-7B97-47B2-AAEB-E683398741C4}" destId="{C93BFA43-C0F0-4D8C-8530-4A21A2D3204E}" srcOrd="1" destOrd="0" parTransId="{9765D9CD-EF3A-452D-9EA9-5487042B2018}" sibTransId="{14C6ACC0-9A20-4A31-9323-11A5312A8790}"/>
    <dgm:cxn modelId="{03E7EA8F-C6C9-4D96-85BC-5402EDBD62F6}" srcId="{951541E1-7B97-47B2-AAEB-E683398741C4}" destId="{4868FBF0-B962-4582-A72B-278154B9E945}" srcOrd="0" destOrd="0" parTransId="{FB260FCA-968B-4532-B7C0-C7E4458DAA50}" sibTransId="{9EFDDFF1-2279-486B-9F12-EA5F590C8C00}"/>
    <dgm:cxn modelId="{478D9695-F064-479E-8C0C-DB0FE0BF1555}" type="presOf" srcId="{951541E1-7B97-47B2-AAEB-E683398741C4}" destId="{06ACAF13-DB4A-4AC7-B59C-8813587D7FB0}" srcOrd="0" destOrd="0" presId="urn:microsoft.com/office/officeart/2005/8/layout/cycle3"/>
    <dgm:cxn modelId="{5045A0A2-5397-4998-A425-16F56E541EF0}" type="presOf" srcId="{FA237A2E-C526-4388-8C57-CACFFBE14482}" destId="{07166AA7-B419-46BE-8707-58768C01B0F0}" srcOrd="0" destOrd="0" presId="urn:microsoft.com/office/officeart/2005/8/layout/cycle3"/>
    <dgm:cxn modelId="{CAE0F8CE-9B0D-443D-A2DE-F50A01F0FBEC}" srcId="{951541E1-7B97-47B2-AAEB-E683398741C4}" destId="{26DB14CD-EFE5-45C5-BA9B-0741D9AB0491}" srcOrd="4" destOrd="0" parTransId="{12DAC2CD-BDDF-46C6-B789-4ADD0ABFB623}" sibTransId="{D2B9AB04-9D0E-4FE8-BD3C-D4052D46AA6F}"/>
    <dgm:cxn modelId="{BC2F50EA-991E-4C55-A67A-F74585DC2A48}" srcId="{951541E1-7B97-47B2-AAEB-E683398741C4}" destId="{FA237A2E-C526-4388-8C57-CACFFBE14482}" srcOrd="2" destOrd="0" parTransId="{BE914DF7-8329-4ABF-A71E-F5D40D6578C3}" sibTransId="{CF168877-46ED-4EF8-A595-769BD9638DF0}"/>
    <dgm:cxn modelId="{B134203A-8CD7-4AEE-8C34-D16C3B72E39F}" type="presParOf" srcId="{06ACAF13-DB4A-4AC7-B59C-8813587D7FB0}" destId="{05D1029E-D150-4D56-AE1D-271A75B45F0B}" srcOrd="0" destOrd="0" presId="urn:microsoft.com/office/officeart/2005/8/layout/cycle3"/>
    <dgm:cxn modelId="{DF5DE9A1-354C-4DAF-8007-E3231EF22A22}" type="presParOf" srcId="{05D1029E-D150-4D56-AE1D-271A75B45F0B}" destId="{23D22474-CEB0-42DF-80DC-860C340B6EDE}" srcOrd="0" destOrd="0" presId="urn:microsoft.com/office/officeart/2005/8/layout/cycle3"/>
    <dgm:cxn modelId="{D2D27E12-E79E-4974-B4E6-82E708FD2CF6}" type="presParOf" srcId="{05D1029E-D150-4D56-AE1D-271A75B45F0B}" destId="{EB0FECD4-874C-476B-A915-884DFE3F2D91}" srcOrd="1" destOrd="0" presId="urn:microsoft.com/office/officeart/2005/8/layout/cycle3"/>
    <dgm:cxn modelId="{3891FD09-5B9A-4EA7-85F4-0C4CC60468A6}" type="presParOf" srcId="{05D1029E-D150-4D56-AE1D-271A75B45F0B}" destId="{1695DC22-9A36-4B48-AEFF-7E4FDFC1713F}" srcOrd="2" destOrd="0" presId="urn:microsoft.com/office/officeart/2005/8/layout/cycle3"/>
    <dgm:cxn modelId="{34814005-F988-4DF7-8852-F947BF16762C}" type="presParOf" srcId="{05D1029E-D150-4D56-AE1D-271A75B45F0B}" destId="{07166AA7-B419-46BE-8707-58768C01B0F0}" srcOrd="3" destOrd="0" presId="urn:microsoft.com/office/officeart/2005/8/layout/cycle3"/>
    <dgm:cxn modelId="{7DE8C061-FA6F-4BEF-BD45-A61DE1996E82}" type="presParOf" srcId="{05D1029E-D150-4D56-AE1D-271A75B45F0B}" destId="{03ED3239-7976-43C1-9470-0A426C83A8ED}" srcOrd="4" destOrd="0" presId="urn:microsoft.com/office/officeart/2005/8/layout/cycle3"/>
    <dgm:cxn modelId="{9B6BB098-A6C6-4F58-A82E-06862989C526}" type="presParOf" srcId="{05D1029E-D150-4D56-AE1D-271A75B45F0B}" destId="{CB7BE2BC-AC16-42C7-9D95-B7BD321D88D7}" srcOrd="5" destOrd="0" presId="urn:microsoft.com/office/officeart/2005/8/layout/cycle3"/>
    <dgm:cxn modelId="{B9E68E4B-7C6B-46F1-A59F-48585F3BDAE7}" type="presParOf" srcId="{05D1029E-D150-4D56-AE1D-271A75B45F0B}" destId="{74BED3F0-1F3F-4B93-9710-4F13C5417E70}" srcOrd="6" destOrd="0" presId="urn:microsoft.com/office/officeart/2005/8/layout/cycle3"/>
  </dgm:cxnLst>
  <dgm:bg>
    <a:noFill/>
  </dgm:bg>
  <dgm:whole/>
  <dgm:extLst>
    <a:ext uri="http://schemas.microsoft.com/office/drawing/2008/diagram">
      <dsp:dataModelExt xmlns:dsp="http://schemas.microsoft.com/office/drawing/2008/diagram" relId="rId13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B5B04B66-B3F8-4913-AEE8-B894758CC0CB}" type="doc">
      <dgm:prSet loTypeId="urn:microsoft.com/office/officeart/2008/layout/RadialCluster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CDC51E53-5431-4C4D-9E1D-DDFCEB024550}">
      <dgm:prSet phldrT="[Text]" custT="1"/>
      <dgm:spPr>
        <a:noFill/>
        <a:ln w="31750">
          <a:solidFill>
            <a:srgbClr val="00953A"/>
          </a:solidFill>
        </a:ln>
      </dgm:spPr>
      <dgm:t>
        <a:bodyPr/>
        <a:lstStyle/>
        <a:p>
          <a:r>
            <a:rPr lang="en-US" sz="2400">
              <a:solidFill>
                <a:schemeClr val="tx1"/>
              </a:solidFill>
            </a:rPr>
            <a:t>Epidemiologista</a:t>
          </a:r>
        </a:p>
      </dgm:t>
    </dgm:pt>
    <dgm:pt modelId="{C9E08591-B9C7-48AD-A0E9-774092A577A7}" type="parTrans" cxnId="{006838D8-E1DF-4257-938A-87A9218C1D67}">
      <dgm:prSet custT="1"/>
      <dgm:spPr>
        <a:ln w="38100">
          <a:solidFill>
            <a:srgbClr val="00953A"/>
          </a:solidFill>
        </a:ln>
      </dgm:spPr>
      <dgm:t>
        <a:bodyPr/>
        <a:lstStyle/>
        <a:p>
          <a:endParaRPr lang="en-US" sz="2400"/>
        </a:p>
      </dgm:t>
    </dgm:pt>
    <dgm:pt modelId="{2165D972-1524-4CE0-BE2D-7D19435A0438}" type="sibTrans" cxnId="{006838D8-E1DF-4257-938A-87A9218C1D67}">
      <dgm:prSet/>
      <dgm:spPr/>
      <dgm:t>
        <a:bodyPr/>
        <a:lstStyle/>
        <a:p>
          <a:endParaRPr lang="en-US" sz="2400"/>
        </a:p>
      </dgm:t>
    </dgm:pt>
    <dgm:pt modelId="{453E6EA7-E731-49CC-8812-7D43166C235B}">
      <dgm:prSet phldrT="[Text]" custT="1"/>
      <dgm:spPr>
        <a:noFill/>
        <a:ln w="31750">
          <a:solidFill>
            <a:srgbClr val="00953A"/>
          </a:solidFill>
        </a:ln>
      </dgm:spPr>
      <dgm:t>
        <a:bodyPr/>
        <a:lstStyle/>
        <a:p>
          <a:r>
            <a:rPr lang="en-US" sz="2400">
              <a:solidFill>
                <a:schemeClr val="tx1"/>
              </a:solidFill>
            </a:rPr>
            <a:t>Técnicos de laboratório</a:t>
          </a:r>
        </a:p>
      </dgm:t>
    </dgm:pt>
    <dgm:pt modelId="{325F1AE7-8335-4A25-8F65-CEAF11CDF667}" type="parTrans" cxnId="{EBADDFA9-D611-4359-B314-4D18FDA00FAC}">
      <dgm:prSet custT="1"/>
      <dgm:spPr>
        <a:ln w="38100">
          <a:solidFill>
            <a:srgbClr val="00953A"/>
          </a:solidFill>
        </a:ln>
      </dgm:spPr>
      <dgm:t>
        <a:bodyPr/>
        <a:lstStyle/>
        <a:p>
          <a:endParaRPr lang="en-US" sz="2400"/>
        </a:p>
      </dgm:t>
    </dgm:pt>
    <dgm:pt modelId="{BF3ED7B9-2269-4D2C-A842-BD27ADD33DA6}" type="sibTrans" cxnId="{EBADDFA9-D611-4359-B314-4D18FDA00FAC}">
      <dgm:prSet/>
      <dgm:spPr/>
      <dgm:t>
        <a:bodyPr/>
        <a:lstStyle/>
        <a:p>
          <a:endParaRPr lang="en-US" sz="2400"/>
        </a:p>
      </dgm:t>
    </dgm:pt>
    <dgm:pt modelId="{0FE3A694-3D43-4A3B-B04B-5B3C03AAD7AF}">
      <dgm:prSet phldrT="[Text]" custT="1"/>
      <dgm:spPr>
        <a:noFill/>
        <a:ln w="31750">
          <a:solidFill>
            <a:srgbClr val="00953A"/>
          </a:solidFill>
        </a:ln>
      </dgm:spPr>
      <dgm:t>
        <a:bodyPr/>
        <a:lstStyle/>
        <a:p>
          <a:r>
            <a:rPr lang="en-US" sz="2400">
              <a:solidFill>
                <a:schemeClr val="tx1"/>
              </a:solidFill>
            </a:rPr>
            <a:t>Agentes comunitários de saúde</a:t>
          </a:r>
        </a:p>
      </dgm:t>
    </dgm:pt>
    <dgm:pt modelId="{ACAE33F8-8946-46FC-81C1-D522004670D5}" type="parTrans" cxnId="{F827223F-B746-4990-98B0-3458FDE24F22}">
      <dgm:prSet custT="1"/>
      <dgm:spPr>
        <a:ln w="38100">
          <a:solidFill>
            <a:srgbClr val="00953A"/>
          </a:solidFill>
        </a:ln>
      </dgm:spPr>
      <dgm:t>
        <a:bodyPr/>
        <a:lstStyle/>
        <a:p>
          <a:endParaRPr lang="en-US" sz="2400"/>
        </a:p>
      </dgm:t>
    </dgm:pt>
    <dgm:pt modelId="{7756A13B-0735-444D-95C6-B90523780505}" type="sibTrans" cxnId="{F827223F-B746-4990-98B0-3458FDE24F22}">
      <dgm:prSet/>
      <dgm:spPr/>
      <dgm:t>
        <a:bodyPr/>
        <a:lstStyle/>
        <a:p>
          <a:endParaRPr lang="en-US" sz="2400"/>
        </a:p>
      </dgm:t>
    </dgm:pt>
    <dgm:pt modelId="{4CF9619D-4C33-46FA-B1AC-2DBDD375CB90}">
      <dgm:prSet phldrT="[Text]" custT="1"/>
      <dgm:spPr>
        <a:noFill/>
        <a:ln w="31750">
          <a:solidFill>
            <a:srgbClr val="00953A"/>
          </a:solidFill>
        </a:ln>
      </dgm:spPr>
      <dgm:t>
        <a:bodyPr/>
        <a:lstStyle/>
        <a:p>
          <a:r>
            <a:rPr lang="en-US" sz="2400" dirty="0" err="1">
              <a:solidFill>
                <a:schemeClr val="tx1"/>
              </a:solidFill>
            </a:rPr>
            <a:t>Veterinário</a:t>
          </a:r>
          <a:endParaRPr lang="en-US" sz="2400" dirty="0">
            <a:solidFill>
              <a:schemeClr val="tx1"/>
            </a:solidFill>
          </a:endParaRPr>
        </a:p>
      </dgm:t>
    </dgm:pt>
    <dgm:pt modelId="{004D6DEB-931B-4019-85C0-1AAB154A9EA8}" type="parTrans" cxnId="{15DA9646-0DD0-41E9-8D72-AAB8727AB965}">
      <dgm:prSet custT="1"/>
      <dgm:spPr>
        <a:ln w="38100">
          <a:solidFill>
            <a:srgbClr val="00953A"/>
          </a:solidFill>
        </a:ln>
      </dgm:spPr>
      <dgm:t>
        <a:bodyPr/>
        <a:lstStyle/>
        <a:p>
          <a:endParaRPr lang="en-US" sz="2400"/>
        </a:p>
      </dgm:t>
    </dgm:pt>
    <dgm:pt modelId="{276F5ADF-C5F2-44EC-9120-F41CB31AEFDE}" type="sibTrans" cxnId="{15DA9646-0DD0-41E9-8D72-AAB8727AB965}">
      <dgm:prSet/>
      <dgm:spPr/>
      <dgm:t>
        <a:bodyPr/>
        <a:lstStyle/>
        <a:p>
          <a:endParaRPr lang="en-US" sz="2400"/>
        </a:p>
      </dgm:t>
    </dgm:pt>
    <dgm:pt modelId="{C2EE85C8-1AD9-4CC0-895E-1A9DF7747340}">
      <dgm:prSet phldrT="[Text]" custT="1"/>
      <dgm:spPr>
        <a:noFill/>
        <a:ln w="31750">
          <a:solidFill>
            <a:srgbClr val="00953A"/>
          </a:solidFill>
        </a:ln>
      </dgm:spPr>
      <dgm:t>
        <a:bodyPr/>
        <a:lstStyle/>
        <a:p>
          <a:r>
            <a:rPr lang="en-US" sz="2400">
              <a:solidFill>
                <a:schemeClr val="tx1"/>
              </a:solidFill>
            </a:rPr>
            <a:t>Especialista em saúde ambiental</a:t>
          </a:r>
        </a:p>
      </dgm:t>
    </dgm:pt>
    <dgm:pt modelId="{74C4B97F-5832-432B-9605-116C12715DC3}" type="parTrans" cxnId="{791DA6E6-2E63-45D1-95BB-8281879B967F}">
      <dgm:prSet custT="1"/>
      <dgm:spPr>
        <a:ln w="38100">
          <a:solidFill>
            <a:srgbClr val="00953A"/>
          </a:solidFill>
        </a:ln>
      </dgm:spPr>
      <dgm:t>
        <a:bodyPr/>
        <a:lstStyle/>
        <a:p>
          <a:endParaRPr lang="en-US" sz="2400"/>
        </a:p>
      </dgm:t>
    </dgm:pt>
    <dgm:pt modelId="{2B1FA26C-3E88-4B3E-9C89-5D7A20C8AA45}" type="sibTrans" cxnId="{791DA6E6-2E63-45D1-95BB-8281879B967F}">
      <dgm:prSet/>
      <dgm:spPr/>
      <dgm:t>
        <a:bodyPr/>
        <a:lstStyle/>
        <a:p>
          <a:endParaRPr lang="en-US" sz="2400"/>
        </a:p>
      </dgm:t>
    </dgm:pt>
    <dgm:pt modelId="{572247B6-A643-45B4-9FDB-1FD14F16AB22}">
      <dgm:prSet phldrT="[Text]" custScaleX="184398"/>
      <dgm:spPr>
        <a:noFill/>
        <a:ln>
          <a:solidFill>
            <a:srgbClr val="00953A"/>
          </a:solidFill>
        </a:ln>
      </dgm:spPr>
      <dgm:t>
        <a:bodyPr/>
        <a:lstStyle/>
        <a:p>
          <a:endParaRPr lang="en-US"/>
        </a:p>
      </dgm:t>
    </dgm:pt>
    <dgm:pt modelId="{68F9B741-7452-4EEA-8FBA-C324442AB29E}" type="parTrans" cxnId="{E622A6EE-5CEA-4B4E-BD68-0725EF62F0EA}">
      <dgm:prSet/>
      <dgm:spPr/>
      <dgm:t>
        <a:bodyPr/>
        <a:lstStyle/>
        <a:p>
          <a:endParaRPr lang="en-US" sz="2400"/>
        </a:p>
      </dgm:t>
    </dgm:pt>
    <dgm:pt modelId="{379F9A57-A104-42AE-B1BA-F077923423FA}" type="sibTrans" cxnId="{E622A6EE-5CEA-4B4E-BD68-0725EF62F0EA}">
      <dgm:prSet/>
      <dgm:spPr/>
      <dgm:t>
        <a:bodyPr/>
        <a:lstStyle/>
        <a:p>
          <a:endParaRPr lang="en-US" sz="2400"/>
        </a:p>
      </dgm:t>
    </dgm:pt>
    <dgm:pt modelId="{1F267F5B-926A-4B6D-9064-2C7E59317D77}">
      <dgm:prSet phldrT="[Text]" custT="1"/>
      <dgm:spPr>
        <a:noFill/>
        <a:ln w="31750">
          <a:solidFill>
            <a:srgbClr val="00953A"/>
          </a:solidFill>
        </a:ln>
      </dgm:spPr>
      <dgm:t>
        <a:bodyPr/>
        <a:lstStyle/>
        <a:p>
          <a:r>
            <a:rPr lang="en-US" sz="2400" dirty="0" err="1">
              <a:solidFill>
                <a:schemeClr val="tx1"/>
              </a:solidFill>
            </a:rPr>
            <a:t>Clínico</a:t>
          </a:r>
          <a:endParaRPr lang="en-US" sz="2400" dirty="0">
            <a:solidFill>
              <a:schemeClr val="tx1"/>
            </a:solidFill>
          </a:endParaRPr>
        </a:p>
      </dgm:t>
    </dgm:pt>
    <dgm:pt modelId="{16D79B5D-7938-4FBD-A53E-A17A81376F82}" type="parTrans" cxnId="{354057B8-ED51-4F85-90B3-F9CBEF8D3670}">
      <dgm:prSet custT="1"/>
      <dgm:spPr>
        <a:ln w="38100">
          <a:solidFill>
            <a:srgbClr val="00953A"/>
          </a:solidFill>
        </a:ln>
      </dgm:spPr>
      <dgm:t>
        <a:bodyPr/>
        <a:lstStyle/>
        <a:p>
          <a:endParaRPr lang="en-US" sz="2400"/>
        </a:p>
      </dgm:t>
    </dgm:pt>
    <dgm:pt modelId="{5DF09B98-1A25-4D35-8304-6116B30F6163}" type="sibTrans" cxnId="{354057B8-ED51-4F85-90B3-F9CBEF8D3670}">
      <dgm:prSet/>
      <dgm:spPr/>
      <dgm:t>
        <a:bodyPr/>
        <a:lstStyle/>
        <a:p>
          <a:endParaRPr lang="en-US" sz="2400"/>
        </a:p>
      </dgm:t>
    </dgm:pt>
    <dgm:pt modelId="{2DCBDB6A-646F-40DC-BC3C-B4A3A5032C8B}">
      <dgm:prSet phldrT="[Text]" custT="1"/>
      <dgm:spPr>
        <a:noFill/>
        <a:ln w="31750">
          <a:solidFill>
            <a:srgbClr val="00953A"/>
          </a:solidFill>
        </a:ln>
      </dgm:spPr>
      <dgm:t>
        <a:bodyPr/>
        <a:lstStyle/>
        <a:p>
          <a:r>
            <a:rPr lang="en-US" sz="2400">
              <a:solidFill>
                <a:schemeClr val="tx1"/>
              </a:solidFill>
            </a:rPr>
            <a:t>Entrevistadores</a:t>
          </a:r>
        </a:p>
      </dgm:t>
    </dgm:pt>
    <dgm:pt modelId="{EAA1EE0A-CCB8-4571-987F-57411AF17DA0}" type="parTrans" cxnId="{E3925A99-7DF9-4C98-894C-5E825D52DB27}">
      <dgm:prSet custT="1"/>
      <dgm:spPr>
        <a:ln w="38100">
          <a:solidFill>
            <a:srgbClr val="00953A"/>
          </a:solidFill>
        </a:ln>
      </dgm:spPr>
      <dgm:t>
        <a:bodyPr/>
        <a:lstStyle/>
        <a:p>
          <a:endParaRPr lang="en-US" sz="2400"/>
        </a:p>
      </dgm:t>
    </dgm:pt>
    <dgm:pt modelId="{EB45BD51-A6DB-471C-81F7-279A7F66DCC5}" type="sibTrans" cxnId="{E3925A99-7DF9-4C98-894C-5E825D52DB27}">
      <dgm:prSet/>
      <dgm:spPr/>
      <dgm:t>
        <a:bodyPr/>
        <a:lstStyle/>
        <a:p>
          <a:endParaRPr lang="en-US" sz="2400"/>
        </a:p>
      </dgm:t>
    </dgm:pt>
    <dgm:pt modelId="{C9EADAA1-9DD2-4B45-9050-A3EE4F83BDBD}">
      <dgm:prSet phldrT="[Text]" custT="1"/>
      <dgm:spPr>
        <a:solidFill>
          <a:srgbClr val="00953A"/>
        </a:solidFill>
        <a:ln>
          <a:noFill/>
        </a:ln>
      </dgm:spPr>
      <dgm:t>
        <a:bodyPr/>
        <a:lstStyle/>
        <a:p>
          <a:r>
            <a:rPr lang="en-US" sz="2400" b="1" dirty="0">
              <a:solidFill>
                <a:schemeClr val="bg1"/>
              </a:solidFill>
            </a:rPr>
            <a:t>Equipe</a:t>
          </a:r>
        </a:p>
      </dgm:t>
    </dgm:pt>
    <dgm:pt modelId="{F6E0A904-B802-427C-B714-23F19FC2A7EA}" type="sibTrans" cxnId="{7F8E27C8-9381-4591-8F1B-5777ACF999A6}">
      <dgm:prSet/>
      <dgm:spPr/>
      <dgm:t>
        <a:bodyPr/>
        <a:lstStyle/>
        <a:p>
          <a:endParaRPr lang="en-US" sz="2400"/>
        </a:p>
      </dgm:t>
    </dgm:pt>
    <dgm:pt modelId="{EA787735-E159-4C6D-8994-B4B7BFD4E6D4}" type="parTrans" cxnId="{7F8E27C8-9381-4591-8F1B-5777ACF999A6}">
      <dgm:prSet/>
      <dgm:spPr/>
      <dgm:t>
        <a:bodyPr/>
        <a:lstStyle/>
        <a:p>
          <a:endParaRPr lang="en-US" sz="2400"/>
        </a:p>
      </dgm:t>
    </dgm:pt>
    <dgm:pt modelId="{CD3F2980-C65D-4210-A05C-AB961926C4B8}" type="pres">
      <dgm:prSet presAssocID="{B5B04B66-B3F8-4913-AEE8-B894758CC0CB}" presName="Name0" presStyleCnt="0">
        <dgm:presLayoutVars>
          <dgm:chMax val="1"/>
          <dgm:chPref val="1"/>
          <dgm:dir/>
          <dgm:animOne val="branch"/>
          <dgm:animLvl val="lvl"/>
        </dgm:presLayoutVars>
      </dgm:prSet>
      <dgm:spPr/>
    </dgm:pt>
    <dgm:pt modelId="{2CDF6E90-0DA1-42AA-9A85-895158464790}" type="pres">
      <dgm:prSet presAssocID="{C9EADAA1-9DD2-4B45-9050-A3EE4F83BDBD}" presName="singleCycle" presStyleCnt="0"/>
      <dgm:spPr/>
    </dgm:pt>
    <dgm:pt modelId="{96BA12C9-78C7-4946-A392-3D4322657955}" type="pres">
      <dgm:prSet presAssocID="{C9EADAA1-9DD2-4B45-9050-A3EE4F83BDBD}" presName="singleCenter" presStyleLbl="node1" presStyleIdx="0" presStyleCnt="8">
        <dgm:presLayoutVars>
          <dgm:chMax val="7"/>
          <dgm:chPref val="7"/>
        </dgm:presLayoutVars>
      </dgm:prSet>
      <dgm:spPr/>
    </dgm:pt>
    <dgm:pt modelId="{860694EA-3540-480A-A992-72781EA6D461}" type="pres">
      <dgm:prSet presAssocID="{C9E08591-B9C7-48AD-A0E9-774092A577A7}" presName="Name56" presStyleLbl="parChTrans1D2" presStyleIdx="0" presStyleCnt="7"/>
      <dgm:spPr/>
    </dgm:pt>
    <dgm:pt modelId="{A8DEBC1F-CCC5-4EA6-8F2C-FDABD953066B}" type="pres">
      <dgm:prSet presAssocID="{CDC51E53-5431-4C4D-9E1D-DDFCEB024550}" presName="text0" presStyleLbl="node1" presStyleIdx="1" presStyleCnt="8" custScaleX="263918" custScaleY="107879">
        <dgm:presLayoutVars>
          <dgm:bulletEnabled val="1"/>
        </dgm:presLayoutVars>
      </dgm:prSet>
      <dgm:spPr/>
    </dgm:pt>
    <dgm:pt modelId="{849EEB52-B221-4125-AAF9-9794F4483A60}" type="pres">
      <dgm:prSet presAssocID="{325F1AE7-8335-4A25-8F65-CEAF11CDF667}" presName="Name56" presStyleLbl="parChTrans1D2" presStyleIdx="1" presStyleCnt="7"/>
      <dgm:spPr/>
    </dgm:pt>
    <dgm:pt modelId="{6D4987A7-703A-43C7-8389-16B57867FB4E}" type="pres">
      <dgm:prSet presAssocID="{453E6EA7-E731-49CC-8812-7D43166C235B}" presName="text0" presStyleLbl="node1" presStyleIdx="2" presStyleCnt="8" custScaleX="245181" custScaleY="107879" custRadScaleRad="160284" custRadScaleInc="58378">
        <dgm:presLayoutVars>
          <dgm:bulletEnabled val="1"/>
        </dgm:presLayoutVars>
      </dgm:prSet>
      <dgm:spPr/>
    </dgm:pt>
    <dgm:pt modelId="{11F8B8EC-7AC1-473E-87ED-4201EFA8EB63}" type="pres">
      <dgm:prSet presAssocID="{ACAE33F8-8946-46FC-81C1-D522004670D5}" presName="Name56" presStyleLbl="parChTrans1D2" presStyleIdx="2" presStyleCnt="7"/>
      <dgm:spPr/>
    </dgm:pt>
    <dgm:pt modelId="{775A12AD-6048-4955-BF27-D6D9BC809B3B}" type="pres">
      <dgm:prSet presAssocID="{0FE3A694-3D43-4A3B-B04B-5B3C03AAD7AF}" presName="text0" presStyleLbl="node1" presStyleIdx="3" presStyleCnt="8" custScaleX="245181" custScaleY="107879" custRadScaleRad="150617" custRadScaleInc="-17816">
        <dgm:presLayoutVars>
          <dgm:bulletEnabled val="1"/>
        </dgm:presLayoutVars>
      </dgm:prSet>
      <dgm:spPr/>
    </dgm:pt>
    <dgm:pt modelId="{841CCFC7-F6B2-4E7B-8527-B3D0E092D1AF}" type="pres">
      <dgm:prSet presAssocID="{004D6DEB-931B-4019-85C0-1AAB154A9EA8}" presName="Name56" presStyleLbl="parChTrans1D2" presStyleIdx="3" presStyleCnt="7"/>
      <dgm:spPr/>
    </dgm:pt>
    <dgm:pt modelId="{088406BB-3398-4B3E-B241-D6B5DA5FED6A}" type="pres">
      <dgm:prSet presAssocID="{4CF9619D-4C33-46FA-B1AC-2DBDD375CB90}" presName="text0" presStyleLbl="node1" presStyleIdx="4" presStyleCnt="8" custScaleX="245181" custScaleY="107879" custRadScaleRad="121459" custRadScaleInc="-63144">
        <dgm:presLayoutVars>
          <dgm:bulletEnabled val="1"/>
        </dgm:presLayoutVars>
      </dgm:prSet>
      <dgm:spPr/>
    </dgm:pt>
    <dgm:pt modelId="{4C80AD91-3562-4E68-8BFE-A881449DEC1F}" type="pres">
      <dgm:prSet presAssocID="{EAA1EE0A-CCB8-4571-987F-57411AF17DA0}" presName="Name56" presStyleLbl="parChTrans1D2" presStyleIdx="4" presStyleCnt="7"/>
      <dgm:spPr/>
    </dgm:pt>
    <dgm:pt modelId="{579D8549-989C-4CB7-81CD-568DAD1F9890}" type="pres">
      <dgm:prSet presAssocID="{2DCBDB6A-646F-40DC-BC3C-B4A3A5032C8B}" presName="text0" presStyleLbl="node1" presStyleIdx="5" presStyleCnt="8" custScaleX="271803" custScaleY="107879" custRadScaleRad="123038" custRadScaleInc="64764">
        <dgm:presLayoutVars>
          <dgm:bulletEnabled val="1"/>
        </dgm:presLayoutVars>
      </dgm:prSet>
      <dgm:spPr/>
    </dgm:pt>
    <dgm:pt modelId="{C0D5DF35-D67A-4470-B8FE-541754E155CC}" type="pres">
      <dgm:prSet presAssocID="{74C4B97F-5832-432B-9605-116C12715DC3}" presName="Name56" presStyleLbl="parChTrans1D2" presStyleIdx="5" presStyleCnt="7"/>
      <dgm:spPr/>
    </dgm:pt>
    <dgm:pt modelId="{2A372E38-6F7B-48F6-B2E3-714FA45342E8}" type="pres">
      <dgm:prSet presAssocID="{C2EE85C8-1AD9-4CC0-895E-1A9DF7747340}" presName="text0" presStyleLbl="node1" presStyleIdx="6" presStyleCnt="8" custScaleX="245181" custScaleY="107879" custRadScaleRad="165603" custRadScaleInc="18413">
        <dgm:presLayoutVars>
          <dgm:bulletEnabled val="1"/>
        </dgm:presLayoutVars>
      </dgm:prSet>
      <dgm:spPr/>
    </dgm:pt>
    <dgm:pt modelId="{E51F1157-2BF0-4757-B14F-0B5B28595E0A}" type="pres">
      <dgm:prSet presAssocID="{16D79B5D-7938-4FBD-A53E-A17A81376F82}" presName="Name56" presStyleLbl="parChTrans1D2" presStyleIdx="6" presStyleCnt="7"/>
      <dgm:spPr/>
    </dgm:pt>
    <dgm:pt modelId="{0D6ACDA9-76B2-4642-82B5-894B16AB828D}" type="pres">
      <dgm:prSet presAssocID="{1F267F5B-926A-4B6D-9064-2C7E59317D77}" presName="text0" presStyleLbl="node1" presStyleIdx="7" presStyleCnt="8" custScaleX="245181" custScaleY="107879" custRadScaleRad="173362" custRadScaleInc="-70303">
        <dgm:presLayoutVars>
          <dgm:bulletEnabled val="1"/>
        </dgm:presLayoutVars>
      </dgm:prSet>
      <dgm:spPr/>
    </dgm:pt>
  </dgm:ptLst>
  <dgm:cxnLst>
    <dgm:cxn modelId="{174B3D17-7474-45F9-BA9F-F5FD31578CE3}" type="presOf" srcId="{453E6EA7-E731-49CC-8812-7D43166C235B}" destId="{6D4987A7-703A-43C7-8389-16B57867FB4E}" srcOrd="0" destOrd="0" presId="urn:microsoft.com/office/officeart/2008/layout/RadialCluster"/>
    <dgm:cxn modelId="{9AB1A833-4121-4812-A09A-63D29EECF0F1}" type="presOf" srcId="{C2EE85C8-1AD9-4CC0-895E-1A9DF7747340}" destId="{2A372E38-6F7B-48F6-B2E3-714FA45342E8}" srcOrd="0" destOrd="0" presId="urn:microsoft.com/office/officeart/2008/layout/RadialCluster"/>
    <dgm:cxn modelId="{F827223F-B746-4990-98B0-3458FDE24F22}" srcId="{C9EADAA1-9DD2-4B45-9050-A3EE4F83BDBD}" destId="{0FE3A694-3D43-4A3B-B04B-5B3C03AAD7AF}" srcOrd="2" destOrd="0" parTransId="{ACAE33F8-8946-46FC-81C1-D522004670D5}" sibTransId="{7756A13B-0735-444D-95C6-B90523780505}"/>
    <dgm:cxn modelId="{7F729D3F-C138-4525-A6D8-04CF693554FE}" type="presOf" srcId="{1F267F5B-926A-4B6D-9064-2C7E59317D77}" destId="{0D6ACDA9-76B2-4642-82B5-894B16AB828D}" srcOrd="0" destOrd="0" presId="urn:microsoft.com/office/officeart/2008/layout/RadialCluster"/>
    <dgm:cxn modelId="{6D046C5C-F7F2-4CFA-895D-B1F50E96BF63}" type="presOf" srcId="{0FE3A694-3D43-4A3B-B04B-5B3C03AAD7AF}" destId="{775A12AD-6048-4955-BF27-D6D9BC809B3B}" srcOrd="0" destOrd="0" presId="urn:microsoft.com/office/officeart/2008/layout/RadialCluster"/>
    <dgm:cxn modelId="{4005DC5E-1675-4126-9E2F-9AEDDEC9D3FD}" type="presOf" srcId="{C9EADAA1-9DD2-4B45-9050-A3EE4F83BDBD}" destId="{96BA12C9-78C7-4946-A392-3D4322657955}" srcOrd="0" destOrd="0" presId="urn:microsoft.com/office/officeart/2008/layout/RadialCluster"/>
    <dgm:cxn modelId="{58366E61-9570-4137-9474-86FAE278C89F}" type="presOf" srcId="{C9E08591-B9C7-48AD-A0E9-774092A577A7}" destId="{860694EA-3540-480A-A992-72781EA6D461}" srcOrd="0" destOrd="0" presId="urn:microsoft.com/office/officeart/2008/layout/RadialCluster"/>
    <dgm:cxn modelId="{15DA9646-0DD0-41E9-8D72-AAB8727AB965}" srcId="{C9EADAA1-9DD2-4B45-9050-A3EE4F83BDBD}" destId="{4CF9619D-4C33-46FA-B1AC-2DBDD375CB90}" srcOrd="3" destOrd="0" parTransId="{004D6DEB-931B-4019-85C0-1AAB154A9EA8}" sibTransId="{276F5ADF-C5F2-44EC-9120-F41CB31AEFDE}"/>
    <dgm:cxn modelId="{0C256973-E700-42BC-9494-2C83F50B51E2}" type="presOf" srcId="{ACAE33F8-8946-46FC-81C1-D522004670D5}" destId="{11F8B8EC-7AC1-473E-87ED-4201EFA8EB63}" srcOrd="0" destOrd="0" presId="urn:microsoft.com/office/officeart/2008/layout/RadialCluster"/>
    <dgm:cxn modelId="{C7494174-1D18-43DA-A3D7-E62E4F13FC62}" type="presOf" srcId="{2DCBDB6A-646F-40DC-BC3C-B4A3A5032C8B}" destId="{579D8549-989C-4CB7-81CD-568DAD1F9890}" srcOrd="0" destOrd="0" presId="urn:microsoft.com/office/officeart/2008/layout/RadialCluster"/>
    <dgm:cxn modelId="{C4D74891-65FB-48C8-B7B3-6085F0FF7D4E}" type="presOf" srcId="{4CF9619D-4C33-46FA-B1AC-2DBDD375CB90}" destId="{088406BB-3398-4B3E-B241-D6B5DA5FED6A}" srcOrd="0" destOrd="0" presId="urn:microsoft.com/office/officeart/2008/layout/RadialCluster"/>
    <dgm:cxn modelId="{9D6BCE92-2B60-441C-9761-4502BDE2D181}" type="presOf" srcId="{EAA1EE0A-CCB8-4571-987F-57411AF17DA0}" destId="{4C80AD91-3562-4E68-8BFE-A881449DEC1F}" srcOrd="0" destOrd="0" presId="urn:microsoft.com/office/officeart/2008/layout/RadialCluster"/>
    <dgm:cxn modelId="{E3925A99-7DF9-4C98-894C-5E825D52DB27}" srcId="{C9EADAA1-9DD2-4B45-9050-A3EE4F83BDBD}" destId="{2DCBDB6A-646F-40DC-BC3C-B4A3A5032C8B}" srcOrd="4" destOrd="0" parTransId="{EAA1EE0A-CCB8-4571-987F-57411AF17DA0}" sibTransId="{EB45BD51-A6DB-471C-81F7-279A7F66DCC5}"/>
    <dgm:cxn modelId="{EBADDFA9-D611-4359-B314-4D18FDA00FAC}" srcId="{C9EADAA1-9DD2-4B45-9050-A3EE4F83BDBD}" destId="{453E6EA7-E731-49CC-8812-7D43166C235B}" srcOrd="1" destOrd="0" parTransId="{325F1AE7-8335-4A25-8F65-CEAF11CDF667}" sibTransId="{BF3ED7B9-2269-4D2C-A842-BD27ADD33DA6}"/>
    <dgm:cxn modelId="{1E80D6B1-A505-4A35-AAF1-93C2FEC1E459}" type="presOf" srcId="{B5B04B66-B3F8-4913-AEE8-B894758CC0CB}" destId="{CD3F2980-C65D-4210-A05C-AB961926C4B8}" srcOrd="0" destOrd="0" presId="urn:microsoft.com/office/officeart/2008/layout/RadialCluster"/>
    <dgm:cxn modelId="{354057B8-ED51-4F85-90B3-F9CBEF8D3670}" srcId="{C9EADAA1-9DD2-4B45-9050-A3EE4F83BDBD}" destId="{1F267F5B-926A-4B6D-9064-2C7E59317D77}" srcOrd="6" destOrd="0" parTransId="{16D79B5D-7938-4FBD-A53E-A17A81376F82}" sibTransId="{5DF09B98-1A25-4D35-8304-6116B30F6163}"/>
    <dgm:cxn modelId="{60BCE5B9-4B87-4CB7-BD64-BED2FD5DF928}" type="presOf" srcId="{74C4B97F-5832-432B-9605-116C12715DC3}" destId="{C0D5DF35-D67A-4470-B8FE-541754E155CC}" srcOrd="0" destOrd="0" presId="urn:microsoft.com/office/officeart/2008/layout/RadialCluster"/>
    <dgm:cxn modelId="{4F5A43BD-F7ED-4278-93C1-754043183B6E}" type="presOf" srcId="{325F1AE7-8335-4A25-8F65-CEAF11CDF667}" destId="{849EEB52-B221-4125-AAF9-9794F4483A60}" srcOrd="0" destOrd="0" presId="urn:microsoft.com/office/officeart/2008/layout/RadialCluster"/>
    <dgm:cxn modelId="{3AE11AC8-2041-407C-BF54-AE971E460F36}" type="presOf" srcId="{CDC51E53-5431-4C4D-9E1D-DDFCEB024550}" destId="{A8DEBC1F-CCC5-4EA6-8F2C-FDABD953066B}" srcOrd="0" destOrd="0" presId="urn:microsoft.com/office/officeart/2008/layout/RadialCluster"/>
    <dgm:cxn modelId="{7F8E27C8-9381-4591-8F1B-5777ACF999A6}" srcId="{B5B04B66-B3F8-4913-AEE8-B894758CC0CB}" destId="{C9EADAA1-9DD2-4B45-9050-A3EE4F83BDBD}" srcOrd="0" destOrd="0" parTransId="{EA787735-E159-4C6D-8994-B4B7BFD4E6D4}" sibTransId="{F6E0A904-B802-427C-B714-23F19FC2A7EA}"/>
    <dgm:cxn modelId="{006838D8-E1DF-4257-938A-87A9218C1D67}" srcId="{C9EADAA1-9DD2-4B45-9050-A3EE4F83BDBD}" destId="{CDC51E53-5431-4C4D-9E1D-DDFCEB024550}" srcOrd="0" destOrd="0" parTransId="{C9E08591-B9C7-48AD-A0E9-774092A577A7}" sibTransId="{2165D972-1524-4CE0-BE2D-7D19435A0438}"/>
    <dgm:cxn modelId="{787423E2-FB20-48C7-9DFE-05D0A02E0FD5}" type="presOf" srcId="{16D79B5D-7938-4FBD-A53E-A17A81376F82}" destId="{E51F1157-2BF0-4757-B14F-0B5B28595E0A}" srcOrd="0" destOrd="0" presId="urn:microsoft.com/office/officeart/2008/layout/RadialCluster"/>
    <dgm:cxn modelId="{7FA1A6E3-14FA-485B-B130-DA6E69746F83}" type="presOf" srcId="{004D6DEB-931B-4019-85C0-1AAB154A9EA8}" destId="{841CCFC7-F6B2-4E7B-8527-B3D0E092D1AF}" srcOrd="0" destOrd="0" presId="urn:microsoft.com/office/officeart/2008/layout/RadialCluster"/>
    <dgm:cxn modelId="{791DA6E6-2E63-45D1-95BB-8281879B967F}" srcId="{C9EADAA1-9DD2-4B45-9050-A3EE4F83BDBD}" destId="{C2EE85C8-1AD9-4CC0-895E-1A9DF7747340}" srcOrd="5" destOrd="0" parTransId="{74C4B97F-5832-432B-9605-116C12715DC3}" sibTransId="{2B1FA26C-3E88-4B3E-9C89-5D7A20C8AA45}"/>
    <dgm:cxn modelId="{E622A6EE-5CEA-4B4E-BD68-0725EF62F0EA}" srcId="{B5B04B66-B3F8-4913-AEE8-B894758CC0CB}" destId="{572247B6-A643-45B4-9FDB-1FD14F16AB22}" srcOrd="1" destOrd="0" parTransId="{68F9B741-7452-4EEA-8FBA-C324442AB29E}" sibTransId="{379F9A57-A104-42AE-B1BA-F077923423FA}"/>
    <dgm:cxn modelId="{C7712142-76DF-439D-9F05-ED16DDC06445}" type="presParOf" srcId="{CD3F2980-C65D-4210-A05C-AB961926C4B8}" destId="{2CDF6E90-0DA1-42AA-9A85-895158464790}" srcOrd="0" destOrd="0" presId="urn:microsoft.com/office/officeart/2008/layout/RadialCluster"/>
    <dgm:cxn modelId="{40ACD200-2EAE-4180-A64B-26DF23AA8221}" type="presParOf" srcId="{2CDF6E90-0DA1-42AA-9A85-895158464790}" destId="{96BA12C9-78C7-4946-A392-3D4322657955}" srcOrd="0" destOrd="0" presId="urn:microsoft.com/office/officeart/2008/layout/RadialCluster"/>
    <dgm:cxn modelId="{BD25CA6E-4A97-4237-A463-C90F088ED5A6}" type="presParOf" srcId="{2CDF6E90-0DA1-42AA-9A85-895158464790}" destId="{860694EA-3540-480A-A992-72781EA6D461}" srcOrd="1" destOrd="0" presId="urn:microsoft.com/office/officeart/2008/layout/RadialCluster"/>
    <dgm:cxn modelId="{6B56FDC4-0900-4F96-BDA1-B8CBF3BF0F3F}" type="presParOf" srcId="{2CDF6E90-0DA1-42AA-9A85-895158464790}" destId="{A8DEBC1F-CCC5-4EA6-8F2C-FDABD953066B}" srcOrd="2" destOrd="0" presId="urn:microsoft.com/office/officeart/2008/layout/RadialCluster"/>
    <dgm:cxn modelId="{154DA85C-5EAE-4524-B827-6D237F96B563}" type="presParOf" srcId="{2CDF6E90-0DA1-42AA-9A85-895158464790}" destId="{849EEB52-B221-4125-AAF9-9794F4483A60}" srcOrd="3" destOrd="0" presId="urn:microsoft.com/office/officeart/2008/layout/RadialCluster"/>
    <dgm:cxn modelId="{F8DC3B40-9EFD-4E5D-8F72-C9233BA3669C}" type="presParOf" srcId="{2CDF6E90-0DA1-42AA-9A85-895158464790}" destId="{6D4987A7-703A-43C7-8389-16B57867FB4E}" srcOrd="4" destOrd="0" presId="urn:microsoft.com/office/officeart/2008/layout/RadialCluster"/>
    <dgm:cxn modelId="{427DE958-D46C-4089-87AD-06663E94AF69}" type="presParOf" srcId="{2CDF6E90-0DA1-42AA-9A85-895158464790}" destId="{11F8B8EC-7AC1-473E-87ED-4201EFA8EB63}" srcOrd="5" destOrd="0" presId="urn:microsoft.com/office/officeart/2008/layout/RadialCluster"/>
    <dgm:cxn modelId="{FF856E09-EACC-47C1-9CEF-2A1B6FF45799}" type="presParOf" srcId="{2CDF6E90-0DA1-42AA-9A85-895158464790}" destId="{775A12AD-6048-4955-BF27-D6D9BC809B3B}" srcOrd="6" destOrd="0" presId="urn:microsoft.com/office/officeart/2008/layout/RadialCluster"/>
    <dgm:cxn modelId="{8383BD7D-7990-4425-8F35-1DBA1EB503D1}" type="presParOf" srcId="{2CDF6E90-0DA1-42AA-9A85-895158464790}" destId="{841CCFC7-F6B2-4E7B-8527-B3D0E092D1AF}" srcOrd="7" destOrd="0" presId="urn:microsoft.com/office/officeart/2008/layout/RadialCluster"/>
    <dgm:cxn modelId="{7075FEA3-6973-4720-8567-90A80D11C51D}" type="presParOf" srcId="{2CDF6E90-0DA1-42AA-9A85-895158464790}" destId="{088406BB-3398-4B3E-B241-D6B5DA5FED6A}" srcOrd="8" destOrd="0" presId="urn:microsoft.com/office/officeart/2008/layout/RadialCluster"/>
    <dgm:cxn modelId="{E5C642D9-15C9-4C99-9B96-B959F459783B}" type="presParOf" srcId="{2CDF6E90-0DA1-42AA-9A85-895158464790}" destId="{4C80AD91-3562-4E68-8BFE-A881449DEC1F}" srcOrd="9" destOrd="0" presId="urn:microsoft.com/office/officeart/2008/layout/RadialCluster"/>
    <dgm:cxn modelId="{C7B4AC84-DC0E-4EAB-B229-D933C369C18E}" type="presParOf" srcId="{2CDF6E90-0DA1-42AA-9A85-895158464790}" destId="{579D8549-989C-4CB7-81CD-568DAD1F9890}" srcOrd="10" destOrd="0" presId="urn:microsoft.com/office/officeart/2008/layout/RadialCluster"/>
    <dgm:cxn modelId="{4DD99CC4-C698-4461-8E0C-3280A5EE95CF}" type="presParOf" srcId="{2CDF6E90-0DA1-42AA-9A85-895158464790}" destId="{C0D5DF35-D67A-4470-B8FE-541754E155CC}" srcOrd="11" destOrd="0" presId="urn:microsoft.com/office/officeart/2008/layout/RadialCluster"/>
    <dgm:cxn modelId="{AAE66056-45E2-4CD8-8EB7-C5BDE733F764}" type="presParOf" srcId="{2CDF6E90-0DA1-42AA-9A85-895158464790}" destId="{2A372E38-6F7B-48F6-B2E3-714FA45342E8}" srcOrd="12" destOrd="0" presId="urn:microsoft.com/office/officeart/2008/layout/RadialCluster"/>
    <dgm:cxn modelId="{77456AAB-D5C5-4279-91F3-85CC2E1E8E27}" type="presParOf" srcId="{2CDF6E90-0DA1-42AA-9A85-895158464790}" destId="{E51F1157-2BF0-4757-B14F-0B5B28595E0A}" srcOrd="13" destOrd="0" presId="urn:microsoft.com/office/officeart/2008/layout/RadialCluster"/>
    <dgm:cxn modelId="{456894BD-83BC-4B6C-A19E-E3A1B608BD5B}" type="presParOf" srcId="{2CDF6E90-0DA1-42AA-9A85-895158464790}" destId="{0D6ACDA9-76B2-4642-82B5-894B16AB828D}" srcOrd="14" destOrd="0" presId="urn:microsoft.com/office/officeart/2008/layout/RadialCluster"/>
  </dgm:cxnLst>
  <dgm:bg/>
  <dgm:whole>
    <a:ln w="38100"/>
  </dgm:whole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B0FECD4-874C-476B-A915-884DFE3F2D91}">
      <dsp:nvSpPr>
        <dsp:cNvPr id="0" name=""/>
        <dsp:cNvSpPr/>
      </dsp:nvSpPr>
      <dsp:spPr>
        <a:xfrm>
          <a:off x="1440933" y="-100911"/>
          <a:ext cx="7267426" cy="4909295"/>
        </a:xfrm>
        <a:prstGeom prst="circularArrow">
          <a:avLst>
            <a:gd name="adj1" fmla="val 5274"/>
            <a:gd name="adj2" fmla="val 312630"/>
            <a:gd name="adj3" fmla="val 13859409"/>
            <a:gd name="adj4" fmla="val 17346269"/>
            <a:gd name="adj5" fmla="val 5477"/>
          </a:avLst>
        </a:prstGeom>
        <a:solidFill>
          <a:srgbClr val="00943B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3D22474-CEB0-42DF-80DC-860C340B6EDE}">
      <dsp:nvSpPr>
        <dsp:cNvPr id="0" name=""/>
        <dsp:cNvSpPr/>
      </dsp:nvSpPr>
      <dsp:spPr>
        <a:xfrm>
          <a:off x="3950901" y="1619"/>
          <a:ext cx="2247491" cy="943048"/>
        </a:xfrm>
        <a:prstGeom prst="roundRect">
          <a:avLst/>
        </a:prstGeom>
        <a:solidFill>
          <a:schemeClr val="bg1"/>
        </a:solidFill>
        <a:ln w="28575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b="1" kern="1200" dirty="0">
              <a:solidFill>
                <a:schemeClr val="tx1"/>
              </a:solidFill>
              <a:latin typeface="+mn-lt"/>
            </a:rPr>
            <a:t>Detetar, Diagnosticar</a:t>
          </a:r>
        </a:p>
      </dsp:txBody>
      <dsp:txXfrm>
        <a:off x="3996937" y="47655"/>
        <a:ext cx="2155419" cy="850976"/>
      </dsp:txXfrm>
    </dsp:sp>
    <dsp:sp modelId="{1695DC22-9A36-4B48-AEFF-7E4FDFC1713F}">
      <dsp:nvSpPr>
        <dsp:cNvPr id="0" name=""/>
        <dsp:cNvSpPr/>
      </dsp:nvSpPr>
      <dsp:spPr>
        <a:xfrm>
          <a:off x="7001195" y="928908"/>
          <a:ext cx="1886096" cy="943048"/>
        </a:xfrm>
        <a:prstGeom prst="roundRect">
          <a:avLst/>
        </a:prstGeom>
        <a:solidFill>
          <a:schemeClr val="bg1"/>
        </a:solidFill>
        <a:ln w="28575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b="1" kern="1200" dirty="0">
              <a:solidFill>
                <a:schemeClr val="tx1"/>
              </a:solidFill>
              <a:latin typeface="+mn-lt"/>
            </a:rPr>
            <a:t>Recolher</a:t>
          </a:r>
        </a:p>
      </dsp:txBody>
      <dsp:txXfrm>
        <a:off x="7047231" y="974944"/>
        <a:ext cx="1794024" cy="850976"/>
      </dsp:txXfrm>
    </dsp:sp>
    <dsp:sp modelId="{07166AA7-B419-46BE-8707-58768C01B0F0}">
      <dsp:nvSpPr>
        <dsp:cNvPr id="0" name=""/>
        <dsp:cNvSpPr/>
      </dsp:nvSpPr>
      <dsp:spPr>
        <a:xfrm>
          <a:off x="6940446" y="2986004"/>
          <a:ext cx="1886096" cy="943048"/>
        </a:xfrm>
        <a:prstGeom prst="roundRect">
          <a:avLst/>
        </a:prstGeom>
        <a:solidFill>
          <a:schemeClr val="bg1"/>
        </a:solidFill>
        <a:ln w="28575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b="1" kern="1200" dirty="0">
              <a:solidFill>
                <a:schemeClr val="tx1"/>
              </a:solidFill>
              <a:latin typeface="+mn-lt"/>
            </a:rPr>
            <a:t>Compilar, analisar</a:t>
          </a:r>
        </a:p>
      </dsp:txBody>
      <dsp:txXfrm>
        <a:off x="6986482" y="3032040"/>
        <a:ext cx="1794024" cy="850976"/>
      </dsp:txXfrm>
    </dsp:sp>
    <dsp:sp modelId="{03ED3239-7976-43C1-9470-0A426C83A8ED}">
      <dsp:nvSpPr>
        <dsp:cNvPr id="0" name=""/>
        <dsp:cNvSpPr/>
      </dsp:nvSpPr>
      <dsp:spPr>
        <a:xfrm>
          <a:off x="4202138" y="3986440"/>
          <a:ext cx="1878080" cy="943048"/>
        </a:xfrm>
        <a:prstGeom prst="roundRect">
          <a:avLst/>
        </a:prstGeom>
        <a:solidFill>
          <a:schemeClr val="bg1"/>
        </a:solidFill>
        <a:ln w="28575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b="1" kern="1200">
              <a:solidFill>
                <a:schemeClr val="tx1"/>
              </a:solidFill>
              <a:latin typeface="+mn-lt"/>
            </a:rPr>
            <a:t>Interpretar</a:t>
          </a:r>
          <a:endParaRPr lang="en-US" sz="2800" b="1" kern="1200" dirty="0">
            <a:solidFill>
              <a:schemeClr val="tx1"/>
            </a:solidFill>
            <a:latin typeface="+mn-lt"/>
          </a:endParaRPr>
        </a:p>
      </dsp:txBody>
      <dsp:txXfrm>
        <a:off x="4248174" y="4032476"/>
        <a:ext cx="1786008" cy="850976"/>
      </dsp:txXfrm>
    </dsp:sp>
    <dsp:sp modelId="{CB7BE2BC-AC16-42C7-9D95-B7BD321D88D7}">
      <dsp:nvSpPr>
        <dsp:cNvPr id="0" name=""/>
        <dsp:cNvSpPr/>
      </dsp:nvSpPr>
      <dsp:spPr>
        <a:xfrm>
          <a:off x="733556" y="3028598"/>
          <a:ext cx="2725107" cy="943048"/>
        </a:xfrm>
        <a:prstGeom prst="roundRect">
          <a:avLst/>
        </a:prstGeom>
        <a:solidFill>
          <a:schemeClr val="bg1"/>
        </a:solidFill>
        <a:ln w="28575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b="1" kern="1200" dirty="0">
              <a:solidFill>
                <a:schemeClr val="tx1"/>
              </a:solidFill>
              <a:latin typeface="+mn-lt"/>
            </a:rPr>
            <a:t>Comunicar</a:t>
          </a:r>
        </a:p>
      </dsp:txBody>
      <dsp:txXfrm>
        <a:off x="779592" y="3074634"/>
        <a:ext cx="2633035" cy="850976"/>
      </dsp:txXfrm>
    </dsp:sp>
    <dsp:sp modelId="{74BED3F0-1F3F-4B93-9710-4F13C5417E70}">
      <dsp:nvSpPr>
        <dsp:cNvPr id="0" name=""/>
        <dsp:cNvSpPr/>
      </dsp:nvSpPr>
      <dsp:spPr>
        <a:xfrm>
          <a:off x="671196" y="928910"/>
          <a:ext cx="2219558" cy="943048"/>
        </a:xfrm>
        <a:prstGeom prst="roundRect">
          <a:avLst/>
        </a:prstGeom>
        <a:solidFill>
          <a:schemeClr val="bg1"/>
        </a:solidFill>
        <a:ln w="28575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b="1" kern="1200" dirty="0">
              <a:solidFill>
                <a:schemeClr val="tx1"/>
              </a:solidFill>
              <a:latin typeface="+mn-lt"/>
            </a:rPr>
            <a:t>Tomar medidas</a:t>
          </a:r>
        </a:p>
      </dsp:txBody>
      <dsp:txXfrm>
        <a:off x="717232" y="974946"/>
        <a:ext cx="2127486" cy="85097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B0FECD4-874C-476B-A915-884DFE3F2D91}">
      <dsp:nvSpPr>
        <dsp:cNvPr id="0" name=""/>
        <dsp:cNvSpPr/>
      </dsp:nvSpPr>
      <dsp:spPr>
        <a:xfrm>
          <a:off x="1420082" y="-212333"/>
          <a:ext cx="7267426" cy="4909295"/>
        </a:xfrm>
        <a:prstGeom prst="circularArrow">
          <a:avLst>
            <a:gd name="adj1" fmla="val 5274"/>
            <a:gd name="adj2" fmla="val 312630"/>
            <a:gd name="adj3" fmla="val 13516107"/>
            <a:gd name="adj4" fmla="val 17557495"/>
            <a:gd name="adj5" fmla="val 5477"/>
          </a:avLst>
        </a:prstGeom>
        <a:solidFill>
          <a:srgbClr val="00943B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3D22474-CEB0-42DF-80DC-860C340B6EDE}">
      <dsp:nvSpPr>
        <dsp:cNvPr id="0" name=""/>
        <dsp:cNvSpPr/>
      </dsp:nvSpPr>
      <dsp:spPr>
        <a:xfrm>
          <a:off x="3761716" y="1619"/>
          <a:ext cx="2584159" cy="943048"/>
        </a:xfrm>
        <a:prstGeom prst="roundRect">
          <a:avLst/>
        </a:prstGeom>
        <a:solidFill>
          <a:schemeClr val="bg1"/>
        </a:solidFill>
        <a:ln w="28575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b="1" kern="1200" dirty="0">
              <a:solidFill>
                <a:schemeClr val="tx1"/>
              </a:solidFill>
              <a:latin typeface="+mn-lt"/>
            </a:rPr>
            <a:t>Detetar, Diagnosticar</a:t>
          </a:r>
        </a:p>
      </dsp:txBody>
      <dsp:txXfrm>
        <a:off x="3807752" y="47655"/>
        <a:ext cx="2492087" cy="850976"/>
      </dsp:txXfrm>
    </dsp:sp>
    <dsp:sp modelId="{1695DC22-9A36-4B48-AEFF-7E4FDFC1713F}">
      <dsp:nvSpPr>
        <dsp:cNvPr id="0" name=""/>
        <dsp:cNvSpPr/>
      </dsp:nvSpPr>
      <dsp:spPr>
        <a:xfrm>
          <a:off x="6980344" y="928908"/>
          <a:ext cx="1886096" cy="943048"/>
        </a:xfrm>
        <a:prstGeom prst="roundRect">
          <a:avLst/>
        </a:prstGeom>
        <a:solidFill>
          <a:schemeClr val="bg1"/>
        </a:solidFill>
        <a:ln w="28575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b="1" kern="1200" dirty="0" err="1">
              <a:solidFill>
                <a:schemeClr val="tx1"/>
              </a:solidFill>
              <a:latin typeface="+mn-lt"/>
            </a:rPr>
            <a:t>Coletar</a:t>
          </a:r>
          <a:endParaRPr lang="en-US" sz="2800" b="1" kern="1200" dirty="0">
            <a:solidFill>
              <a:schemeClr val="tx1"/>
            </a:solidFill>
            <a:latin typeface="+mn-lt"/>
          </a:endParaRPr>
        </a:p>
      </dsp:txBody>
      <dsp:txXfrm>
        <a:off x="7026380" y="974944"/>
        <a:ext cx="1794024" cy="850976"/>
      </dsp:txXfrm>
    </dsp:sp>
    <dsp:sp modelId="{07166AA7-B419-46BE-8707-58768C01B0F0}">
      <dsp:nvSpPr>
        <dsp:cNvPr id="0" name=""/>
        <dsp:cNvSpPr/>
      </dsp:nvSpPr>
      <dsp:spPr>
        <a:xfrm>
          <a:off x="6877894" y="2986004"/>
          <a:ext cx="1969499" cy="943048"/>
        </a:xfrm>
        <a:prstGeom prst="roundRect">
          <a:avLst/>
        </a:prstGeom>
        <a:solidFill>
          <a:schemeClr val="bg1"/>
        </a:solidFill>
        <a:ln w="28575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b="1" kern="1200" dirty="0">
              <a:solidFill>
                <a:schemeClr val="tx1"/>
              </a:solidFill>
              <a:latin typeface="+mn-lt"/>
            </a:rPr>
            <a:t>Compilar, analisar</a:t>
          </a:r>
        </a:p>
      </dsp:txBody>
      <dsp:txXfrm>
        <a:off x="6923930" y="3032040"/>
        <a:ext cx="1877427" cy="850976"/>
      </dsp:txXfrm>
    </dsp:sp>
    <dsp:sp modelId="{03ED3239-7976-43C1-9470-0A426C83A8ED}">
      <dsp:nvSpPr>
        <dsp:cNvPr id="0" name=""/>
        <dsp:cNvSpPr/>
      </dsp:nvSpPr>
      <dsp:spPr>
        <a:xfrm>
          <a:off x="4073431" y="3986440"/>
          <a:ext cx="2093793" cy="943048"/>
        </a:xfrm>
        <a:prstGeom prst="roundRect">
          <a:avLst/>
        </a:prstGeom>
        <a:solidFill>
          <a:schemeClr val="bg1"/>
        </a:solidFill>
        <a:ln w="28575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b="1" kern="1200" dirty="0" err="1">
              <a:solidFill>
                <a:schemeClr val="tx1"/>
              </a:solidFill>
              <a:latin typeface="+mn-lt"/>
            </a:rPr>
            <a:t>Interpretar</a:t>
          </a:r>
          <a:endParaRPr lang="en-US" sz="2800" b="1" kern="1200" dirty="0">
            <a:solidFill>
              <a:schemeClr val="tx1"/>
            </a:solidFill>
            <a:latin typeface="+mn-lt"/>
          </a:endParaRPr>
        </a:p>
      </dsp:txBody>
      <dsp:txXfrm>
        <a:off x="4119467" y="4032476"/>
        <a:ext cx="2001721" cy="850976"/>
      </dsp:txXfrm>
    </dsp:sp>
    <dsp:sp modelId="{CB7BE2BC-AC16-42C7-9D95-B7BD321D88D7}">
      <dsp:nvSpPr>
        <dsp:cNvPr id="0" name=""/>
        <dsp:cNvSpPr/>
      </dsp:nvSpPr>
      <dsp:spPr>
        <a:xfrm>
          <a:off x="712705" y="3028598"/>
          <a:ext cx="2725107" cy="943048"/>
        </a:xfrm>
        <a:prstGeom prst="roundRect">
          <a:avLst/>
        </a:prstGeom>
        <a:solidFill>
          <a:schemeClr val="bg1"/>
        </a:solidFill>
        <a:ln w="28575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b="1" kern="1200" dirty="0">
              <a:solidFill>
                <a:schemeClr val="tx1"/>
              </a:solidFill>
              <a:latin typeface="+mn-lt"/>
            </a:rPr>
            <a:t>Comunicar</a:t>
          </a:r>
        </a:p>
      </dsp:txBody>
      <dsp:txXfrm>
        <a:off x="758741" y="3074634"/>
        <a:ext cx="2633035" cy="850976"/>
      </dsp:txXfrm>
    </dsp:sp>
    <dsp:sp modelId="{74BED3F0-1F3F-4B93-9710-4F13C5417E70}">
      <dsp:nvSpPr>
        <dsp:cNvPr id="0" name=""/>
        <dsp:cNvSpPr/>
      </dsp:nvSpPr>
      <dsp:spPr>
        <a:xfrm>
          <a:off x="650345" y="928910"/>
          <a:ext cx="2219558" cy="943048"/>
        </a:xfrm>
        <a:prstGeom prst="roundRect">
          <a:avLst/>
        </a:prstGeom>
        <a:solidFill>
          <a:schemeClr val="bg1"/>
        </a:solidFill>
        <a:ln w="28575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b="1" kern="1200" dirty="0">
              <a:solidFill>
                <a:schemeClr val="tx1"/>
              </a:solidFill>
              <a:latin typeface="+mn-lt"/>
            </a:rPr>
            <a:t>Tomar medidas</a:t>
          </a:r>
        </a:p>
      </dsp:txBody>
      <dsp:txXfrm>
        <a:off x="696381" y="974946"/>
        <a:ext cx="2127486" cy="850976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B0FECD4-874C-476B-A915-884DFE3F2D91}">
      <dsp:nvSpPr>
        <dsp:cNvPr id="0" name=""/>
        <dsp:cNvSpPr/>
      </dsp:nvSpPr>
      <dsp:spPr>
        <a:xfrm>
          <a:off x="1428089" y="-99646"/>
          <a:ext cx="7267426" cy="4909295"/>
        </a:xfrm>
        <a:prstGeom prst="circularArrow">
          <a:avLst>
            <a:gd name="adj1" fmla="val 5274"/>
            <a:gd name="adj2" fmla="val 312630"/>
            <a:gd name="adj3" fmla="val 13719622"/>
            <a:gd name="adj4" fmla="val 17431383"/>
            <a:gd name="adj5" fmla="val 5477"/>
          </a:avLst>
        </a:prstGeom>
        <a:solidFill>
          <a:srgbClr val="00943B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3D22474-CEB0-42DF-80DC-860C340B6EDE}">
      <dsp:nvSpPr>
        <dsp:cNvPr id="0" name=""/>
        <dsp:cNvSpPr/>
      </dsp:nvSpPr>
      <dsp:spPr>
        <a:xfrm>
          <a:off x="3868374" y="-43075"/>
          <a:ext cx="2386855" cy="1121831"/>
        </a:xfrm>
        <a:prstGeom prst="roundRect">
          <a:avLst/>
        </a:prstGeom>
        <a:solidFill>
          <a:schemeClr val="bg1"/>
        </a:solidFill>
        <a:ln w="28575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b="1" kern="1200" dirty="0" err="1">
              <a:solidFill>
                <a:schemeClr val="tx1"/>
              </a:solidFill>
              <a:latin typeface="+mn-lt"/>
            </a:rPr>
            <a:t>Detectar</a:t>
          </a:r>
          <a:r>
            <a:rPr lang="en-US" sz="2400" b="1" kern="1200" dirty="0">
              <a:solidFill>
                <a:schemeClr val="tx1"/>
              </a:solidFill>
              <a:latin typeface="+mn-lt"/>
            </a:rPr>
            <a:t>, </a:t>
          </a:r>
          <a:r>
            <a:rPr lang="en-US" sz="2400" b="1" kern="1200" dirty="0" err="1">
              <a:solidFill>
                <a:schemeClr val="tx1"/>
              </a:solidFill>
              <a:latin typeface="+mn-lt"/>
            </a:rPr>
            <a:t>diagnosticar</a:t>
          </a:r>
          <a:endParaRPr lang="en-US" sz="2400" b="1" kern="1200" dirty="0">
            <a:solidFill>
              <a:schemeClr val="tx1"/>
            </a:solidFill>
            <a:latin typeface="+mn-lt"/>
          </a:endParaRPr>
        </a:p>
      </dsp:txBody>
      <dsp:txXfrm>
        <a:off x="3923137" y="11688"/>
        <a:ext cx="2277329" cy="1012305"/>
      </dsp:txXfrm>
    </dsp:sp>
    <dsp:sp modelId="{1695DC22-9A36-4B48-AEFF-7E4FDFC1713F}">
      <dsp:nvSpPr>
        <dsp:cNvPr id="0" name=""/>
        <dsp:cNvSpPr/>
      </dsp:nvSpPr>
      <dsp:spPr>
        <a:xfrm>
          <a:off x="6988351" y="973604"/>
          <a:ext cx="1886096" cy="943048"/>
        </a:xfrm>
        <a:prstGeom prst="roundRect">
          <a:avLst/>
        </a:prstGeom>
        <a:solidFill>
          <a:schemeClr val="bg1"/>
        </a:solidFill>
        <a:ln w="28575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b="1" kern="1200" dirty="0" err="1">
              <a:solidFill>
                <a:schemeClr val="tx1"/>
              </a:solidFill>
              <a:latin typeface="+mn-lt"/>
            </a:rPr>
            <a:t>Coletar</a:t>
          </a:r>
          <a:endParaRPr lang="en-US" sz="2800" b="1" kern="1200" dirty="0">
            <a:solidFill>
              <a:schemeClr val="tx1"/>
            </a:solidFill>
            <a:latin typeface="+mn-lt"/>
          </a:endParaRPr>
        </a:p>
      </dsp:txBody>
      <dsp:txXfrm>
        <a:off x="7034387" y="1019640"/>
        <a:ext cx="1794024" cy="850976"/>
      </dsp:txXfrm>
    </dsp:sp>
    <dsp:sp modelId="{07166AA7-B419-46BE-8707-58768C01B0F0}">
      <dsp:nvSpPr>
        <dsp:cNvPr id="0" name=""/>
        <dsp:cNvSpPr/>
      </dsp:nvSpPr>
      <dsp:spPr>
        <a:xfrm>
          <a:off x="6901913" y="3030699"/>
          <a:ext cx="1937473" cy="943048"/>
        </a:xfrm>
        <a:prstGeom prst="roundRect">
          <a:avLst/>
        </a:prstGeom>
        <a:solidFill>
          <a:schemeClr val="bg1"/>
        </a:solidFill>
        <a:ln w="28575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b="1" kern="1200" dirty="0">
              <a:solidFill>
                <a:schemeClr val="tx1"/>
              </a:solidFill>
              <a:latin typeface="+mn-lt"/>
            </a:rPr>
            <a:t>Compilar, analisar</a:t>
          </a:r>
        </a:p>
      </dsp:txBody>
      <dsp:txXfrm>
        <a:off x="6947949" y="3076735"/>
        <a:ext cx="1845401" cy="850976"/>
      </dsp:txXfrm>
    </dsp:sp>
    <dsp:sp modelId="{03ED3239-7976-43C1-9470-0A426C83A8ED}">
      <dsp:nvSpPr>
        <dsp:cNvPr id="0" name=""/>
        <dsp:cNvSpPr/>
      </dsp:nvSpPr>
      <dsp:spPr>
        <a:xfrm>
          <a:off x="4060728" y="4029516"/>
          <a:ext cx="2135212" cy="943048"/>
        </a:xfrm>
        <a:prstGeom prst="roundRect">
          <a:avLst/>
        </a:prstGeom>
        <a:solidFill>
          <a:schemeClr val="bg1"/>
        </a:solidFill>
        <a:ln w="28575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b="1" kern="1200" dirty="0" err="1">
              <a:solidFill>
                <a:schemeClr val="tx1"/>
              </a:solidFill>
              <a:latin typeface="+mn-lt"/>
            </a:rPr>
            <a:t>Interpretar</a:t>
          </a:r>
          <a:endParaRPr lang="en-US" sz="2800" b="1" kern="1200" dirty="0">
            <a:solidFill>
              <a:schemeClr val="tx1"/>
            </a:solidFill>
            <a:latin typeface="+mn-lt"/>
          </a:endParaRPr>
        </a:p>
      </dsp:txBody>
      <dsp:txXfrm>
        <a:off x="4106764" y="4075552"/>
        <a:ext cx="2043140" cy="850976"/>
      </dsp:txXfrm>
    </dsp:sp>
    <dsp:sp modelId="{CB7BE2BC-AC16-42C7-9D95-B7BD321D88D7}">
      <dsp:nvSpPr>
        <dsp:cNvPr id="0" name=""/>
        <dsp:cNvSpPr/>
      </dsp:nvSpPr>
      <dsp:spPr>
        <a:xfrm>
          <a:off x="720712" y="3073293"/>
          <a:ext cx="2725107" cy="943048"/>
        </a:xfrm>
        <a:prstGeom prst="roundRect">
          <a:avLst/>
        </a:prstGeom>
        <a:solidFill>
          <a:schemeClr val="bg1"/>
        </a:solidFill>
        <a:ln w="28575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b="1" kern="1200" dirty="0">
              <a:solidFill>
                <a:schemeClr val="tx1"/>
              </a:solidFill>
              <a:latin typeface="+mn-lt"/>
            </a:rPr>
            <a:t>Comunicar</a:t>
          </a:r>
        </a:p>
      </dsp:txBody>
      <dsp:txXfrm>
        <a:off x="766748" y="3119329"/>
        <a:ext cx="2633035" cy="850976"/>
      </dsp:txXfrm>
    </dsp:sp>
    <dsp:sp modelId="{74BED3F0-1F3F-4B93-9710-4F13C5417E70}">
      <dsp:nvSpPr>
        <dsp:cNvPr id="0" name=""/>
        <dsp:cNvSpPr/>
      </dsp:nvSpPr>
      <dsp:spPr>
        <a:xfrm>
          <a:off x="658351" y="973606"/>
          <a:ext cx="2219558" cy="943048"/>
        </a:xfrm>
        <a:prstGeom prst="roundRect">
          <a:avLst/>
        </a:prstGeom>
        <a:solidFill>
          <a:schemeClr val="bg1"/>
        </a:solidFill>
        <a:ln w="28575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b="1" kern="1200" dirty="0">
              <a:solidFill>
                <a:schemeClr val="tx1"/>
              </a:solidFill>
              <a:latin typeface="+mn-lt"/>
            </a:rPr>
            <a:t>Tomar medidas</a:t>
          </a:r>
        </a:p>
      </dsp:txBody>
      <dsp:txXfrm>
        <a:off x="704387" y="1019642"/>
        <a:ext cx="2127486" cy="850976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B0FECD4-874C-476B-A915-884DFE3F2D91}">
      <dsp:nvSpPr>
        <dsp:cNvPr id="0" name=""/>
        <dsp:cNvSpPr/>
      </dsp:nvSpPr>
      <dsp:spPr>
        <a:xfrm>
          <a:off x="1428089" y="-220695"/>
          <a:ext cx="7267426" cy="4909295"/>
        </a:xfrm>
        <a:prstGeom prst="circularArrow">
          <a:avLst>
            <a:gd name="adj1" fmla="val 5274"/>
            <a:gd name="adj2" fmla="val 312630"/>
            <a:gd name="adj3" fmla="val 13541438"/>
            <a:gd name="adj4" fmla="val 17541650"/>
            <a:gd name="adj5" fmla="val 5477"/>
          </a:avLst>
        </a:prstGeom>
        <a:solidFill>
          <a:srgbClr val="00943B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3D22474-CEB0-42DF-80DC-860C340B6EDE}">
      <dsp:nvSpPr>
        <dsp:cNvPr id="0" name=""/>
        <dsp:cNvSpPr/>
      </dsp:nvSpPr>
      <dsp:spPr>
        <a:xfrm>
          <a:off x="3781812" y="18747"/>
          <a:ext cx="2559980" cy="874535"/>
        </a:xfrm>
        <a:prstGeom prst="roundRect">
          <a:avLst/>
        </a:prstGeom>
        <a:solidFill>
          <a:schemeClr val="bg1"/>
        </a:solidFill>
        <a:ln w="28575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b="1" kern="1200" dirty="0">
              <a:solidFill>
                <a:schemeClr val="tx1"/>
              </a:solidFill>
              <a:latin typeface="+mn-lt"/>
            </a:rPr>
            <a:t>Detetar, Diagnosticar</a:t>
          </a:r>
        </a:p>
      </dsp:txBody>
      <dsp:txXfrm>
        <a:off x="3824503" y="61438"/>
        <a:ext cx="2474598" cy="789153"/>
      </dsp:txXfrm>
    </dsp:sp>
    <dsp:sp modelId="{1695DC22-9A36-4B48-AEFF-7E4FDFC1713F}">
      <dsp:nvSpPr>
        <dsp:cNvPr id="0" name=""/>
        <dsp:cNvSpPr/>
      </dsp:nvSpPr>
      <dsp:spPr>
        <a:xfrm>
          <a:off x="6988351" y="911780"/>
          <a:ext cx="1886096" cy="943048"/>
        </a:xfrm>
        <a:prstGeom prst="roundRect">
          <a:avLst/>
        </a:prstGeom>
        <a:solidFill>
          <a:schemeClr val="bg1"/>
        </a:solidFill>
        <a:ln w="28575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b="1" kern="1200" dirty="0" err="1">
              <a:solidFill>
                <a:schemeClr val="tx1"/>
              </a:solidFill>
              <a:latin typeface="+mn-lt"/>
            </a:rPr>
            <a:t>Coletar</a:t>
          </a:r>
          <a:endParaRPr lang="en-US" sz="2800" b="1" kern="1200" dirty="0">
            <a:solidFill>
              <a:schemeClr val="tx1"/>
            </a:solidFill>
            <a:latin typeface="+mn-lt"/>
          </a:endParaRPr>
        </a:p>
      </dsp:txBody>
      <dsp:txXfrm>
        <a:off x="7034387" y="957816"/>
        <a:ext cx="1794024" cy="850976"/>
      </dsp:txXfrm>
    </dsp:sp>
    <dsp:sp modelId="{07166AA7-B419-46BE-8707-58768C01B0F0}">
      <dsp:nvSpPr>
        <dsp:cNvPr id="0" name=""/>
        <dsp:cNvSpPr/>
      </dsp:nvSpPr>
      <dsp:spPr>
        <a:xfrm>
          <a:off x="6901913" y="2968875"/>
          <a:ext cx="1937473" cy="943048"/>
        </a:xfrm>
        <a:prstGeom prst="roundRect">
          <a:avLst/>
        </a:prstGeom>
        <a:solidFill>
          <a:schemeClr val="bg1"/>
        </a:solidFill>
        <a:ln w="28575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b="1" kern="1200" dirty="0">
              <a:solidFill>
                <a:schemeClr val="tx1"/>
              </a:solidFill>
              <a:latin typeface="+mn-lt"/>
            </a:rPr>
            <a:t>Compilar, analisar</a:t>
          </a:r>
        </a:p>
      </dsp:txBody>
      <dsp:txXfrm>
        <a:off x="6947949" y="3014911"/>
        <a:ext cx="1845401" cy="850976"/>
      </dsp:txXfrm>
    </dsp:sp>
    <dsp:sp modelId="{03ED3239-7976-43C1-9470-0A426C83A8ED}">
      <dsp:nvSpPr>
        <dsp:cNvPr id="0" name=""/>
        <dsp:cNvSpPr/>
      </dsp:nvSpPr>
      <dsp:spPr>
        <a:xfrm>
          <a:off x="4060728" y="3969510"/>
          <a:ext cx="2135212" cy="943048"/>
        </a:xfrm>
        <a:prstGeom prst="roundRect">
          <a:avLst/>
        </a:prstGeom>
        <a:solidFill>
          <a:schemeClr val="bg1"/>
        </a:solidFill>
        <a:ln w="28575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b="1" kern="1200" dirty="0" err="1">
              <a:solidFill>
                <a:schemeClr val="tx1"/>
              </a:solidFill>
              <a:latin typeface="+mn-lt"/>
            </a:rPr>
            <a:t>Interpretar</a:t>
          </a:r>
          <a:endParaRPr lang="en-US" sz="2800" b="1" kern="1200" dirty="0">
            <a:solidFill>
              <a:schemeClr val="tx1"/>
            </a:solidFill>
            <a:latin typeface="+mn-lt"/>
          </a:endParaRPr>
        </a:p>
      </dsp:txBody>
      <dsp:txXfrm>
        <a:off x="4106764" y="4015546"/>
        <a:ext cx="2043140" cy="850976"/>
      </dsp:txXfrm>
    </dsp:sp>
    <dsp:sp modelId="{CB7BE2BC-AC16-42C7-9D95-B7BD321D88D7}">
      <dsp:nvSpPr>
        <dsp:cNvPr id="0" name=""/>
        <dsp:cNvSpPr/>
      </dsp:nvSpPr>
      <dsp:spPr>
        <a:xfrm>
          <a:off x="720712" y="3011470"/>
          <a:ext cx="2725107" cy="943048"/>
        </a:xfrm>
        <a:prstGeom prst="roundRect">
          <a:avLst/>
        </a:prstGeom>
        <a:solidFill>
          <a:schemeClr val="bg1"/>
        </a:solidFill>
        <a:ln w="28575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b="1" kern="1200" dirty="0">
              <a:solidFill>
                <a:schemeClr val="tx1"/>
              </a:solidFill>
              <a:latin typeface="+mn-lt"/>
            </a:rPr>
            <a:t>Comunicar</a:t>
          </a:r>
        </a:p>
      </dsp:txBody>
      <dsp:txXfrm>
        <a:off x="766748" y="3057506"/>
        <a:ext cx="2633035" cy="850976"/>
      </dsp:txXfrm>
    </dsp:sp>
    <dsp:sp modelId="{74BED3F0-1F3F-4B93-9710-4F13C5417E70}">
      <dsp:nvSpPr>
        <dsp:cNvPr id="0" name=""/>
        <dsp:cNvSpPr/>
      </dsp:nvSpPr>
      <dsp:spPr>
        <a:xfrm>
          <a:off x="658351" y="911782"/>
          <a:ext cx="2219558" cy="943048"/>
        </a:xfrm>
        <a:prstGeom prst="roundRect">
          <a:avLst/>
        </a:prstGeom>
        <a:solidFill>
          <a:schemeClr val="bg1"/>
        </a:solidFill>
        <a:ln w="28575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b="1" kern="1200" dirty="0">
              <a:solidFill>
                <a:schemeClr val="tx1"/>
              </a:solidFill>
              <a:latin typeface="+mn-lt"/>
            </a:rPr>
            <a:t>Tomar medidas</a:t>
          </a:r>
        </a:p>
      </dsp:txBody>
      <dsp:txXfrm>
        <a:off x="704387" y="957818"/>
        <a:ext cx="2127486" cy="850976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B0FECD4-874C-476B-A915-884DFE3F2D91}">
      <dsp:nvSpPr>
        <dsp:cNvPr id="0" name=""/>
        <dsp:cNvSpPr/>
      </dsp:nvSpPr>
      <dsp:spPr>
        <a:xfrm>
          <a:off x="1428089" y="-99646"/>
          <a:ext cx="7267426" cy="4909295"/>
        </a:xfrm>
        <a:prstGeom prst="circularArrow">
          <a:avLst>
            <a:gd name="adj1" fmla="val 5274"/>
            <a:gd name="adj2" fmla="val 312630"/>
            <a:gd name="adj3" fmla="val 13719622"/>
            <a:gd name="adj4" fmla="val 17431383"/>
            <a:gd name="adj5" fmla="val 5477"/>
          </a:avLst>
        </a:prstGeom>
        <a:solidFill>
          <a:srgbClr val="00943B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3D22474-CEB0-42DF-80DC-860C340B6EDE}">
      <dsp:nvSpPr>
        <dsp:cNvPr id="0" name=""/>
        <dsp:cNvSpPr/>
      </dsp:nvSpPr>
      <dsp:spPr>
        <a:xfrm>
          <a:off x="3868374" y="-43075"/>
          <a:ext cx="2386855" cy="1121831"/>
        </a:xfrm>
        <a:prstGeom prst="roundRect">
          <a:avLst/>
        </a:prstGeom>
        <a:solidFill>
          <a:schemeClr val="bg1"/>
        </a:solidFill>
        <a:ln w="28575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b="1" kern="1200" dirty="0" err="1">
              <a:solidFill>
                <a:schemeClr val="tx1"/>
              </a:solidFill>
              <a:latin typeface="+mn-lt"/>
            </a:rPr>
            <a:t>Detectar</a:t>
          </a:r>
          <a:r>
            <a:rPr lang="en-US" sz="2400" b="1" kern="1200" dirty="0">
              <a:solidFill>
                <a:schemeClr val="tx1"/>
              </a:solidFill>
              <a:latin typeface="+mn-lt"/>
            </a:rPr>
            <a:t>, </a:t>
          </a:r>
          <a:r>
            <a:rPr lang="en-US" sz="2400" b="1" kern="1200" dirty="0" err="1">
              <a:solidFill>
                <a:schemeClr val="tx1"/>
              </a:solidFill>
              <a:latin typeface="+mn-lt"/>
            </a:rPr>
            <a:t>diagnosticar</a:t>
          </a:r>
          <a:endParaRPr lang="en-US" sz="2400" b="1" kern="1200" dirty="0">
            <a:solidFill>
              <a:schemeClr val="tx1"/>
            </a:solidFill>
            <a:latin typeface="+mn-lt"/>
          </a:endParaRPr>
        </a:p>
      </dsp:txBody>
      <dsp:txXfrm>
        <a:off x="3923137" y="11688"/>
        <a:ext cx="2277329" cy="1012305"/>
      </dsp:txXfrm>
    </dsp:sp>
    <dsp:sp modelId="{1695DC22-9A36-4B48-AEFF-7E4FDFC1713F}">
      <dsp:nvSpPr>
        <dsp:cNvPr id="0" name=""/>
        <dsp:cNvSpPr/>
      </dsp:nvSpPr>
      <dsp:spPr>
        <a:xfrm>
          <a:off x="6988351" y="973604"/>
          <a:ext cx="1886096" cy="943048"/>
        </a:xfrm>
        <a:prstGeom prst="roundRect">
          <a:avLst/>
        </a:prstGeom>
        <a:solidFill>
          <a:schemeClr val="bg1"/>
        </a:solidFill>
        <a:ln w="28575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b="1" kern="1200" dirty="0" err="1">
              <a:solidFill>
                <a:schemeClr val="tx1"/>
              </a:solidFill>
              <a:latin typeface="+mn-lt"/>
            </a:rPr>
            <a:t>Coletar</a:t>
          </a:r>
          <a:endParaRPr lang="en-US" sz="2800" b="1" kern="1200" dirty="0">
            <a:solidFill>
              <a:schemeClr val="tx1"/>
            </a:solidFill>
            <a:latin typeface="+mn-lt"/>
          </a:endParaRPr>
        </a:p>
      </dsp:txBody>
      <dsp:txXfrm>
        <a:off x="7034387" y="1019640"/>
        <a:ext cx="1794024" cy="850976"/>
      </dsp:txXfrm>
    </dsp:sp>
    <dsp:sp modelId="{07166AA7-B419-46BE-8707-58768C01B0F0}">
      <dsp:nvSpPr>
        <dsp:cNvPr id="0" name=""/>
        <dsp:cNvSpPr/>
      </dsp:nvSpPr>
      <dsp:spPr>
        <a:xfrm>
          <a:off x="6901913" y="3030699"/>
          <a:ext cx="1937473" cy="943048"/>
        </a:xfrm>
        <a:prstGeom prst="roundRect">
          <a:avLst/>
        </a:prstGeom>
        <a:solidFill>
          <a:schemeClr val="bg1"/>
        </a:solidFill>
        <a:ln w="28575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b="1" kern="1200" dirty="0">
              <a:solidFill>
                <a:schemeClr val="tx1"/>
              </a:solidFill>
              <a:latin typeface="+mn-lt"/>
            </a:rPr>
            <a:t>Compilar, analisar</a:t>
          </a:r>
        </a:p>
      </dsp:txBody>
      <dsp:txXfrm>
        <a:off x="6947949" y="3076735"/>
        <a:ext cx="1845401" cy="850976"/>
      </dsp:txXfrm>
    </dsp:sp>
    <dsp:sp modelId="{03ED3239-7976-43C1-9470-0A426C83A8ED}">
      <dsp:nvSpPr>
        <dsp:cNvPr id="0" name=""/>
        <dsp:cNvSpPr/>
      </dsp:nvSpPr>
      <dsp:spPr>
        <a:xfrm>
          <a:off x="4060728" y="4029516"/>
          <a:ext cx="2135212" cy="943048"/>
        </a:xfrm>
        <a:prstGeom prst="roundRect">
          <a:avLst/>
        </a:prstGeom>
        <a:solidFill>
          <a:schemeClr val="bg1"/>
        </a:solidFill>
        <a:ln w="28575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b="1" kern="1200" dirty="0" err="1">
              <a:solidFill>
                <a:schemeClr val="tx1"/>
              </a:solidFill>
              <a:latin typeface="+mn-lt"/>
            </a:rPr>
            <a:t>Interpretar</a:t>
          </a:r>
          <a:endParaRPr lang="en-US" sz="2800" b="1" kern="1200" dirty="0">
            <a:solidFill>
              <a:schemeClr val="tx1"/>
            </a:solidFill>
            <a:latin typeface="+mn-lt"/>
          </a:endParaRPr>
        </a:p>
      </dsp:txBody>
      <dsp:txXfrm>
        <a:off x="4106764" y="4075552"/>
        <a:ext cx="2043140" cy="850976"/>
      </dsp:txXfrm>
    </dsp:sp>
    <dsp:sp modelId="{CB7BE2BC-AC16-42C7-9D95-B7BD321D88D7}">
      <dsp:nvSpPr>
        <dsp:cNvPr id="0" name=""/>
        <dsp:cNvSpPr/>
      </dsp:nvSpPr>
      <dsp:spPr>
        <a:xfrm>
          <a:off x="720712" y="3073293"/>
          <a:ext cx="2725107" cy="943048"/>
        </a:xfrm>
        <a:prstGeom prst="roundRect">
          <a:avLst/>
        </a:prstGeom>
        <a:solidFill>
          <a:schemeClr val="bg1"/>
        </a:solidFill>
        <a:ln w="28575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b="1" kern="1200" dirty="0">
              <a:solidFill>
                <a:schemeClr val="tx1"/>
              </a:solidFill>
              <a:latin typeface="+mn-lt"/>
            </a:rPr>
            <a:t>Comunicar</a:t>
          </a:r>
        </a:p>
      </dsp:txBody>
      <dsp:txXfrm>
        <a:off x="766748" y="3119329"/>
        <a:ext cx="2633035" cy="850976"/>
      </dsp:txXfrm>
    </dsp:sp>
    <dsp:sp modelId="{74BED3F0-1F3F-4B93-9710-4F13C5417E70}">
      <dsp:nvSpPr>
        <dsp:cNvPr id="0" name=""/>
        <dsp:cNvSpPr/>
      </dsp:nvSpPr>
      <dsp:spPr>
        <a:xfrm>
          <a:off x="658351" y="973606"/>
          <a:ext cx="2219558" cy="943048"/>
        </a:xfrm>
        <a:prstGeom prst="roundRect">
          <a:avLst/>
        </a:prstGeom>
        <a:solidFill>
          <a:schemeClr val="bg1"/>
        </a:solidFill>
        <a:ln w="28575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b="1" kern="1200" dirty="0">
              <a:solidFill>
                <a:schemeClr val="tx1"/>
              </a:solidFill>
              <a:latin typeface="+mn-lt"/>
            </a:rPr>
            <a:t>Tomar medidas</a:t>
          </a:r>
        </a:p>
      </dsp:txBody>
      <dsp:txXfrm>
        <a:off x="704387" y="1019642"/>
        <a:ext cx="2127486" cy="850976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6BA12C9-78C7-4946-A392-3D4322657955}">
      <dsp:nvSpPr>
        <dsp:cNvPr id="0" name=""/>
        <dsp:cNvSpPr/>
      </dsp:nvSpPr>
      <dsp:spPr>
        <a:xfrm>
          <a:off x="4561998" y="1717631"/>
          <a:ext cx="1391602" cy="1391602"/>
        </a:xfrm>
        <a:prstGeom prst="roundRect">
          <a:avLst/>
        </a:prstGeom>
        <a:solidFill>
          <a:srgbClr val="00953A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b="1" kern="1200" dirty="0">
              <a:solidFill>
                <a:schemeClr val="bg1"/>
              </a:solidFill>
            </a:rPr>
            <a:t>Equipe</a:t>
          </a:r>
        </a:p>
      </dsp:txBody>
      <dsp:txXfrm>
        <a:off x="4629930" y="1785563"/>
        <a:ext cx="1255738" cy="1255738"/>
      </dsp:txXfrm>
    </dsp:sp>
    <dsp:sp modelId="{860694EA-3540-480A-A992-72781EA6D461}">
      <dsp:nvSpPr>
        <dsp:cNvPr id="0" name=""/>
        <dsp:cNvSpPr/>
      </dsp:nvSpPr>
      <dsp:spPr>
        <a:xfrm rot="16200000">
          <a:off x="4907001" y="1366832"/>
          <a:ext cx="701597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701597" y="0"/>
              </a:lnTo>
            </a:path>
          </a:pathLst>
        </a:custGeom>
        <a:noFill/>
        <a:ln w="38100" cap="flat" cmpd="sng" algn="ctr">
          <a:solidFill>
            <a:srgbClr val="00953A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8DEBC1F-CCC5-4EA6-8F2C-FDABD953066B}">
      <dsp:nvSpPr>
        <dsp:cNvPr id="0" name=""/>
        <dsp:cNvSpPr/>
      </dsp:nvSpPr>
      <dsp:spPr>
        <a:xfrm>
          <a:off x="4027449" y="10198"/>
          <a:ext cx="2460701" cy="1005835"/>
        </a:xfrm>
        <a:prstGeom prst="roundRect">
          <a:avLst/>
        </a:prstGeom>
        <a:noFill/>
        <a:ln w="31750" cap="flat" cmpd="sng" algn="ctr">
          <a:solidFill>
            <a:srgbClr val="00953A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>
              <a:solidFill>
                <a:schemeClr val="tx1"/>
              </a:solidFill>
            </a:rPr>
            <a:t>Epidemiologista</a:t>
          </a:r>
        </a:p>
      </dsp:txBody>
      <dsp:txXfrm>
        <a:off x="4076550" y="59299"/>
        <a:ext cx="2362499" cy="907633"/>
      </dsp:txXfrm>
    </dsp:sp>
    <dsp:sp modelId="{849EEB52-B221-4125-AAF9-9794F4483A60}">
      <dsp:nvSpPr>
        <dsp:cNvPr id="0" name=""/>
        <dsp:cNvSpPr/>
      </dsp:nvSpPr>
      <dsp:spPr>
        <a:xfrm rot="20186403">
          <a:off x="5910260" y="1902198"/>
          <a:ext cx="1039883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039883" y="0"/>
              </a:lnTo>
            </a:path>
          </a:pathLst>
        </a:custGeom>
        <a:noFill/>
        <a:ln w="38100" cap="flat" cmpd="sng" algn="ctr">
          <a:solidFill>
            <a:srgbClr val="00953A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D4987A7-703A-43C7-8389-16B57867FB4E}">
      <dsp:nvSpPr>
        <dsp:cNvPr id="0" name=""/>
        <dsp:cNvSpPr/>
      </dsp:nvSpPr>
      <dsp:spPr>
        <a:xfrm>
          <a:off x="6906802" y="693042"/>
          <a:ext cx="2286003" cy="1005835"/>
        </a:xfrm>
        <a:prstGeom prst="roundRect">
          <a:avLst/>
        </a:prstGeom>
        <a:noFill/>
        <a:ln w="31750" cap="flat" cmpd="sng" algn="ctr">
          <a:solidFill>
            <a:srgbClr val="00953A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>
              <a:solidFill>
                <a:schemeClr val="tx1"/>
              </a:solidFill>
            </a:rPr>
            <a:t>Técnicos de laboratório</a:t>
          </a:r>
        </a:p>
      </dsp:txBody>
      <dsp:txXfrm>
        <a:off x="6955903" y="742143"/>
        <a:ext cx="2187801" cy="907633"/>
      </dsp:txXfrm>
    </dsp:sp>
    <dsp:sp modelId="{11F8B8EC-7AC1-473E-87ED-4201EFA8EB63}">
      <dsp:nvSpPr>
        <dsp:cNvPr id="0" name=""/>
        <dsp:cNvSpPr/>
      </dsp:nvSpPr>
      <dsp:spPr>
        <a:xfrm rot="496553">
          <a:off x="5948373" y="2586901"/>
          <a:ext cx="1004047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004047" y="0"/>
              </a:lnTo>
            </a:path>
          </a:pathLst>
        </a:custGeom>
        <a:noFill/>
        <a:ln w="38100" cap="flat" cmpd="sng" algn="ctr">
          <a:solidFill>
            <a:srgbClr val="00953A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75A12AD-6048-4955-BF27-D6D9BC809B3B}">
      <dsp:nvSpPr>
        <dsp:cNvPr id="0" name=""/>
        <dsp:cNvSpPr/>
      </dsp:nvSpPr>
      <dsp:spPr>
        <a:xfrm>
          <a:off x="6947192" y="2322499"/>
          <a:ext cx="2286003" cy="1005835"/>
        </a:xfrm>
        <a:prstGeom prst="roundRect">
          <a:avLst/>
        </a:prstGeom>
        <a:noFill/>
        <a:ln w="31750" cap="flat" cmpd="sng" algn="ctr">
          <a:solidFill>
            <a:srgbClr val="00953A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>
              <a:solidFill>
                <a:schemeClr val="tx1"/>
              </a:solidFill>
            </a:rPr>
            <a:t>Agentes comunitários de saúde</a:t>
          </a:r>
        </a:p>
      </dsp:txBody>
      <dsp:txXfrm>
        <a:off x="6996293" y="2371600"/>
        <a:ext cx="2187801" cy="907633"/>
      </dsp:txXfrm>
    </dsp:sp>
    <dsp:sp modelId="{841CCFC7-F6B2-4E7B-8527-B3D0E092D1AF}">
      <dsp:nvSpPr>
        <dsp:cNvPr id="0" name=""/>
        <dsp:cNvSpPr/>
      </dsp:nvSpPr>
      <dsp:spPr>
        <a:xfrm rot="2882921">
          <a:off x="5767819" y="3368158"/>
          <a:ext cx="696302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696302" y="0"/>
              </a:lnTo>
            </a:path>
          </a:pathLst>
        </a:custGeom>
        <a:noFill/>
        <a:ln w="38100" cap="flat" cmpd="sng" algn="ctr">
          <a:solidFill>
            <a:srgbClr val="00953A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88406BB-3398-4B3E-B241-D6B5DA5FED6A}">
      <dsp:nvSpPr>
        <dsp:cNvPr id="0" name=""/>
        <dsp:cNvSpPr/>
      </dsp:nvSpPr>
      <dsp:spPr>
        <a:xfrm>
          <a:off x="5657764" y="3627083"/>
          <a:ext cx="2286003" cy="1005835"/>
        </a:xfrm>
        <a:prstGeom prst="roundRect">
          <a:avLst/>
        </a:prstGeom>
        <a:noFill/>
        <a:ln w="31750" cap="flat" cmpd="sng" algn="ctr">
          <a:solidFill>
            <a:srgbClr val="00953A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 err="1">
              <a:solidFill>
                <a:schemeClr val="tx1"/>
              </a:solidFill>
            </a:rPr>
            <a:t>Veterinário</a:t>
          </a:r>
          <a:endParaRPr lang="en-US" sz="2400" kern="1200" dirty="0">
            <a:solidFill>
              <a:schemeClr val="tx1"/>
            </a:solidFill>
          </a:endParaRPr>
        </a:p>
      </dsp:txBody>
      <dsp:txXfrm>
        <a:off x="5706865" y="3676184"/>
        <a:ext cx="2187801" cy="907633"/>
      </dsp:txXfrm>
    </dsp:sp>
    <dsp:sp modelId="{4C80AD91-3562-4E68-8BFE-A881449DEC1F}">
      <dsp:nvSpPr>
        <dsp:cNvPr id="0" name=""/>
        <dsp:cNvSpPr/>
      </dsp:nvSpPr>
      <dsp:spPr>
        <a:xfrm rot="7947184">
          <a:off x="4026931" y="3371036"/>
          <a:ext cx="709655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709655" y="0"/>
              </a:lnTo>
            </a:path>
          </a:pathLst>
        </a:custGeom>
        <a:noFill/>
        <a:ln w="38100" cap="flat" cmpd="sng" algn="ctr">
          <a:solidFill>
            <a:srgbClr val="00953A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79D8549-989C-4CB7-81CD-568DAD1F9890}">
      <dsp:nvSpPr>
        <dsp:cNvPr id="0" name=""/>
        <dsp:cNvSpPr/>
      </dsp:nvSpPr>
      <dsp:spPr>
        <a:xfrm>
          <a:off x="2415064" y="3632839"/>
          <a:ext cx="2534219" cy="1005835"/>
        </a:xfrm>
        <a:prstGeom prst="roundRect">
          <a:avLst/>
        </a:prstGeom>
        <a:noFill/>
        <a:ln w="31750" cap="flat" cmpd="sng" algn="ctr">
          <a:solidFill>
            <a:srgbClr val="00953A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>
              <a:solidFill>
                <a:schemeClr val="tx1"/>
              </a:solidFill>
            </a:rPr>
            <a:t>Entrevistadores</a:t>
          </a:r>
        </a:p>
      </dsp:txBody>
      <dsp:txXfrm>
        <a:off x="2464165" y="3681940"/>
        <a:ext cx="2436017" cy="907633"/>
      </dsp:txXfrm>
    </dsp:sp>
    <dsp:sp modelId="{C0D5DF35-D67A-4470-B8FE-541754E155CC}">
      <dsp:nvSpPr>
        <dsp:cNvPr id="0" name=""/>
        <dsp:cNvSpPr/>
      </dsp:nvSpPr>
      <dsp:spPr>
        <a:xfrm rot="10312658">
          <a:off x="3278921" y="2603835"/>
          <a:ext cx="1289545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289545" y="0"/>
              </a:lnTo>
            </a:path>
          </a:pathLst>
        </a:custGeom>
        <a:noFill/>
        <a:ln w="38100" cap="flat" cmpd="sng" algn="ctr">
          <a:solidFill>
            <a:srgbClr val="00953A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A372E38-6F7B-48F6-B2E3-714FA45342E8}">
      <dsp:nvSpPr>
        <dsp:cNvPr id="0" name=""/>
        <dsp:cNvSpPr/>
      </dsp:nvSpPr>
      <dsp:spPr>
        <a:xfrm>
          <a:off x="999385" y="2355145"/>
          <a:ext cx="2286003" cy="1005835"/>
        </a:xfrm>
        <a:prstGeom prst="roundRect">
          <a:avLst/>
        </a:prstGeom>
        <a:noFill/>
        <a:ln w="31750" cap="flat" cmpd="sng" algn="ctr">
          <a:solidFill>
            <a:srgbClr val="00953A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>
              <a:solidFill>
                <a:schemeClr val="tx1"/>
              </a:solidFill>
            </a:rPr>
            <a:t>Especialista em saúde ambiental</a:t>
          </a:r>
        </a:p>
      </dsp:txBody>
      <dsp:txXfrm>
        <a:off x="1048486" y="2404246"/>
        <a:ext cx="2187801" cy="907633"/>
      </dsp:txXfrm>
    </dsp:sp>
    <dsp:sp modelId="{E51F1157-2BF0-4757-B14F-0B5B28595E0A}">
      <dsp:nvSpPr>
        <dsp:cNvPr id="0" name=""/>
        <dsp:cNvSpPr/>
      </dsp:nvSpPr>
      <dsp:spPr>
        <a:xfrm rot="12029611">
          <a:off x="3272742" y="1920312"/>
          <a:ext cx="1331386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331386" y="0"/>
              </a:lnTo>
            </a:path>
          </a:pathLst>
        </a:custGeom>
        <a:noFill/>
        <a:ln w="38100" cap="flat" cmpd="sng" algn="ctr">
          <a:solidFill>
            <a:srgbClr val="00953A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D6ACDA9-76B2-4642-82B5-894B16AB828D}">
      <dsp:nvSpPr>
        <dsp:cNvPr id="0" name=""/>
        <dsp:cNvSpPr/>
      </dsp:nvSpPr>
      <dsp:spPr>
        <a:xfrm>
          <a:off x="1028869" y="757131"/>
          <a:ext cx="2286003" cy="1005835"/>
        </a:xfrm>
        <a:prstGeom prst="roundRect">
          <a:avLst/>
        </a:prstGeom>
        <a:noFill/>
        <a:ln w="31750" cap="flat" cmpd="sng" algn="ctr">
          <a:solidFill>
            <a:srgbClr val="00953A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 err="1">
              <a:solidFill>
                <a:schemeClr val="tx1"/>
              </a:solidFill>
            </a:rPr>
            <a:t>Clínico</a:t>
          </a:r>
          <a:endParaRPr lang="en-US" sz="2400" kern="1200" dirty="0">
            <a:solidFill>
              <a:schemeClr val="tx1"/>
            </a:solidFill>
          </a:endParaRPr>
        </a:p>
      </dsp:txBody>
      <dsp:txXfrm>
        <a:off x="1077970" y="806232"/>
        <a:ext cx="2187801" cy="90763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3">
  <dgm:title val=""/>
  <dgm:desc val=""/>
  <dgm:catLst>
    <dgm:cat type="cycle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ch" ptType="node" func="cnt" op="equ" val="2">
        <dgm:alg type="composite">
          <dgm:param type="ar" val="0.9"/>
        </dgm:alg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  <dgm:constr type="ctrX" for="ch" forName="node1" refType="w" fact="0.5"/>
          <dgm:constr type="t" for="ch" forName="node1"/>
          <dgm:constr type="w" for="ch" forName="node1" refType="w" fact="0.8"/>
          <dgm:constr type="h" for="ch" forName="node1" refType="w" refFor="ch" refForName="node1" fact="0.5"/>
          <dgm:constr type="ctrX" for="ch" forName="sibTrans" refType="w" fact="0.5"/>
          <dgm:constr type="t" for="ch" forName="sibTrans"/>
          <dgm:constr type="w" for="ch" forName="sibTrans" refType="w" fact="0.8"/>
          <dgm:constr type="h" for="ch" forName="sibTrans" refType="w" refFor="ch" refForName="node1" fact="0.5"/>
          <dgm:constr type="userA" for="ch" forName="sibTrans" refType="w" fact="1.07"/>
          <dgm:constr type="ctrX" for="ch" forName="node2" refType="w" fact="0.5"/>
          <dgm:constr type="b" for="ch" forName="node2" refType="h"/>
          <dgm:constr type="w" for="ch" forName="node2" refType="w" fact="0.8"/>
          <dgm:constr type="h" for="ch" forName="node2" refType="w" refFor="ch" refForName="node1" fact="0.5"/>
          <dgm:constr type="l" for="ch" forName="sp1"/>
          <dgm:constr type="t" for="ch" forName="sp1" refType="h" fact="0.5"/>
          <dgm:constr type="w" for="ch" forName="sp1" val="1"/>
          <dgm:constr type="h" for="ch" forName="sp1" val="1"/>
          <dgm:constr type="r" for="ch" forName="sp2" refType="w"/>
          <dgm:constr type="t" for="ch" forName="sp2" refType="h" fact="0.5"/>
          <dgm:constr type="w" for="ch" forName="sp2" val="1"/>
          <dgm:constr type="h" for="ch" forName="sp2" val="1"/>
        </dgm:constrLst>
        <dgm:ruleLst/>
      </dgm:if>
      <dgm:else name="Name3">
        <dgm:alg type="composite"/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</dgm:constrLst>
        <dgm:ruleLst/>
      </dgm:else>
    </dgm:choose>
    <dgm:choose name="Name4">
      <dgm:if name="Name5" axis="ch" ptType="node" func="cnt" op="equ" val="2">
        <dgm:layoutNode name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ibTrans" styleLbl="bgShp">
          <dgm:choose name="Name6">
            <dgm:if name="Name7" func="var" arg="dir" op="equ" val="norm">
              <dgm:alg type="conn">
                <dgm:param type="connRout" val="longCurve"/>
                <dgm:param type="begPts" val="midR"/>
                <dgm:param type="endPts" val="midL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 fact="-1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if>
            <dgm:else name="Name8">
              <dgm:alg type="conn">
                <dgm:param type="connRout" val="longCurve"/>
                <dgm:param type="begPts" val="midL"/>
                <dgm:param type="endPts" val="midR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else>
          </dgm:choose>
          <dgm:ruleLst/>
        </dgm:layoutNode>
        <dgm:layoutNode name="node2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p1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p2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if>
      <dgm:else name="Name9">
        <dgm:layoutNode name="cycle">
          <dgm:choose name="Name10">
            <dgm:if name="Name11" func="var" arg="dir" op="equ" val="norm">
              <dgm:alg type="cycle">
                <dgm:param type="stAng" val="0"/>
                <dgm:param type="spanAng" val="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 fact="-1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if>
            <dgm:else name="Name12">
              <dgm:alg type="cycle">
                <dgm:param type="stAng" val="0"/>
                <dgm:param type="spanAng" val="-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else>
          </dgm:choose>
          <dgm:ruleLst/>
          <dgm:forEach name="nodesFirstNodeForEach" axis="ch" ptType="node" cnt="1">
            <dgm:layoutNode name="nodeFirstNode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forEach name="sibTransForEach" axis="followSib" ptType="sibTrans" cnt="1">
              <dgm:layoutNode name="sibTransFirstNode" styleLbl="bgShp">
                <dgm:choose name="Name13">
                  <dgm:if name="Name14" func="var" arg="dir" op="equ" val="norm">
                    <dgm:alg type="conn">
                      <dgm:param type="connRout" val="longCurve"/>
                      <dgm:param type="begPts" val="midR"/>
                      <dgm:param type="endPts" val="midL"/>
                      <dgm:param type="dstNode" val="nodeFirstNode"/>
                    </dgm:alg>
                  </dgm:if>
                  <dgm:else name="Name15">
                    <dgm:alg type="conn">
                      <dgm:param type="connRout" val="longCurve"/>
                      <dgm:param type="begPts" val="midL"/>
                      <dgm:param type="endPts" val="midR"/>
                      <dgm:param type="dstNode" val="nodeFirstNode"/>
                    </dgm:alg>
                  </dgm:else>
                </dgm:choose>
                <dgm:shape xmlns:r="http://schemas.openxmlformats.org/officeDocument/2006/relationships" type="conn" r:blip="" zOrderOff="-2">
                  <dgm:adjLst/>
                </dgm:shape>
                <dgm:presOf axis="self"/>
                <dgm:choose name="Name16">
                  <dgm:if name="Name17" axis="par ch" ptType="doc node" func="cnt" op="equ" val="3">
                    <dgm:constrLst>
                      <dgm:constr type="userA"/>
                      <dgm:constr type="diam" refType="userA" fact="1.01"/>
                      <dgm:constr type="begPad" refType="connDist" fact="-0.2"/>
                      <dgm:constr type="endPad" refType="connDist" fact="0.05"/>
                    </dgm:constrLst>
                  </dgm:if>
                  <dgm:if name="Name18" axis="par ch" ptType="doc node" func="cnt" op="equ" val="4">
                    <dgm:constrLst>
                      <dgm:constr type="userA"/>
                      <dgm:constr type="diam" refType="userA" fact="1.26"/>
                      <dgm:constr type="begPad" refType="connDist" fact="-0.2"/>
                      <dgm:constr type="endPad" refType="connDist" fact="0.05"/>
                    </dgm:constrLst>
                  </dgm:if>
                  <dgm:if name="Name19" axis="par ch" ptType="doc node" func="cnt" op="equ" val="5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if>
                  <dgm:if name="Name20" axis="par ch" ptType="doc node" func="cnt" op="equ" val="6">
                    <dgm:constrLst>
                      <dgm:constr type="userA"/>
                      <dgm:constr type="diam" refType="userA" fact="1.1"/>
                      <dgm:constr type="begPad" refType="connDist" fact="-0.2"/>
                      <dgm:constr type="endPad" refType="connDist" fact="0.05"/>
                    </dgm:constrLst>
                  </dgm:if>
                  <dgm:else name="Name21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else>
                </dgm:choose>
                <dgm:ruleLst/>
              </dgm:layoutNode>
            </dgm:forEach>
          </dgm:forEach>
          <dgm:forEach name="followingNodesForEach" axis="ch" ptType="node" st="2">
            <dgm:layoutNode name="nodeFollowingNodes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forEach>
        </dgm:layoutNode>
      </dgm:else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3">
  <dgm:title val=""/>
  <dgm:desc val=""/>
  <dgm:catLst>
    <dgm:cat type="cycle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ch" ptType="node" func="cnt" op="equ" val="2">
        <dgm:alg type="composite">
          <dgm:param type="ar" val="0.9"/>
        </dgm:alg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  <dgm:constr type="ctrX" for="ch" forName="node1" refType="w" fact="0.5"/>
          <dgm:constr type="t" for="ch" forName="node1"/>
          <dgm:constr type="w" for="ch" forName="node1" refType="w" fact="0.8"/>
          <dgm:constr type="h" for="ch" forName="node1" refType="w" refFor="ch" refForName="node1" fact="0.5"/>
          <dgm:constr type="ctrX" for="ch" forName="sibTrans" refType="w" fact="0.5"/>
          <dgm:constr type="t" for="ch" forName="sibTrans"/>
          <dgm:constr type="w" for="ch" forName="sibTrans" refType="w" fact="0.8"/>
          <dgm:constr type="h" for="ch" forName="sibTrans" refType="w" refFor="ch" refForName="node1" fact="0.5"/>
          <dgm:constr type="userA" for="ch" forName="sibTrans" refType="w" fact="1.07"/>
          <dgm:constr type="ctrX" for="ch" forName="node2" refType="w" fact="0.5"/>
          <dgm:constr type="b" for="ch" forName="node2" refType="h"/>
          <dgm:constr type="w" for="ch" forName="node2" refType="w" fact="0.8"/>
          <dgm:constr type="h" for="ch" forName="node2" refType="w" refFor="ch" refForName="node1" fact="0.5"/>
          <dgm:constr type="l" for="ch" forName="sp1"/>
          <dgm:constr type="t" for="ch" forName="sp1" refType="h" fact="0.5"/>
          <dgm:constr type="w" for="ch" forName="sp1" val="1"/>
          <dgm:constr type="h" for="ch" forName="sp1" val="1"/>
          <dgm:constr type="r" for="ch" forName="sp2" refType="w"/>
          <dgm:constr type="t" for="ch" forName="sp2" refType="h" fact="0.5"/>
          <dgm:constr type="w" for="ch" forName="sp2" val="1"/>
          <dgm:constr type="h" for="ch" forName="sp2" val="1"/>
        </dgm:constrLst>
        <dgm:ruleLst/>
      </dgm:if>
      <dgm:else name="Name3">
        <dgm:alg type="composite"/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</dgm:constrLst>
        <dgm:ruleLst/>
      </dgm:else>
    </dgm:choose>
    <dgm:choose name="Name4">
      <dgm:if name="Name5" axis="ch" ptType="node" func="cnt" op="equ" val="2">
        <dgm:layoutNode name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ibTrans" styleLbl="bgShp">
          <dgm:choose name="Name6">
            <dgm:if name="Name7" func="var" arg="dir" op="equ" val="norm">
              <dgm:alg type="conn">
                <dgm:param type="connRout" val="longCurve"/>
                <dgm:param type="begPts" val="midR"/>
                <dgm:param type="endPts" val="midL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 fact="-1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if>
            <dgm:else name="Name8">
              <dgm:alg type="conn">
                <dgm:param type="connRout" val="longCurve"/>
                <dgm:param type="begPts" val="midL"/>
                <dgm:param type="endPts" val="midR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else>
          </dgm:choose>
          <dgm:ruleLst/>
        </dgm:layoutNode>
        <dgm:layoutNode name="node2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p1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p2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if>
      <dgm:else name="Name9">
        <dgm:layoutNode name="cycle">
          <dgm:choose name="Name10">
            <dgm:if name="Name11" func="var" arg="dir" op="equ" val="norm">
              <dgm:alg type="cycle">
                <dgm:param type="stAng" val="0"/>
                <dgm:param type="spanAng" val="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 fact="-1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if>
            <dgm:else name="Name12">
              <dgm:alg type="cycle">
                <dgm:param type="stAng" val="0"/>
                <dgm:param type="spanAng" val="-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else>
          </dgm:choose>
          <dgm:ruleLst/>
          <dgm:forEach name="nodesFirstNodeForEach" axis="ch" ptType="node" cnt="1">
            <dgm:layoutNode name="nodeFirstNode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forEach name="sibTransForEach" axis="followSib" ptType="sibTrans" cnt="1">
              <dgm:layoutNode name="sibTransFirstNode" styleLbl="bgShp">
                <dgm:choose name="Name13">
                  <dgm:if name="Name14" func="var" arg="dir" op="equ" val="norm">
                    <dgm:alg type="conn">
                      <dgm:param type="connRout" val="longCurve"/>
                      <dgm:param type="begPts" val="midR"/>
                      <dgm:param type="endPts" val="midL"/>
                      <dgm:param type="dstNode" val="nodeFirstNode"/>
                    </dgm:alg>
                  </dgm:if>
                  <dgm:else name="Name15">
                    <dgm:alg type="conn">
                      <dgm:param type="connRout" val="longCurve"/>
                      <dgm:param type="begPts" val="midL"/>
                      <dgm:param type="endPts" val="midR"/>
                      <dgm:param type="dstNode" val="nodeFirstNode"/>
                    </dgm:alg>
                  </dgm:else>
                </dgm:choose>
                <dgm:shape xmlns:r="http://schemas.openxmlformats.org/officeDocument/2006/relationships" type="conn" r:blip="" zOrderOff="-2">
                  <dgm:adjLst/>
                </dgm:shape>
                <dgm:presOf axis="self"/>
                <dgm:choose name="Name16">
                  <dgm:if name="Name17" axis="par ch" ptType="doc node" func="cnt" op="equ" val="3">
                    <dgm:constrLst>
                      <dgm:constr type="userA"/>
                      <dgm:constr type="diam" refType="userA" fact="1.01"/>
                      <dgm:constr type="begPad" refType="connDist" fact="-0.2"/>
                      <dgm:constr type="endPad" refType="connDist" fact="0.05"/>
                    </dgm:constrLst>
                  </dgm:if>
                  <dgm:if name="Name18" axis="par ch" ptType="doc node" func="cnt" op="equ" val="4">
                    <dgm:constrLst>
                      <dgm:constr type="userA"/>
                      <dgm:constr type="diam" refType="userA" fact="1.26"/>
                      <dgm:constr type="begPad" refType="connDist" fact="-0.2"/>
                      <dgm:constr type="endPad" refType="connDist" fact="0.05"/>
                    </dgm:constrLst>
                  </dgm:if>
                  <dgm:if name="Name19" axis="par ch" ptType="doc node" func="cnt" op="equ" val="5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if>
                  <dgm:if name="Name20" axis="par ch" ptType="doc node" func="cnt" op="equ" val="6">
                    <dgm:constrLst>
                      <dgm:constr type="userA"/>
                      <dgm:constr type="diam" refType="userA" fact="1.1"/>
                      <dgm:constr type="begPad" refType="connDist" fact="-0.2"/>
                      <dgm:constr type="endPad" refType="connDist" fact="0.05"/>
                    </dgm:constrLst>
                  </dgm:if>
                  <dgm:else name="Name21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else>
                </dgm:choose>
                <dgm:ruleLst/>
              </dgm:layoutNode>
            </dgm:forEach>
          </dgm:forEach>
          <dgm:forEach name="followingNodesForEach" axis="ch" ptType="node" st="2">
            <dgm:layoutNode name="nodeFollowingNodes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forEach>
        </dgm:layoutNode>
      </dgm:else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ycle3">
  <dgm:title val=""/>
  <dgm:desc val=""/>
  <dgm:catLst>
    <dgm:cat type="cycle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ch" ptType="node" func="cnt" op="equ" val="2">
        <dgm:alg type="composite">
          <dgm:param type="ar" val="0.9"/>
        </dgm:alg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  <dgm:constr type="ctrX" for="ch" forName="node1" refType="w" fact="0.5"/>
          <dgm:constr type="t" for="ch" forName="node1"/>
          <dgm:constr type="w" for="ch" forName="node1" refType="w" fact="0.8"/>
          <dgm:constr type="h" for="ch" forName="node1" refType="w" refFor="ch" refForName="node1" fact="0.5"/>
          <dgm:constr type="ctrX" for="ch" forName="sibTrans" refType="w" fact="0.5"/>
          <dgm:constr type="t" for="ch" forName="sibTrans"/>
          <dgm:constr type="w" for="ch" forName="sibTrans" refType="w" fact="0.8"/>
          <dgm:constr type="h" for="ch" forName="sibTrans" refType="w" refFor="ch" refForName="node1" fact="0.5"/>
          <dgm:constr type="userA" for="ch" forName="sibTrans" refType="w" fact="1.07"/>
          <dgm:constr type="ctrX" for="ch" forName="node2" refType="w" fact="0.5"/>
          <dgm:constr type="b" for="ch" forName="node2" refType="h"/>
          <dgm:constr type="w" for="ch" forName="node2" refType="w" fact="0.8"/>
          <dgm:constr type="h" for="ch" forName="node2" refType="w" refFor="ch" refForName="node1" fact="0.5"/>
          <dgm:constr type="l" for="ch" forName="sp1"/>
          <dgm:constr type="t" for="ch" forName="sp1" refType="h" fact="0.5"/>
          <dgm:constr type="w" for="ch" forName="sp1" val="1"/>
          <dgm:constr type="h" for="ch" forName="sp1" val="1"/>
          <dgm:constr type="r" for="ch" forName="sp2" refType="w"/>
          <dgm:constr type="t" for="ch" forName="sp2" refType="h" fact="0.5"/>
          <dgm:constr type="w" for="ch" forName="sp2" val="1"/>
          <dgm:constr type="h" for="ch" forName="sp2" val="1"/>
        </dgm:constrLst>
        <dgm:ruleLst/>
      </dgm:if>
      <dgm:else name="Name3">
        <dgm:alg type="composite"/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</dgm:constrLst>
        <dgm:ruleLst/>
      </dgm:else>
    </dgm:choose>
    <dgm:choose name="Name4">
      <dgm:if name="Name5" axis="ch" ptType="node" func="cnt" op="equ" val="2">
        <dgm:layoutNode name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ibTrans" styleLbl="bgShp">
          <dgm:choose name="Name6">
            <dgm:if name="Name7" func="var" arg="dir" op="equ" val="norm">
              <dgm:alg type="conn">
                <dgm:param type="connRout" val="longCurve"/>
                <dgm:param type="begPts" val="midR"/>
                <dgm:param type="endPts" val="midL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 fact="-1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if>
            <dgm:else name="Name8">
              <dgm:alg type="conn">
                <dgm:param type="connRout" val="longCurve"/>
                <dgm:param type="begPts" val="midL"/>
                <dgm:param type="endPts" val="midR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else>
          </dgm:choose>
          <dgm:ruleLst/>
        </dgm:layoutNode>
        <dgm:layoutNode name="node2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p1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p2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if>
      <dgm:else name="Name9">
        <dgm:layoutNode name="cycle">
          <dgm:choose name="Name10">
            <dgm:if name="Name11" func="var" arg="dir" op="equ" val="norm">
              <dgm:alg type="cycle">
                <dgm:param type="stAng" val="0"/>
                <dgm:param type="spanAng" val="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 fact="-1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if>
            <dgm:else name="Name12">
              <dgm:alg type="cycle">
                <dgm:param type="stAng" val="0"/>
                <dgm:param type="spanAng" val="-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else>
          </dgm:choose>
          <dgm:ruleLst/>
          <dgm:forEach name="nodesFirstNodeForEach" axis="ch" ptType="node" cnt="1">
            <dgm:layoutNode name="nodeFirstNode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forEach name="sibTransForEach" axis="followSib" ptType="sibTrans" cnt="1">
              <dgm:layoutNode name="sibTransFirstNode" styleLbl="bgShp">
                <dgm:choose name="Name13">
                  <dgm:if name="Name14" func="var" arg="dir" op="equ" val="norm">
                    <dgm:alg type="conn">
                      <dgm:param type="connRout" val="longCurve"/>
                      <dgm:param type="begPts" val="midR"/>
                      <dgm:param type="endPts" val="midL"/>
                      <dgm:param type="dstNode" val="nodeFirstNode"/>
                    </dgm:alg>
                  </dgm:if>
                  <dgm:else name="Name15">
                    <dgm:alg type="conn">
                      <dgm:param type="connRout" val="longCurve"/>
                      <dgm:param type="begPts" val="midL"/>
                      <dgm:param type="endPts" val="midR"/>
                      <dgm:param type="dstNode" val="nodeFirstNode"/>
                    </dgm:alg>
                  </dgm:else>
                </dgm:choose>
                <dgm:shape xmlns:r="http://schemas.openxmlformats.org/officeDocument/2006/relationships" type="conn" r:blip="" zOrderOff="-2">
                  <dgm:adjLst/>
                </dgm:shape>
                <dgm:presOf axis="self"/>
                <dgm:choose name="Name16">
                  <dgm:if name="Name17" axis="par ch" ptType="doc node" func="cnt" op="equ" val="3">
                    <dgm:constrLst>
                      <dgm:constr type="userA"/>
                      <dgm:constr type="diam" refType="userA" fact="1.01"/>
                      <dgm:constr type="begPad" refType="connDist" fact="-0.2"/>
                      <dgm:constr type="endPad" refType="connDist" fact="0.05"/>
                    </dgm:constrLst>
                  </dgm:if>
                  <dgm:if name="Name18" axis="par ch" ptType="doc node" func="cnt" op="equ" val="4">
                    <dgm:constrLst>
                      <dgm:constr type="userA"/>
                      <dgm:constr type="diam" refType="userA" fact="1.26"/>
                      <dgm:constr type="begPad" refType="connDist" fact="-0.2"/>
                      <dgm:constr type="endPad" refType="connDist" fact="0.05"/>
                    </dgm:constrLst>
                  </dgm:if>
                  <dgm:if name="Name19" axis="par ch" ptType="doc node" func="cnt" op="equ" val="5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if>
                  <dgm:if name="Name20" axis="par ch" ptType="doc node" func="cnt" op="equ" val="6">
                    <dgm:constrLst>
                      <dgm:constr type="userA"/>
                      <dgm:constr type="diam" refType="userA" fact="1.1"/>
                      <dgm:constr type="begPad" refType="connDist" fact="-0.2"/>
                      <dgm:constr type="endPad" refType="connDist" fact="0.05"/>
                    </dgm:constrLst>
                  </dgm:if>
                  <dgm:else name="Name21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else>
                </dgm:choose>
                <dgm:ruleLst/>
              </dgm:layoutNode>
            </dgm:forEach>
          </dgm:forEach>
          <dgm:forEach name="followingNodesForEach" axis="ch" ptType="node" st="2">
            <dgm:layoutNode name="nodeFollowingNodes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forEach>
        </dgm:layoutNode>
      </dgm:else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cycle3">
  <dgm:title val=""/>
  <dgm:desc val=""/>
  <dgm:catLst>
    <dgm:cat type="cycle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ch" ptType="node" func="cnt" op="equ" val="2">
        <dgm:alg type="composite">
          <dgm:param type="ar" val="0.9"/>
        </dgm:alg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  <dgm:constr type="ctrX" for="ch" forName="node1" refType="w" fact="0.5"/>
          <dgm:constr type="t" for="ch" forName="node1"/>
          <dgm:constr type="w" for="ch" forName="node1" refType="w" fact="0.8"/>
          <dgm:constr type="h" for="ch" forName="node1" refType="w" refFor="ch" refForName="node1" fact="0.5"/>
          <dgm:constr type="ctrX" for="ch" forName="sibTrans" refType="w" fact="0.5"/>
          <dgm:constr type="t" for="ch" forName="sibTrans"/>
          <dgm:constr type="w" for="ch" forName="sibTrans" refType="w" fact="0.8"/>
          <dgm:constr type="h" for="ch" forName="sibTrans" refType="w" refFor="ch" refForName="node1" fact="0.5"/>
          <dgm:constr type="userA" for="ch" forName="sibTrans" refType="w" fact="1.07"/>
          <dgm:constr type="ctrX" for="ch" forName="node2" refType="w" fact="0.5"/>
          <dgm:constr type="b" for="ch" forName="node2" refType="h"/>
          <dgm:constr type="w" for="ch" forName="node2" refType="w" fact="0.8"/>
          <dgm:constr type="h" for="ch" forName="node2" refType="w" refFor="ch" refForName="node1" fact="0.5"/>
          <dgm:constr type="l" for="ch" forName="sp1"/>
          <dgm:constr type="t" for="ch" forName="sp1" refType="h" fact="0.5"/>
          <dgm:constr type="w" for="ch" forName="sp1" val="1"/>
          <dgm:constr type="h" for="ch" forName="sp1" val="1"/>
          <dgm:constr type="r" for="ch" forName="sp2" refType="w"/>
          <dgm:constr type="t" for="ch" forName="sp2" refType="h" fact="0.5"/>
          <dgm:constr type="w" for="ch" forName="sp2" val="1"/>
          <dgm:constr type="h" for="ch" forName="sp2" val="1"/>
        </dgm:constrLst>
        <dgm:ruleLst/>
      </dgm:if>
      <dgm:else name="Name3">
        <dgm:alg type="composite"/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</dgm:constrLst>
        <dgm:ruleLst/>
      </dgm:else>
    </dgm:choose>
    <dgm:choose name="Name4">
      <dgm:if name="Name5" axis="ch" ptType="node" func="cnt" op="equ" val="2">
        <dgm:layoutNode name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ibTrans" styleLbl="bgShp">
          <dgm:choose name="Name6">
            <dgm:if name="Name7" func="var" arg="dir" op="equ" val="norm">
              <dgm:alg type="conn">
                <dgm:param type="connRout" val="longCurve"/>
                <dgm:param type="begPts" val="midR"/>
                <dgm:param type="endPts" val="midL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 fact="-1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if>
            <dgm:else name="Name8">
              <dgm:alg type="conn">
                <dgm:param type="connRout" val="longCurve"/>
                <dgm:param type="begPts" val="midL"/>
                <dgm:param type="endPts" val="midR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else>
          </dgm:choose>
          <dgm:ruleLst/>
        </dgm:layoutNode>
        <dgm:layoutNode name="node2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p1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p2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if>
      <dgm:else name="Name9">
        <dgm:layoutNode name="cycle">
          <dgm:choose name="Name10">
            <dgm:if name="Name11" func="var" arg="dir" op="equ" val="norm">
              <dgm:alg type="cycle">
                <dgm:param type="stAng" val="0"/>
                <dgm:param type="spanAng" val="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 fact="-1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if>
            <dgm:else name="Name12">
              <dgm:alg type="cycle">
                <dgm:param type="stAng" val="0"/>
                <dgm:param type="spanAng" val="-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else>
          </dgm:choose>
          <dgm:ruleLst/>
          <dgm:forEach name="nodesFirstNodeForEach" axis="ch" ptType="node" cnt="1">
            <dgm:layoutNode name="nodeFirstNode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forEach name="sibTransForEach" axis="followSib" ptType="sibTrans" cnt="1">
              <dgm:layoutNode name="sibTransFirstNode" styleLbl="bgShp">
                <dgm:choose name="Name13">
                  <dgm:if name="Name14" func="var" arg="dir" op="equ" val="norm">
                    <dgm:alg type="conn">
                      <dgm:param type="connRout" val="longCurve"/>
                      <dgm:param type="begPts" val="midR"/>
                      <dgm:param type="endPts" val="midL"/>
                      <dgm:param type="dstNode" val="nodeFirstNode"/>
                    </dgm:alg>
                  </dgm:if>
                  <dgm:else name="Name15">
                    <dgm:alg type="conn">
                      <dgm:param type="connRout" val="longCurve"/>
                      <dgm:param type="begPts" val="midL"/>
                      <dgm:param type="endPts" val="midR"/>
                      <dgm:param type="dstNode" val="nodeFirstNode"/>
                    </dgm:alg>
                  </dgm:else>
                </dgm:choose>
                <dgm:shape xmlns:r="http://schemas.openxmlformats.org/officeDocument/2006/relationships" type="conn" r:blip="" zOrderOff="-2">
                  <dgm:adjLst/>
                </dgm:shape>
                <dgm:presOf axis="self"/>
                <dgm:choose name="Name16">
                  <dgm:if name="Name17" axis="par ch" ptType="doc node" func="cnt" op="equ" val="3">
                    <dgm:constrLst>
                      <dgm:constr type="userA"/>
                      <dgm:constr type="diam" refType="userA" fact="1.01"/>
                      <dgm:constr type="begPad" refType="connDist" fact="-0.2"/>
                      <dgm:constr type="endPad" refType="connDist" fact="0.05"/>
                    </dgm:constrLst>
                  </dgm:if>
                  <dgm:if name="Name18" axis="par ch" ptType="doc node" func="cnt" op="equ" val="4">
                    <dgm:constrLst>
                      <dgm:constr type="userA"/>
                      <dgm:constr type="diam" refType="userA" fact="1.26"/>
                      <dgm:constr type="begPad" refType="connDist" fact="-0.2"/>
                      <dgm:constr type="endPad" refType="connDist" fact="0.05"/>
                    </dgm:constrLst>
                  </dgm:if>
                  <dgm:if name="Name19" axis="par ch" ptType="doc node" func="cnt" op="equ" val="5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if>
                  <dgm:if name="Name20" axis="par ch" ptType="doc node" func="cnt" op="equ" val="6">
                    <dgm:constrLst>
                      <dgm:constr type="userA"/>
                      <dgm:constr type="diam" refType="userA" fact="1.1"/>
                      <dgm:constr type="begPad" refType="connDist" fact="-0.2"/>
                      <dgm:constr type="endPad" refType="connDist" fact="0.05"/>
                    </dgm:constrLst>
                  </dgm:if>
                  <dgm:else name="Name21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else>
                </dgm:choose>
                <dgm:ruleLst/>
              </dgm:layoutNode>
            </dgm:forEach>
          </dgm:forEach>
          <dgm:forEach name="followingNodesForEach" axis="ch" ptType="node" st="2">
            <dgm:layoutNode name="nodeFollowingNodes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forEach>
        </dgm:layoutNode>
      </dgm:else>
    </dgm:choos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cycle3">
  <dgm:title val=""/>
  <dgm:desc val=""/>
  <dgm:catLst>
    <dgm:cat type="cycle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ch" ptType="node" func="cnt" op="equ" val="2">
        <dgm:alg type="composite">
          <dgm:param type="ar" val="0.9"/>
        </dgm:alg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  <dgm:constr type="ctrX" for="ch" forName="node1" refType="w" fact="0.5"/>
          <dgm:constr type="t" for="ch" forName="node1"/>
          <dgm:constr type="w" for="ch" forName="node1" refType="w" fact="0.8"/>
          <dgm:constr type="h" for="ch" forName="node1" refType="w" refFor="ch" refForName="node1" fact="0.5"/>
          <dgm:constr type="ctrX" for="ch" forName="sibTrans" refType="w" fact="0.5"/>
          <dgm:constr type="t" for="ch" forName="sibTrans"/>
          <dgm:constr type="w" for="ch" forName="sibTrans" refType="w" fact="0.8"/>
          <dgm:constr type="h" for="ch" forName="sibTrans" refType="w" refFor="ch" refForName="node1" fact="0.5"/>
          <dgm:constr type="userA" for="ch" forName="sibTrans" refType="w" fact="1.07"/>
          <dgm:constr type="ctrX" for="ch" forName="node2" refType="w" fact="0.5"/>
          <dgm:constr type="b" for="ch" forName="node2" refType="h"/>
          <dgm:constr type="w" for="ch" forName="node2" refType="w" fact="0.8"/>
          <dgm:constr type="h" for="ch" forName="node2" refType="w" refFor="ch" refForName="node1" fact="0.5"/>
          <dgm:constr type="l" for="ch" forName="sp1"/>
          <dgm:constr type="t" for="ch" forName="sp1" refType="h" fact="0.5"/>
          <dgm:constr type="w" for="ch" forName="sp1" val="1"/>
          <dgm:constr type="h" for="ch" forName="sp1" val="1"/>
          <dgm:constr type="r" for="ch" forName="sp2" refType="w"/>
          <dgm:constr type="t" for="ch" forName="sp2" refType="h" fact="0.5"/>
          <dgm:constr type="w" for="ch" forName="sp2" val="1"/>
          <dgm:constr type="h" for="ch" forName="sp2" val="1"/>
        </dgm:constrLst>
        <dgm:ruleLst/>
      </dgm:if>
      <dgm:else name="Name3">
        <dgm:alg type="composite"/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</dgm:constrLst>
        <dgm:ruleLst/>
      </dgm:else>
    </dgm:choose>
    <dgm:choose name="Name4">
      <dgm:if name="Name5" axis="ch" ptType="node" func="cnt" op="equ" val="2">
        <dgm:layoutNode name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ibTrans" styleLbl="bgShp">
          <dgm:choose name="Name6">
            <dgm:if name="Name7" func="var" arg="dir" op="equ" val="norm">
              <dgm:alg type="conn">
                <dgm:param type="connRout" val="longCurve"/>
                <dgm:param type="begPts" val="midR"/>
                <dgm:param type="endPts" val="midL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 fact="-1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if>
            <dgm:else name="Name8">
              <dgm:alg type="conn">
                <dgm:param type="connRout" val="longCurve"/>
                <dgm:param type="begPts" val="midL"/>
                <dgm:param type="endPts" val="midR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else>
          </dgm:choose>
          <dgm:ruleLst/>
        </dgm:layoutNode>
        <dgm:layoutNode name="node2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p1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p2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if>
      <dgm:else name="Name9">
        <dgm:layoutNode name="cycle">
          <dgm:choose name="Name10">
            <dgm:if name="Name11" func="var" arg="dir" op="equ" val="norm">
              <dgm:alg type="cycle">
                <dgm:param type="stAng" val="0"/>
                <dgm:param type="spanAng" val="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 fact="-1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if>
            <dgm:else name="Name12">
              <dgm:alg type="cycle">
                <dgm:param type="stAng" val="0"/>
                <dgm:param type="spanAng" val="-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else>
          </dgm:choose>
          <dgm:ruleLst/>
          <dgm:forEach name="nodesFirstNodeForEach" axis="ch" ptType="node" cnt="1">
            <dgm:layoutNode name="nodeFirstNode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forEach name="sibTransForEach" axis="followSib" ptType="sibTrans" cnt="1">
              <dgm:layoutNode name="sibTransFirstNode" styleLbl="bgShp">
                <dgm:choose name="Name13">
                  <dgm:if name="Name14" func="var" arg="dir" op="equ" val="norm">
                    <dgm:alg type="conn">
                      <dgm:param type="connRout" val="longCurve"/>
                      <dgm:param type="begPts" val="midR"/>
                      <dgm:param type="endPts" val="midL"/>
                      <dgm:param type="dstNode" val="nodeFirstNode"/>
                    </dgm:alg>
                  </dgm:if>
                  <dgm:else name="Name15">
                    <dgm:alg type="conn">
                      <dgm:param type="connRout" val="longCurve"/>
                      <dgm:param type="begPts" val="midL"/>
                      <dgm:param type="endPts" val="midR"/>
                      <dgm:param type="dstNode" val="nodeFirstNode"/>
                    </dgm:alg>
                  </dgm:else>
                </dgm:choose>
                <dgm:shape xmlns:r="http://schemas.openxmlformats.org/officeDocument/2006/relationships" type="conn" r:blip="" zOrderOff="-2">
                  <dgm:adjLst/>
                </dgm:shape>
                <dgm:presOf axis="self"/>
                <dgm:choose name="Name16">
                  <dgm:if name="Name17" axis="par ch" ptType="doc node" func="cnt" op="equ" val="3">
                    <dgm:constrLst>
                      <dgm:constr type="userA"/>
                      <dgm:constr type="diam" refType="userA" fact="1.01"/>
                      <dgm:constr type="begPad" refType="connDist" fact="-0.2"/>
                      <dgm:constr type="endPad" refType="connDist" fact="0.05"/>
                    </dgm:constrLst>
                  </dgm:if>
                  <dgm:if name="Name18" axis="par ch" ptType="doc node" func="cnt" op="equ" val="4">
                    <dgm:constrLst>
                      <dgm:constr type="userA"/>
                      <dgm:constr type="diam" refType="userA" fact="1.26"/>
                      <dgm:constr type="begPad" refType="connDist" fact="-0.2"/>
                      <dgm:constr type="endPad" refType="connDist" fact="0.05"/>
                    </dgm:constrLst>
                  </dgm:if>
                  <dgm:if name="Name19" axis="par ch" ptType="doc node" func="cnt" op="equ" val="5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if>
                  <dgm:if name="Name20" axis="par ch" ptType="doc node" func="cnt" op="equ" val="6">
                    <dgm:constrLst>
                      <dgm:constr type="userA"/>
                      <dgm:constr type="diam" refType="userA" fact="1.1"/>
                      <dgm:constr type="begPad" refType="connDist" fact="-0.2"/>
                      <dgm:constr type="endPad" refType="connDist" fact="0.05"/>
                    </dgm:constrLst>
                  </dgm:if>
                  <dgm:else name="Name21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else>
                </dgm:choose>
                <dgm:ruleLst/>
              </dgm:layoutNode>
            </dgm:forEach>
          </dgm:forEach>
          <dgm:forEach name="followingNodesForEach" axis="ch" ptType="node" st="2">
            <dgm:layoutNode name="nodeFollowingNodes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forEach>
        </dgm:layoutNode>
      </dgm:else>
    </dgm:choos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8/layout/RadialCluster">
  <dgm:title val=""/>
  <dgm:desc val=""/>
  <dgm:catLst>
    <dgm:cat type="relationship" pri="19500"/>
    <dgm:cat type="cycle" pri="1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chMax val="1"/>
      <dgm:chPref val="1"/>
      <dgm:dir/>
      <dgm:animOne val="branch"/>
      <dgm:animLvl val="lvl"/>
    </dgm:varLst>
    <dgm:alg type="composite">
      <dgm:param type="ar" val="1.00"/>
    </dgm:alg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 ch" ptType="node node" cnt="1 0" func="cnt" op="equ" val="1">
            <dgm:constrLst>
              <dgm:constr type="l" for="ch" forName="textCenter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r" for="ch" forName="cycle_1" refType="w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5" axis="ch ch" ptType="node node" cnt="1 0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6" axis="ch ch" ptType="node node" cnt="1 0" func="cnt" op="equ" val="3">
            <dgm:choose name="Name7">
              <dgm:if name="Name8" axis="ch ch ch" ptType="node node node" st="1 2 0" cnt="1 1 0" func="cnt" op="equ" val="1">
                <dgm:choose name="Name9">
                  <dgm:if name="Name10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12">
                <dgm:choose name="Name13">
                  <dgm:if name="Name14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5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16" axis="ch ch" ptType="node node" cnt="1 0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r" for="ch" forName="cycle_2" refType="w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l" for="ch" forName="cycle_4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17" axis="ch ch" ptType="node node" cnt="1 0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r" for="ch" forName="cycle_3" refType="w" fact="0.89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l" for="ch" forName="cycle_4" refType="w" fact="0.11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18" axis="ch ch" ptType="node node" cnt="1 0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r" for="ch" forName="cycle_3" refType="w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l" for="ch" forName="cycle_6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19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r" for="ch" forName="cycle_2" refType="w" fact="0.938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r" for="ch" forName="cycle_3" refType="w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r" for="ch" forName="cycle_4" refType="w" fact="0.8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l" for="ch" forName="cycle_5" refType="w" fact="0.2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l" for="ch" forName="cycle_6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l" for="ch" forName="cycle_7" refType="w" fact="0.062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if>
      <dgm:else name="Name20">
        <dgm:choose name="Name21">
          <dgm:if name="Name22" axis="ch ch" ptType="node node" func="cnt" op="equ" val="1">
            <dgm:constrLst>
              <dgm:constr type="r" for="ch" forName="textCenter" refType="w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l" for="ch" forName="cycle_1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23" axis="ch ch" ptType="node node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24" axis="ch ch" ptType="node node" func="cnt" op="equ" val="3">
            <dgm:choose name="Name25">
              <dgm:if name="Name26" axis="ch ch ch" ptType="node node node" st="1 2 0" cnt="1 1 0" func="cnt" op="equ" val="1">
                <dgm:choose name="Name27">
                  <dgm:if name="Name28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29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30">
                <dgm:choose name="Name31">
                  <dgm:if name="Name32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33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34" axis="ch ch" ptType="node node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l" for="ch" forName="cycle_2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r" for="ch" forName="cycle_4" refType="w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35" axis="ch ch" ptType="node node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l" for="ch" forName="cycle_3" refType="w" fact="0.11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r" for="ch" forName="cycle_4" refType="w" fact="0.89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36" axis="ch ch" ptType="node node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l" for="ch" forName="cycle_3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r" for="ch" forName="cycle_6" refType="w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37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l" for="ch" forName="cycle_2" refType="w" fact="0.062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l" for="ch" forName="cycle_3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l" for="ch" forName="cycle_4" refType="w" fact="0.2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r" for="ch" forName="cycle_5" refType="w" fact="0.8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r" for="ch" forName="cycle_6" refType="w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r" for="ch" forName="cycle_7" refType="w" fact="0.938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else>
    </dgm:choose>
    <dgm:forEach name="Name38" axis="ch" ptType="node" cnt="1">
      <dgm:choose name="Name39">
        <dgm:if name="Name40" axis="des" func="maxDepth" op="lte" val="1">
          <dgm:layoutNode name="singleCycle">
            <dgm:choose name="Name41">
              <dgm:if name="Name42" axis="ch" ptType="node" func="cnt" op="equ" val="1">
                <dgm:choose name="Name43">
                  <dgm:if name="Name44" func="var" arg="dir" op="equ" val="norm">
                    <dgm:alg type="cycle">
                      <dgm:param type="stAng" val="90"/>
                      <dgm:param type="ctrShpMap" val="fNode"/>
                    </dgm:alg>
                  </dgm:if>
                  <dgm:else name="Name45">
                    <dgm:alg type="cycle">
                      <dgm:param type="stAng" val="-90"/>
                      <dgm:param type="spanAng" val="-360"/>
                      <dgm:param type="ctrShpMap" val="fNode"/>
                    </dgm:alg>
                  </dgm:else>
                </dgm:choose>
              </dgm:if>
              <dgm:else name="Name46">
                <dgm:choose name="Name47">
                  <dgm:if name="Name48" func="var" arg="dir" op="equ" val="norm">
                    <dgm:alg type="cycle">
                      <dgm:param type="ctrShpMap" val="fNode"/>
                    </dgm:alg>
                  </dgm:if>
                  <dgm:else name="Name49">
                    <dgm:alg type="cycle">
                      <dgm:param type="spanAng" val="-360"/>
                      <dgm:param type="ctrShpMap" val="fNode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hoose name="Name50">
              <dgm:if name="Name51" axis="ch" ptType="node" func="cnt" op="equ" val="0">
                <dgm:constrLst>
                  <dgm:constr type="w" for="ch" forName="singleCenter" refType="w"/>
                  <dgm:constr type="h" for="ch" forName="singleCenter" refType="w" refFor="ch" refForName="singleCenter"/>
                </dgm:constrLst>
              </dgm:if>
              <dgm:if name="Name52" axis="ch" ptType="node" func="cnt" op="equ" val="1">
                <dgm:constrLst>
                  <dgm:constr type="w" for="ch" forName="singleCenter" refType="w" fact="0.5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if>
              <dgm:else name="Name53">
                <dgm:constrLst>
                  <dgm:constr type="w" for="ch" forName="singleCenter" refType="w" fact="0.3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else>
            </dgm:choose>
            <dgm:layoutNode name="singleCenter" styleLbl="node1">
              <dgm:varLst>
                <dgm:chMax val="7"/>
                <dgm:chPref val="7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self" ptType="node"/>
              <dgm:constrLst>
                <dgm:constr type="tMarg" refType="primFontSz" fact="0.2"/>
                <dgm:constr type="bMarg" refType="primFontSz" fact="0.2"/>
                <dgm:constr type="lMarg" refType="primFontSz" fact="0.2"/>
                <dgm:constr type="rMarg" refType="primFontSz" fact="0.2"/>
              </dgm:constrLst>
              <dgm:ruleLst>
                <dgm:rule type="primFontSz" val="5" fact="NaN" max="NaN"/>
              </dgm:ruleLst>
            </dgm:layoutNode>
            <dgm:forEach name="Name54" axis="ch" cnt="21">
              <dgm:forEach name="Name55" axis="self" ptType="parTrans">
                <dgm:layoutNode name="Name56">
                  <dgm:alg type="conn">
                    <dgm:param type="dim" val="1D"/>
                    <dgm:param type="begPts" val="auto"/>
                    <dgm:param type="endPts" val="auto"/>
                    <dgm:param type="begSty" val="noArr"/>
                    <dgm:param type="endSty" val="noArr"/>
                  </dgm:alg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</dgm:layoutNode>
              </dgm:forEach>
              <dgm:forEach name="Name57" axis="self" ptType="node">
                <dgm:layoutNode name="text0" styleLbl="node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/>
                  </dgm:shape>
                  <dgm:presOf axis="desOrSelf" ptType="node"/>
                  <dgm:constrLst>
                    <dgm:constr type="userS"/>
                    <dgm:constr type="w" refType="userS"/>
                    <dgm:constr type="h" refType="w"/>
                    <dgm:constr type="tMarg" refType="primFontSz" fact="0.2"/>
                    <dgm:constr type="bMarg" refType="primFontSz" fact="0.2"/>
                    <dgm:constr type="lMarg" refType="primFontSz" fact="0.2"/>
                    <dgm:constr type="rMarg" refType="primFontSz" fact="0.2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if>
        <dgm:else name="Name58">
          <dgm:layoutNode name="textCenter" styleLbl="node1">
            <dgm:alg type="tx"/>
            <dgm:shape xmlns:r="http://schemas.openxmlformats.org/officeDocument/2006/relationships" type="roundRect" r:blip="">
              <dgm:adjLst/>
            </dgm:shape>
            <dgm:presOf axis="self" ptType="node"/>
            <dgm:constrLst>
              <dgm:constr type="tMarg" refType="primFontSz" fact="0.2"/>
              <dgm:constr type="bMarg" refType="primFontSz" fact="0.2"/>
              <dgm:constr type="lMarg" refType="primFontSz" fact="0.2"/>
              <dgm:constr type="rMarg" refType="primFontSz" fact="0.2"/>
            </dgm:constrLst>
            <dgm:ruleLst>
              <dgm:rule type="primFontSz" val="5" fact="NaN" max="NaN"/>
            </dgm:ruleLst>
          </dgm:layoutNode>
          <dgm:choose name="Name59">
            <dgm:if name="Name60" axis="ch" ptType="node" func="cnt" op="gte" val="1">
              <dgm:layoutNode name="cycle_1">
                <dgm:choose name="Name61">
                  <dgm:if name="Name62" func="var" arg="dir" op="equ" val="norm">
                    <dgm:choose name="Name63">
                      <dgm:if name="Name64" axis="ch" ptType="node" func="cnt" op="equ" val="1">
                        <dgm:choose name="Name65">
                          <dgm:if name="Name66" axis="ch ch" ptType="node node" st="1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67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68">
                            <dgm:alg type="cycle">
                              <dgm:param type="ctrShpMap" val="fNode"/>
                              <dgm:param type="stAng" val="0"/>
                              <dgm:param type="spanAng" val="180"/>
                            </dgm:alg>
                          </dgm:else>
                        </dgm:choose>
                      </dgm:if>
                      <dgm:if name="Name69" axis="ch" ptType="node" func="cnt" op="equ" val="2">
                        <dgm:choose name="Name70">
                          <dgm:if name="Name7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3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4" axis="ch" ptType="node" func="cnt" op="equ" val="3">
                        <dgm:choose name="Name75">
                          <dgm:if name="Name7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8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9" axis="ch" ptType="node" func="cnt" op="equ" val="4">
                        <dgm:choose name="Name80">
                          <dgm:if name="Name8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3">
                            <dgm:alg type="cycle">
                              <dgm:param type="ctrShpMap" val="fNode"/>
                              <dgm:param type="stAng" val="292.5"/>
                              <dgm:param type="spanAng" val="135"/>
                            </dgm:alg>
                          </dgm:else>
                        </dgm:choose>
                      </dgm:if>
                      <dgm:if name="Name84" axis="ch" ptType="node" func="cnt" op="equ" val="5">
                        <dgm:choose name="Name85">
                          <dgm:if name="Name8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89" axis="ch" ptType="node" func="cnt" op="equ" val="6">
                        <dgm:choose name="Name90">
                          <dgm:if name="Name9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94" axis="ch" ptType="node" func="cnt" op="gte" val="7">
                        <dgm:choose name="Name95">
                          <dgm:if name="Name9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99"/>
                    </dgm:choose>
                  </dgm:if>
                  <dgm:else name="Name100">
                    <dgm:choose name="Name101">
                      <dgm:if name="Name102" axis="ch" ptType="node" func="cnt" op="equ" val="1">
                        <dgm:choose name="Name103">
                          <dgm:if name="Name104" axis="ch ch" ptType="node node" st="1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05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06">
                            <dgm:alg type="cycle">
                              <dgm:param type="ctrShpMap" val="fNode"/>
                              <dgm:param type="stAng" val="0"/>
                              <dgm:param type="spanAng" val="-180"/>
                            </dgm:alg>
                          </dgm:else>
                        </dgm:choose>
                      </dgm:if>
                      <dgm:if name="Name107" axis="ch" ptType="node" func="cnt" op="equ" val="2">
                        <dgm:choose name="Name108">
                          <dgm:if name="Name10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1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2" axis="ch" ptType="node" func="cnt" op="equ" val="3">
                        <dgm:choose name="Name113">
                          <dgm:if name="Name11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6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7" axis="ch" ptType="node" func="cnt" op="equ" val="4">
                        <dgm:choose name="Name118">
                          <dgm:if name="Name11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1">
                            <dgm:alg type="cycle">
                              <dgm:param type="ctrShpMap" val="fNode"/>
                              <dgm:param type="stAng" val="67.5"/>
                              <dgm:param type="spanAng" val="-135"/>
                            </dgm:alg>
                          </dgm:else>
                        </dgm:choose>
                      </dgm:if>
                      <dgm:if name="Name122" axis="ch" ptType="node" func="cnt" op="equ" val="5">
                        <dgm:choose name="Name123">
                          <dgm:if name="Name12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27" axis="ch" ptType="node" func="cnt" op="equ" val="6">
                        <dgm:choose name="Name128">
                          <dgm:if name="Name12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32" axis="ch" ptType="node" func="cnt" op="gte" val="7">
                        <dgm:choose name="Name133">
                          <dgm:if name="Name13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137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138" axis="ch" ptType="node" cnt="1">
                  <dgm:layoutNode name="childCenter1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139" axis="ch">
                    <dgm:forEach name="Name140" axis="self" ptType="parTrans">
                      <dgm:layoutNode name="Name141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142" axis="self" ptType="node">
                      <dgm:layoutNode name="text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143" axis="ch" ptType="parTrans" cnt="1">
                <dgm:layoutNode name="Name144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1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145"/>
          </dgm:choose>
          <dgm:choose name="Name146">
            <dgm:if name="Name147" axis="ch" ptType="node" func="cnt" op="gte" val="2">
              <dgm:layoutNode name="cycle_2">
                <dgm:choose name="Name148">
                  <dgm:if name="Name149" func="var" arg="dir" op="equ" val="norm">
                    <dgm:choose name="Name150">
                      <dgm:if name="Name151" axis="ch" ptType="node" func="cnt" op="equ" val="2">
                        <dgm:choose name="Name152">
                          <dgm:if name="Name153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54" axis="ch ch" ptType="node node" st="2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155">
                            <dgm:alg type="cycle">
                              <dgm:param type="ctrShpMap" val="fNode"/>
                              <dgm:param type="stAng" val="90"/>
                              <dgm:param type="spanAng" val="180"/>
                            </dgm:alg>
                          </dgm:else>
                        </dgm:choose>
                      </dgm:if>
                      <dgm:if name="Name156" axis="ch" ptType="node" func="cnt" op="equ" val="3">
                        <dgm:choose name="Name157">
                          <dgm:if name="Name158" axis="ch ch" ptType="node node" st="2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159" axis="ch ch" ptType="node node" st="2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  <dgm:param type="horzAlign" val="r"/>
                              <dgm:param type="vertAlign" val="b"/>
                            </dgm:alg>
                          </dgm:if>
                          <dgm:else name="Name160">
                            <dgm:alg type="cycle">
                              <dgm:param type="ctrShpMap" val="fNode"/>
                              <dgm:param type="stAng" val="30"/>
                              <dgm:param type="spanAng" val="180"/>
                            </dgm:alg>
                          </dgm:else>
                        </dgm:choose>
                      </dgm:if>
                      <dgm:if name="Name161" axis="ch" ptType="node" func="cnt" op="equ" val="4">
                        <dgm:choose name="Name162">
                          <dgm:if name="Name163" axis="ch ch" ptType="node node" st="2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164" axis="ch ch" ptType="node node" st="2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165">
                            <dgm:alg type="cycle">
                              <dgm:param type="ctrShpMap" val="fNode"/>
                              <dgm:param type="stAng" val="22.5"/>
                              <dgm:param type="spanAng" val="135"/>
                            </dgm:alg>
                          </dgm:else>
                        </dgm:choose>
                      </dgm:if>
                      <dgm:if name="Name166" axis="ch" ptType="node" func="cnt" op="equ" val="5">
                        <dgm:choose name="Name167">
                          <dgm:if name="Name168" axis="ch ch" ptType="node node" st="2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169" axis="ch ch" ptType="node node" st="2 1" cnt="1 0" func="cnt" op="equ" val="2">
                            <dgm:alg type="cycle">
                              <dgm:param type="ctrShpMap" val="fNode"/>
                              <dgm:param type="stAng" val="27"/>
                              <dgm:param type="spanAng" val="90"/>
                            </dgm:alg>
                          </dgm:if>
                          <dgm:else name="Name17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1" axis="ch" ptType="node" func="cnt" op="equ" val="6">
                        <dgm:choose name="Name172">
                          <dgm:if name="Name173" axis="ch ch" ptType="node node" st="2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174" axis="ch ch" ptType="node node" st="2 1" cnt="1 0" func="cnt" op="equ" val="2">
                            <dgm:alg type="cycle">
                              <dgm:param type="ctrShpMap" val="fNode"/>
                              <dgm:param type="stAng" val="15"/>
                              <dgm:param type="spanAng" val="90"/>
                            </dgm:alg>
                          </dgm:if>
                          <dgm:else name="Name175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6" axis="ch" ptType="node" func="cnt" op="gte" val="7">
                        <dgm:choose name="Name177">
                          <dgm:if name="Name178" axis="ch ch" ptType="node node" st="2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179" axis="ch ch" ptType="node node" st="2 1" cnt="1 0" func="cnt" op="equ" val="2">
                            <dgm:alg type="cycle">
                              <dgm:param type="ctrShpMap" val="fNode"/>
                              <dgm:param type="stAng" val="6"/>
                              <dgm:param type="spanAng" val="90"/>
                            </dgm:alg>
                          </dgm:if>
                          <dgm:else name="Name18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181"/>
                    </dgm:choose>
                  </dgm:if>
                  <dgm:else name="Name182">
                    <dgm:choose name="Name183">
                      <dgm:if name="Name184" axis="ch" ptType="node" func="cnt" op="equ" val="2">
                        <dgm:choose name="Name185">
                          <dgm:if name="Name186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87" axis="ch ch" ptType="node node" st="2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188">
                            <dgm:alg type="cycle">
                              <dgm:param type="ctrShpMap" val="fNode"/>
                              <dgm:param type="stAng" val="270"/>
                              <dgm:param type="spanAng" val="-180"/>
                            </dgm:alg>
                          </dgm:else>
                        </dgm:choose>
                      </dgm:if>
                      <dgm:if name="Name189" axis="ch" ptType="node" func="cnt" op="equ" val="3">
                        <dgm:choose name="Name190">
                          <dgm:if name="Name191" axis="ch ch" ptType="node node" st="2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192" axis="ch ch" ptType="node node" st="2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  <dgm:param type="horzAlign" val="l"/>
                              <dgm:param type="vertAlign" val="b"/>
                            </dgm:alg>
                          </dgm:if>
                          <dgm:else name="Name193">
                            <dgm:alg type="cycle">
                              <dgm:param type="ctrShpMap" val="fNode"/>
                              <dgm:param type="stAng" val="330"/>
                              <dgm:param type="spanAng" val="-180"/>
                            </dgm:alg>
                          </dgm:else>
                        </dgm:choose>
                      </dgm:if>
                      <dgm:if name="Name194" axis="ch" ptType="node" func="cnt" op="equ" val="4">
                        <dgm:choose name="Name195">
                          <dgm:if name="Name196" axis="ch ch" ptType="node node" st="2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97" axis="ch ch" ptType="node node" st="2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98">
                            <dgm:alg type="cycle">
                              <dgm:param type="ctrShpMap" val="fNode"/>
                              <dgm:param type="stAng" val="337.5"/>
                              <dgm:param type="spanAng" val="-135"/>
                            </dgm:alg>
                          </dgm:else>
                        </dgm:choose>
                      </dgm:if>
                      <dgm:if name="Name199" axis="ch" ptType="node" func="cnt" op="equ" val="5">
                        <dgm:choose name="Name200">
                          <dgm:if name="Name201" axis="ch ch" ptType="node node" st="2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202" axis="ch ch" ptType="node node" st="2 1" cnt="1 0" func="cnt" op="equ" val="2">
                            <dgm:alg type="cycle">
                              <dgm:param type="ctrShpMap" val="fNode"/>
                              <dgm:param type="stAng" val="333"/>
                              <dgm:param type="spanAng" val="-90"/>
                            </dgm:alg>
                          </dgm:if>
                          <dgm:else name="Name20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4" axis="ch" ptType="node" func="cnt" op="equ" val="6">
                        <dgm:choose name="Name205">
                          <dgm:if name="Name206" axis="ch ch" ptType="node node" st="2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207" axis="ch ch" ptType="node node" st="2 1" cnt="1 0" func="cnt" op="equ" val="2">
                            <dgm:alg type="cycle">
                              <dgm:param type="ctrShpMap" val="fNode"/>
                              <dgm:param type="stAng" val="345"/>
                              <dgm:param type="spanAng" val="-90"/>
                            </dgm:alg>
                          </dgm:if>
                          <dgm:else name="Name20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9" axis="ch" ptType="node" func="cnt" op="gte" val="7">
                        <dgm:choose name="Name210">
                          <dgm:if name="Name211" axis="ch ch" ptType="node node" st="2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212" axis="ch ch" ptType="node node" st="2 1" cnt="1 0" func="cnt" op="equ" val="2">
                            <dgm:alg type="cycle">
                              <dgm:param type="ctrShpMap" val="fNode"/>
                              <dgm:param type="stAng" val="353"/>
                              <dgm:param type="spanAng" val="-90"/>
                            </dgm:alg>
                          </dgm:if>
                          <dgm:else name="Name21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14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15" axis="ch" ptType="node" st="2" cnt="1">
                  <dgm:layoutNode name="childCenter2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16" axis="ch">
                    <dgm:forEach name="Name217" axis="self" ptType="parTrans">
                      <dgm:layoutNode name="Name218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19" axis="self" ptType="node">
                      <dgm:layoutNode name="text2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20" axis="ch" ptType="parTrans" st="2" cnt="1">
                <dgm:layoutNode name="Name221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22"/>
          </dgm:choose>
          <dgm:choose name="Name223">
            <dgm:if name="Name224" axis="ch" ptType="node" func="cnt" op="gte" val="3">
              <dgm:layoutNode name="cycle_3">
                <dgm:choose name="Name225">
                  <dgm:if name="Name226" func="var" arg="dir" op="equ" val="norm">
                    <dgm:choose name="Name227">
                      <dgm:if name="Name228" axis="ch" ptType="node" func="cnt" op="equ" val="3">
                        <dgm:choose name="Name229">
                          <dgm:if name="Name230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231" axis="ch ch" ptType="node node" st="3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  <dgm:param type="horzAlign" val="l"/>
                              <dgm:param type="vertAlign" val="b"/>
                            </dgm:alg>
                          </dgm:if>
                          <dgm:else name="Name232">
                            <dgm:alg type="cycle">
                              <dgm:param type="ctrShpMap" val="fNode"/>
                              <dgm:param type="stAng" val="150"/>
                              <dgm:param type="spanAng" val="180"/>
                            </dgm:alg>
                          </dgm:else>
                        </dgm:choose>
                      </dgm:if>
                      <dgm:if name="Name233" axis="ch" ptType="node" func="cnt" op="equ" val="4">
                        <dgm:choose name="Name234">
                          <dgm:if name="Name235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36" axis="ch ch" ptType="node node" st="3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237">
                            <dgm:alg type="cycle">
                              <dgm:param type="ctrShpMap" val="fNode"/>
                              <dgm:param type="stAng" val="112.5"/>
                              <dgm:param type="spanAng" val="135"/>
                            </dgm:alg>
                          </dgm:else>
                        </dgm:choose>
                      </dgm:if>
                      <dgm:if name="Name238" axis="ch" ptType="node" func="cnt" op="equ" val="5">
                        <dgm:choose name="Name239">
                          <dgm:if name="Name240" axis="ch ch" ptType="node node" st="3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241" axis="ch ch" ptType="node node" st="3 1" cnt="1 0" func="cnt" op="equ" val="2">
                            <dgm:alg type="cycle">
                              <dgm:param type="ctrShpMap" val="fNode"/>
                              <dgm:param type="stAng" val="99"/>
                              <dgm:param type="spanAng" val="90"/>
                            </dgm:alg>
                          </dgm:if>
                          <dgm:else name="Name24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3" axis="ch" ptType="node" func="cnt" op="equ" val="6">
                        <dgm:choose name="Name244">
                          <dgm:if name="Name245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246" axis="ch ch" ptType="node node" st="3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</dgm:alg>
                          </dgm:if>
                          <dgm:else name="Name247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8" axis="ch" ptType="node" func="cnt" op="gte" val="7">
                        <dgm:choose name="Name249">
                          <dgm:if name="Name250" axis="ch ch" ptType="node node" st="3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251" axis="ch ch" ptType="node node" st="3 1" cnt="1 0" func="cnt" op="equ" val="2">
                            <dgm:alg type="cycle">
                              <dgm:param type="ctrShpMap" val="fNode"/>
                              <dgm:param type="stAng" val="57"/>
                              <dgm:param type="spanAng" val="90"/>
                            </dgm:alg>
                          </dgm:if>
                          <dgm:else name="Name25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253"/>
                    </dgm:choose>
                  </dgm:if>
                  <dgm:else name="Name254">
                    <dgm:choose name="Name255">
                      <dgm:if name="Name256" axis="ch" ptType="node" func="cnt" op="equ" val="3">
                        <dgm:choose name="Name257">
                          <dgm:if name="Name258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259" axis="ch ch" ptType="node node" st="3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  <dgm:param type="horzAlign" val="r"/>
                              <dgm:param type="vertAlign" val="b"/>
                            </dgm:alg>
                          </dgm:if>
                          <dgm:else name="Name260">
                            <dgm:alg type="cycle">
                              <dgm:param type="ctrShpMap" val="fNode"/>
                              <dgm:param type="stAng" val="210"/>
                              <dgm:param type="spanAng" val="-180"/>
                            </dgm:alg>
                          </dgm:else>
                        </dgm:choose>
                      </dgm:if>
                      <dgm:if name="Name261" axis="ch" ptType="node" func="cnt" op="equ" val="4">
                        <dgm:choose name="Name262">
                          <dgm:if name="Name263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64" axis="ch ch" ptType="node node" st="3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265">
                            <dgm:alg type="cycle">
                              <dgm:param type="ctrShpMap" val="fNode"/>
                              <dgm:param type="stAng" val="247.5"/>
                              <dgm:param type="spanAng" val="-135"/>
                            </dgm:alg>
                          </dgm:else>
                        </dgm:choose>
                      </dgm:if>
                      <dgm:if name="Name266" axis="ch" ptType="node" func="cnt" op="equ" val="5">
                        <dgm:choose name="Name267">
                          <dgm:if name="Name268" axis="ch ch" ptType="node node" st="3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269" axis="ch ch" ptType="node node" st="3 1" cnt="1 0" func="cnt" op="equ" val="2">
                            <dgm:alg type="cycle">
                              <dgm:param type="ctrShpMap" val="fNode"/>
                              <dgm:param type="stAng" val="261"/>
                              <dgm:param type="spanAng" val="-90"/>
                            </dgm:alg>
                          </dgm:if>
                          <dgm:else name="Name27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1" axis="ch" ptType="node" func="cnt" op="equ" val="6">
                        <dgm:choose name="Name272">
                          <dgm:if name="Name273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274" axis="ch ch" ptType="node node" st="3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</dgm:alg>
                          </dgm:if>
                          <dgm:else name="Name275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6" axis="ch" ptType="node" func="cnt" op="gte" val="7">
                        <dgm:choose name="Name277">
                          <dgm:if name="Name278" axis="ch ch" ptType="node node" st="3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279" axis="ch ch" ptType="node node" st="3 1" cnt="1 0" func="cnt" op="equ" val="2">
                            <dgm:alg type="cycle">
                              <dgm:param type="ctrShpMap" val="fNode"/>
                              <dgm:param type="stAng" val="302"/>
                              <dgm:param type="spanAng" val="-90"/>
                            </dgm:alg>
                          </dgm:if>
                          <dgm:else name="Name28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81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82" axis="ch" ptType="node" st="3" cnt="1">
                  <dgm:layoutNode name="childCenter3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83" axis="ch">
                    <dgm:forEach name="Name284" axis="self" ptType="parTrans">
                      <dgm:layoutNode name="Name285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86" axis="self" ptType="node">
                      <dgm:layoutNode name="text3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87" axis="ch" ptType="parTrans" st="3" cnt="1">
                <dgm:layoutNode name="Name288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3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89"/>
          </dgm:choose>
          <dgm:choose name="Name290">
            <dgm:if name="Name291" axis="ch" ptType="node" func="cnt" op="gte" val="4">
              <dgm:layoutNode name="cycle_4">
                <dgm:choose name="Name292">
                  <dgm:if name="Name293" func="var" arg="dir" op="equ" val="norm">
                    <dgm:choose name="Name294">
                      <dgm:if name="Name295" axis="ch" ptType="node" func="cnt" op="equ" val="4">
                        <dgm:choose name="Name296">
                          <dgm:if name="Name297" axis="ch ch" ptType="node node" st="4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298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90"/>
                            </dgm:alg>
                          </dgm:if>
                          <dgm:else name="Name299">
                            <dgm:alg type="cycle">
                              <dgm:param type="ctrShpMap" val="fNode"/>
                              <dgm:param type="stAng" val="202.5"/>
                              <dgm:param type="spanAng" val="135"/>
                            </dgm:alg>
                          </dgm:else>
                        </dgm:choose>
                      </dgm:if>
                      <dgm:if name="Name300" axis="ch" ptType="node" func="cnt" op="equ" val="5">
                        <dgm:choose name="Name301">
                          <dgm:if name="Name302" axis="ch ch" ptType="node node" st="4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303" axis="ch ch" ptType="node node" st="4 1" cnt="1 0" func="cnt" op="equ" val="2">
                            <dgm:alg type="cycle">
                              <dgm:param type="ctrShpMap" val="fNode"/>
                              <dgm:param type="stAng" val="171"/>
                              <dgm:param type="spanAng" val="90"/>
                            </dgm:alg>
                          </dgm:if>
                          <dgm:else name="Name30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05" axis="ch" ptType="node" func="cnt" op="equ" val="6">
                        <dgm:choose name="Name306">
                          <dgm:if name="Name307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08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309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10" axis="ch" ptType="node" func="cnt" op="gte" val="7">
                        <dgm:choose name="Name311">
                          <dgm:if name="Name312" axis="ch ch" ptType="node node" st="4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13" axis="ch ch" ptType="node node" st="4 1" cnt="1 0" func="cnt" op="equ" val="2">
                            <dgm:alg type="cycle">
                              <dgm:param type="ctrShpMap" val="fNode"/>
                              <dgm:param type="stAng" val="109"/>
                              <dgm:param type="spanAng" val="90"/>
                            </dgm:alg>
                          </dgm:if>
                          <dgm:else name="Name31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15"/>
                    </dgm:choose>
                  </dgm:if>
                  <dgm:else name="Name316">
                    <dgm:choose name="Name317">
                      <dgm:if name="Name318" axis="ch" ptType="node" func="cnt" op="equ" val="4">
                        <dgm:choose name="Name319">
                          <dgm:if name="Name320" axis="ch ch" ptType="node node" st="4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321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-90"/>
                            </dgm:alg>
                          </dgm:if>
                          <dgm:else name="Name322">
                            <dgm:alg type="cycle">
                              <dgm:param type="ctrShpMap" val="fNode"/>
                              <dgm:param type="stAng" val="157.5"/>
                              <dgm:param type="spanAng" val="-135"/>
                            </dgm:alg>
                          </dgm:else>
                        </dgm:choose>
                      </dgm:if>
                      <dgm:if name="Name323" axis="ch" ptType="node" func="cnt" op="equ" val="5">
                        <dgm:choose name="Name324">
                          <dgm:if name="Name325" axis="ch ch" ptType="node node" st="4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326" axis="ch ch" ptType="node node" st="4 1" cnt="1 0" func="cnt" op="equ" val="2">
                            <dgm:alg type="cycle">
                              <dgm:param type="ctrShpMap" val="fNode"/>
                              <dgm:param type="stAng" val="189"/>
                              <dgm:param type="spanAng" val="-90"/>
                            </dgm:alg>
                          </dgm:if>
                          <dgm:else name="Name32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28" axis="ch" ptType="node" func="cnt" op="equ" val="6">
                        <dgm:choose name="Name329">
                          <dgm:if name="Name330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31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332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33" axis="ch" ptType="node" func="cnt" op="gte" val="7">
                        <dgm:choose name="Name334">
                          <dgm:if name="Name335" axis="ch ch" ptType="node node" st="4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36" axis="ch ch" ptType="node node" st="4 1" cnt="1 0" func="cnt" op="equ" val="2">
                            <dgm:alg type="cycle">
                              <dgm:param type="ctrShpMap" val="fNode"/>
                              <dgm:param type="stAng" val="250"/>
                              <dgm:param type="spanAng" val="-90"/>
                            </dgm:alg>
                          </dgm:if>
                          <dgm:else name="Name33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38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39" axis="ch" ptType="node" st="4" cnt="1">
                  <dgm:layoutNode name="childCenter4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40" axis="ch">
                    <dgm:forEach name="Name341" axis="self" ptType="parTrans">
                      <dgm:layoutNode name="Name342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43" axis="self" ptType="node">
                      <dgm:layoutNode name="text4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44" axis="ch" ptType="parTrans" st="4" cnt="1">
                <dgm:layoutNode name="Name345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4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46"/>
          </dgm:choose>
          <dgm:choose name="Name347">
            <dgm:if name="Name348" axis="ch" ptType="node" func="cnt" op="gte" val="5">
              <dgm:layoutNode name="cycle_5">
                <dgm:choose name="Name349">
                  <dgm:if name="Name350" func="var" arg="dir" op="equ" val="norm">
                    <dgm:choose name="Name351">
                      <dgm:if name="Name352" axis="ch" ptType="node" func="cnt" op="equ" val="5">
                        <dgm:choose name="Name353">
                          <dgm:if name="Name354" axis="ch ch" ptType="node node" st="5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355" axis="ch ch" ptType="node node" st="5 1" cnt="1 0" func="cnt" op="equ" val="2">
                            <dgm:alg type="cycle">
                              <dgm:param type="ctrShpMap" val="fNode"/>
                              <dgm:param type="stAng" val="243"/>
                              <dgm:param type="spanAng" val="90"/>
                            </dgm:alg>
                          </dgm:if>
                          <dgm:else name="Name35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57" axis="ch" ptType="node" func="cnt" op="equ" val="6">
                        <dgm:choose name="Name358">
                          <dgm:if name="Name359" axis="ch ch" ptType="node node" st="5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360" axis="ch ch" ptType="node node" st="5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</dgm:alg>
                          </dgm:if>
                          <dgm:else name="Name361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62" axis="ch" ptType="node" func="cnt" op="gte" val="7">
                        <dgm:choose name="Name363">
                          <dgm:if name="Name364" axis="ch ch" ptType="node node" st="5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65" axis="ch ch" ptType="node node" st="5 1" cnt="1 0" func="cnt" op="equ" val="2">
                            <dgm:alg type="cycle">
                              <dgm:param type="ctrShpMap" val="fNode"/>
                              <dgm:param type="stAng" val="160"/>
                              <dgm:param type="spanAng" val="90"/>
                            </dgm:alg>
                          </dgm:if>
                          <dgm:else name="Name36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67"/>
                    </dgm:choose>
                  </dgm:if>
                  <dgm:else name="Name368">
                    <dgm:choose name="Name369">
                      <dgm:if name="Name370" axis="ch" ptType="node" func="cnt" op="equ" val="5">
                        <dgm:choose name="Name371">
                          <dgm:if name="Name372" axis="ch ch" ptType="node node" st="5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373" axis="ch ch" ptType="node node" st="5 1" cnt="1 0" func="cnt" op="equ" val="2">
                            <dgm:alg type="cycle">
                              <dgm:param type="ctrShpMap" val="fNode"/>
                              <dgm:param type="stAng" val="117"/>
                              <dgm:param type="spanAng" val="-90"/>
                            </dgm:alg>
                          </dgm:if>
                          <dgm:else name="Name37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75" axis="ch" ptType="node" func="cnt" op="equ" val="6">
                        <dgm:choose name="Name376">
                          <dgm:if name="Name377" axis="ch ch" ptType="node node" st="5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378" axis="ch ch" ptType="node node" st="5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</dgm:alg>
                          </dgm:if>
                          <dgm:else name="Name379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80" axis="ch" ptType="node" func="cnt" op="gte" val="7">
                        <dgm:choose name="Name381">
                          <dgm:if name="Name382" axis="ch ch" ptType="node node" st="5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83" axis="ch ch" ptType="node node" st="5 1" cnt="1 0" func="cnt" op="equ" val="2">
                            <dgm:alg type="cycle">
                              <dgm:param type="ctrShpMap" val="fNode"/>
                              <dgm:param type="stAng" val="199"/>
                              <dgm:param type="spanAng" val="-90"/>
                            </dgm:alg>
                          </dgm:if>
                          <dgm:else name="Name38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85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86" axis="ch" ptType="node" st="5" cnt="1">
                  <dgm:layoutNode name="childCenter5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87" axis="ch">
                    <dgm:forEach name="Name388" axis="self" ptType="parTrans">
                      <dgm:layoutNode name="Name389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90" axis="self" ptType="node">
                      <dgm:layoutNode name="text5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91" axis="ch" ptType="parTrans" st="5" cnt="1">
                <dgm:layoutNode name="Name392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5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93"/>
          </dgm:choose>
          <dgm:choose name="Name394">
            <dgm:if name="Name395" axis="ch" ptType="node" func="cnt" op="gte" val="6">
              <dgm:layoutNode name="cycle_6">
                <dgm:choose name="Name396">
                  <dgm:if name="Name397" func="var" arg="dir" op="equ" val="norm">
                    <dgm:choose name="Name398">
                      <dgm:if name="Name399" axis="ch" ptType="node" func="cnt" op="equ" val="6">
                        <dgm:choose name="Name400">
                          <dgm:if name="Name401" axis="ch ch" ptType="node node" st="6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402" axis="ch ch" ptType="node node" st="6 1" cnt="1 0" func="cnt" op="equ" val="2">
                            <dgm:alg type="cycle">
                              <dgm:param type="ctrShpMap" val="fNode"/>
                              <dgm:param type="stAng" val="255"/>
                              <dgm:param type="spanAng" val="90"/>
                            </dgm:alg>
                          </dgm:if>
                          <dgm:else name="Name40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404" axis="ch" ptType="node" func="cnt" op="gte" val="7">
                        <dgm:choose name="Name405">
                          <dgm:if name="Name406" axis="ch ch" ptType="node node" st="6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407" axis="ch ch" ptType="node node" st="6 1" cnt="1 0" func="cnt" op="equ" val="2">
                            <dgm:alg type="cycle">
                              <dgm:param type="ctrShpMap" val="fNode"/>
                              <dgm:param type="stAng" val="212"/>
                              <dgm:param type="spanAng" val="90"/>
                            </dgm:alg>
                          </dgm:if>
                          <dgm:else name="Name40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09"/>
                    </dgm:choose>
                  </dgm:if>
                  <dgm:else name="Name410">
                    <dgm:choose name="Name411">
                      <dgm:if name="Name412" axis="ch" ptType="node" func="cnt" op="equ" val="6">
                        <dgm:choose name="Name413">
                          <dgm:if name="Name414" axis="ch ch" ptType="node node" st="6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415" axis="ch ch" ptType="node node" st="6 1" cnt="1 0" func="cnt" op="equ" val="2">
                            <dgm:alg type="cycle">
                              <dgm:param type="ctrShpMap" val="fNode"/>
                              <dgm:param type="stAng" val="105"/>
                              <dgm:param type="spanAng" val="-90"/>
                            </dgm:alg>
                          </dgm:if>
                          <dgm:else name="Name41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417" axis="ch" ptType="node" func="cnt" op="gte" val="7">
                        <dgm:choose name="Name418">
                          <dgm:if name="Name419" axis="ch ch" ptType="node node" st="6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420" axis="ch ch" ptType="node node" st="6 1" cnt="1 0" func="cnt" op="equ" val="2">
                            <dgm:alg type="cycle">
                              <dgm:param type="ctrShpMap" val="fNode"/>
                              <dgm:param type="stAng" val="147"/>
                              <dgm:param type="spanAng" val="-90"/>
                            </dgm:alg>
                          </dgm:if>
                          <dgm:else name="Name42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22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23" axis="ch" ptType="node" st="6" cnt="1">
                  <dgm:layoutNode name="childCenter6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24" axis="ch">
                    <dgm:forEach name="Name425" axis="self" ptType="parTrans">
                      <dgm:layoutNode name="Name426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27" axis="self" ptType="node">
                      <dgm:layoutNode name="text6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28" axis="ch" ptType="parTrans" st="6" cnt="1">
                <dgm:layoutNode name="Name429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6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30"/>
          </dgm:choose>
          <dgm:choose name="Name431">
            <dgm:if name="Name432" axis="ch" ptType="node" func="cnt" op="gte" val="7">
              <dgm:layoutNode name="cycle_7">
                <dgm:choose name="Name433">
                  <dgm:if name="Name434" func="var" arg="dir" op="equ" val="norm">
                    <dgm:choose name="Name435">
                      <dgm:if name="Name436" axis="ch" ptType="node" func="cnt" op="gte" val="7">
                        <dgm:choose name="Name437">
                          <dgm:if name="Name438" axis="ch ch" ptType="node node" st="7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439" axis="ch ch" ptType="node node" st="7 1" cnt="1 0" func="cnt" op="equ" val="2">
                            <dgm:alg type="cycle">
                              <dgm:param type="ctrShpMap" val="fNode"/>
                              <dgm:param type="stAng" val="263"/>
                              <dgm:param type="spanAng" val="90"/>
                            </dgm:alg>
                          </dgm:if>
                          <dgm:else name="Name44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41"/>
                    </dgm:choose>
                  </dgm:if>
                  <dgm:else name="Name442">
                    <dgm:choose name="Name443">
                      <dgm:if name="Name444" axis="ch" ptType="node" func="cnt" op="gte" val="7">
                        <dgm:choose name="Name445">
                          <dgm:if name="Name446" axis="ch ch" ptType="node node" st="7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447" axis="ch ch" ptType="node node" st="7 1" cnt="1 0" func="cnt" op="equ" val="2">
                            <dgm:alg type="cycle">
                              <dgm:param type="ctrShpMap" val="fNode"/>
                              <dgm:param type="stAng" val="96"/>
                              <dgm:param type="spanAng" val="-90"/>
                            </dgm:alg>
                          </dgm:if>
                          <dgm:else name="Name44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49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50" axis="ch" ptType="node" st="7" cnt="1">
                  <dgm:layoutNode name="childCenter7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51" axis="ch">
                    <dgm:forEach name="Name452" axis="self" ptType="parTrans">
                      <dgm:layoutNode name="Name453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54" axis="self" ptType="node">
                      <dgm:layoutNode name="text7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55" axis="ch" ptType="parTrans" st="7" cnt="1">
                <dgm:layoutNode name="Name456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7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5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0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69" tIns="46585" rIns="93169" bIns="46585" numCol="1" anchor="t" anchorCtr="0" compatLnSpc="1">
            <a:prstTxWarp prst="textNoShape">
              <a:avLst/>
            </a:prstTxWarp>
          </a:bodyPr>
          <a:lstStyle>
            <a:lvl1pPr defTabSz="931112" eaLnBrk="1" hangingPunct="1">
              <a:lnSpc>
                <a:spcPct val="100000"/>
              </a:lnSpc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902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0338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69" tIns="46585" rIns="93169" bIns="46585" numCol="1" anchor="t" anchorCtr="0" compatLnSpc="1">
            <a:prstTxWarp prst="textNoShape">
              <a:avLst/>
            </a:prstTxWarp>
          </a:bodyPr>
          <a:lstStyle>
            <a:lvl1pPr algn="r" defTabSz="931112" eaLnBrk="1" hangingPunct="1">
              <a:lnSpc>
                <a:spcPct val="100000"/>
              </a:lnSpc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902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29675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69" tIns="46585" rIns="93169" bIns="46585" numCol="1" anchor="b" anchorCtr="0" compatLnSpc="1">
            <a:prstTxWarp prst="textNoShape">
              <a:avLst/>
            </a:prstTxWarp>
          </a:bodyPr>
          <a:lstStyle>
            <a:lvl1pPr defTabSz="931112" eaLnBrk="1" hangingPunct="1">
              <a:lnSpc>
                <a:spcPct val="100000"/>
              </a:lnSpc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902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0338" y="8829675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69" tIns="46585" rIns="93169" bIns="46585" numCol="1" anchor="b" anchorCtr="0" compatLnSpc="1">
            <a:prstTxWarp prst="textNoShape">
              <a:avLst/>
            </a:prstTxWarp>
          </a:bodyPr>
          <a:lstStyle>
            <a:lvl1pPr algn="r" defTabSz="930275" eaLnBrk="1" hangingPunct="1">
              <a:lnSpc>
                <a:spcPct val="100000"/>
              </a:lnSpc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1E284C8D-8C70-4E28-9F82-97EE1B23B9F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69" tIns="46585" rIns="93169" bIns="46585" numCol="1" anchor="t" anchorCtr="0" compatLnSpc="1">
            <a:prstTxWarp prst="textNoShape">
              <a:avLst/>
            </a:prstTxWarp>
          </a:bodyPr>
          <a:lstStyle>
            <a:lvl1pPr defTabSz="931112" eaLnBrk="1" hangingPunct="1">
              <a:lnSpc>
                <a:spcPct val="100000"/>
              </a:lnSpc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0338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69" tIns="46585" rIns="93169" bIns="46585" numCol="1" anchor="t" anchorCtr="0" compatLnSpc="1">
            <a:prstTxWarp prst="textNoShape">
              <a:avLst/>
            </a:prstTxWarp>
          </a:bodyPr>
          <a:lstStyle>
            <a:lvl1pPr algn="r" defTabSz="931112" eaLnBrk="1" hangingPunct="1">
              <a:lnSpc>
                <a:spcPct val="100000"/>
              </a:lnSpc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43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409575" y="698500"/>
            <a:ext cx="6192838" cy="34845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662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1675" y="4416425"/>
            <a:ext cx="5607050" cy="4181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69" tIns="46585" rIns="93169" bIns="4658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Clique para editar os estilos de texto principal</a:t>
            </a:r>
          </a:p>
          <a:p>
            <a:pPr lvl="1"/>
            <a:r>
              <a:rPr lang="en-US" noProof="0"/>
              <a:t>Segundo nível</a:t>
            </a:r>
          </a:p>
          <a:p>
            <a:pPr lvl="2"/>
            <a:r>
              <a:rPr lang="en-US" noProof="0"/>
              <a:t>Terceiro nível</a:t>
            </a:r>
          </a:p>
          <a:p>
            <a:pPr lvl="3"/>
            <a:r>
              <a:rPr lang="en-US" noProof="0"/>
              <a:t>Quarto nível</a:t>
            </a:r>
          </a:p>
          <a:p>
            <a:pPr lvl="4"/>
            <a:r>
              <a:rPr lang="en-US" noProof="0"/>
              <a:t>Quinto nível</a:t>
            </a:r>
          </a:p>
        </p:txBody>
      </p:sp>
      <p:sp>
        <p:nvSpPr>
          <p:cNvPr id="2663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9675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69" tIns="46585" rIns="93169" bIns="46585" numCol="1" anchor="b" anchorCtr="0" compatLnSpc="1">
            <a:prstTxWarp prst="textNoShape">
              <a:avLst/>
            </a:prstTxWarp>
          </a:bodyPr>
          <a:lstStyle>
            <a:lvl1pPr defTabSz="931112" eaLnBrk="1" hangingPunct="1">
              <a:lnSpc>
                <a:spcPct val="100000"/>
              </a:lnSpc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663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0338" y="8829675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69" tIns="46585" rIns="93169" bIns="46585" numCol="1" anchor="b" anchorCtr="0" compatLnSpc="1">
            <a:prstTxWarp prst="textNoShape">
              <a:avLst/>
            </a:prstTxWarp>
          </a:bodyPr>
          <a:lstStyle>
            <a:lvl1pPr algn="r" defTabSz="930275" eaLnBrk="1" hangingPunct="1">
              <a:lnSpc>
                <a:spcPct val="100000"/>
              </a:lnSpc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F5F56037-6788-433A-A7B1-BC071E3268D5}" type="slidenum">
              <a:rPr lang="en-US" altLang="en-US"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0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0.xml"/><Relationship Id="rId1" Type="http://schemas.openxmlformats.org/officeDocument/2006/relationships/notesMaster" Target="../notesMasters/notesMaster1.xml"/></Relationships>
</file>

<file path=ppt/notesSlides/_rels/notesSlide10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1.xml"/><Relationship Id="rId1" Type="http://schemas.openxmlformats.org/officeDocument/2006/relationships/notesMaster" Target="../notesMasters/notesMaster1.xml"/></Relationships>
</file>

<file path=ppt/notesSlides/_rels/notesSlide10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2.xml"/><Relationship Id="rId1" Type="http://schemas.openxmlformats.org/officeDocument/2006/relationships/notesMaster" Target="../notesMasters/notesMaster1.xml"/></Relationships>
</file>

<file path=ppt/notesSlides/_rels/notesSlide10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3.xml"/><Relationship Id="rId1" Type="http://schemas.openxmlformats.org/officeDocument/2006/relationships/notesMaster" Target="../notesMasters/notesMaster1.xml"/></Relationships>
</file>

<file path=ppt/notesSlides/_rels/notesSlide10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4.xml"/><Relationship Id="rId1" Type="http://schemas.openxmlformats.org/officeDocument/2006/relationships/notesMaster" Target="../notesMasters/notesMaster1.xml"/></Relationships>
</file>

<file path=ppt/notesSlides/_rels/notesSlide10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5.xml"/><Relationship Id="rId1" Type="http://schemas.openxmlformats.org/officeDocument/2006/relationships/notesMaster" Target="../notesMasters/notesMaster1.xml"/></Relationships>
</file>

<file path=ppt/notesSlides/_rels/notesSlide10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6.xml"/><Relationship Id="rId1" Type="http://schemas.openxmlformats.org/officeDocument/2006/relationships/notesMaster" Target="../notesMasters/notesMaster1.xml"/></Relationships>
</file>

<file path=ppt/notesSlides/_rels/notesSlide10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7.xml"/><Relationship Id="rId1" Type="http://schemas.openxmlformats.org/officeDocument/2006/relationships/notesMaster" Target="../notesMasters/notesMaster1.xml"/></Relationships>
</file>

<file path=ppt/notesSlides/_rels/notesSlide10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8.xml"/><Relationship Id="rId1" Type="http://schemas.openxmlformats.org/officeDocument/2006/relationships/notesMaster" Target="../notesMasters/notesMaster1.xml"/></Relationships>
</file>

<file path=ppt/notesSlides/_rels/notesSlide10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9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0.xml"/><Relationship Id="rId1" Type="http://schemas.openxmlformats.org/officeDocument/2006/relationships/notesMaster" Target="../notesMasters/notesMaster1.xml"/></Relationships>
</file>

<file path=ppt/notesSlides/_rels/notesSlide1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1.xml"/><Relationship Id="rId1" Type="http://schemas.openxmlformats.org/officeDocument/2006/relationships/notesMaster" Target="../notesMasters/notesMaster1.xml"/></Relationships>
</file>

<file path=ppt/notesSlides/_rels/notesSlide1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2.xml"/><Relationship Id="rId1" Type="http://schemas.openxmlformats.org/officeDocument/2006/relationships/notesMaster" Target="../notesMasters/notesMaster1.xml"/></Relationships>
</file>

<file path=ppt/notesSlides/_rels/notesSlide1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3.xml"/><Relationship Id="rId1" Type="http://schemas.openxmlformats.org/officeDocument/2006/relationships/notesMaster" Target="../notesMasters/notesMaster1.xml"/></Relationships>
</file>

<file path=ppt/notesSlides/_rels/notesSlide1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4.xml"/><Relationship Id="rId1" Type="http://schemas.openxmlformats.org/officeDocument/2006/relationships/notesMaster" Target="../notesMasters/notesMaster1.xml"/></Relationships>
</file>

<file path=ppt/notesSlides/_rels/notesSlide1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5.xml"/><Relationship Id="rId1" Type="http://schemas.openxmlformats.org/officeDocument/2006/relationships/notesMaster" Target="../notesMasters/notesMaster1.xml"/></Relationships>
</file>

<file path=ppt/notesSlides/_rels/notesSlide1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6.xml"/><Relationship Id="rId1" Type="http://schemas.openxmlformats.org/officeDocument/2006/relationships/notesMaster" Target="../notesMasters/notesMaster1.xml"/></Relationships>
</file>

<file path=ppt/notesSlides/_rels/notesSlide1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7.xml"/><Relationship Id="rId1" Type="http://schemas.openxmlformats.org/officeDocument/2006/relationships/notesMaster" Target="../notesMasters/notesMaster1.xml"/></Relationships>
</file>

<file path=ppt/notesSlides/_rels/notesSlide1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8.xml"/><Relationship Id="rId1" Type="http://schemas.openxmlformats.org/officeDocument/2006/relationships/notesMaster" Target="../notesMasters/notesMaster1.xml"/></Relationships>
</file>

<file path=ppt/notesSlides/_rels/notesSlide1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9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0.xml"/><Relationship Id="rId1" Type="http://schemas.openxmlformats.org/officeDocument/2006/relationships/notesMaster" Target="../notesMasters/notesMaster1.xml"/></Relationships>
</file>

<file path=ppt/notesSlides/_rels/notesSlide1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1.xml"/><Relationship Id="rId1" Type="http://schemas.openxmlformats.org/officeDocument/2006/relationships/notesMaster" Target="../notesMasters/notesMaster1.xml"/></Relationships>
</file>

<file path=ppt/notesSlides/_rels/notesSlide1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6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6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6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6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6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6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6.xml"/><Relationship Id="rId1" Type="http://schemas.openxmlformats.org/officeDocument/2006/relationships/notesMaster" Target="../notesMasters/notesMaster1.xml"/></Relationships>
</file>

<file path=ppt/notesSlides/_rels/notesSlide6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7.xml"/><Relationship Id="rId1" Type="http://schemas.openxmlformats.org/officeDocument/2006/relationships/notesMaster" Target="../notesMasters/notesMaster1.xml"/></Relationships>
</file>

<file path=ppt/notesSlides/_rels/notesSlide6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8.xml"/><Relationship Id="rId1" Type="http://schemas.openxmlformats.org/officeDocument/2006/relationships/notesMaster" Target="../notesMasters/notesMaster1.xml"/></Relationships>
</file>

<file path=ppt/notesSlides/_rels/notesSlide6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0.xml"/><Relationship Id="rId1" Type="http://schemas.openxmlformats.org/officeDocument/2006/relationships/notesMaster" Target="../notesMasters/notesMaster1.xml"/></Relationships>
</file>

<file path=ppt/notesSlides/_rels/notesSlide7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1.xml"/><Relationship Id="rId1" Type="http://schemas.openxmlformats.org/officeDocument/2006/relationships/notesMaster" Target="../notesMasters/notesMaster1.xml"/></Relationships>
</file>

<file path=ppt/notesSlides/_rels/notesSlide7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2.xml"/><Relationship Id="rId1" Type="http://schemas.openxmlformats.org/officeDocument/2006/relationships/notesMaster" Target="../notesMasters/notesMaster1.xml"/></Relationships>
</file>

<file path=ppt/notesSlides/_rels/notesSlide7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3.xml"/><Relationship Id="rId1" Type="http://schemas.openxmlformats.org/officeDocument/2006/relationships/notesMaster" Target="../notesMasters/notesMaster1.xml"/></Relationships>
</file>

<file path=ppt/notesSlides/_rels/notesSlide7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4.xml"/><Relationship Id="rId1" Type="http://schemas.openxmlformats.org/officeDocument/2006/relationships/notesMaster" Target="../notesMasters/notesMaster1.xml"/></Relationships>
</file>

<file path=ppt/notesSlides/_rels/notesSlide7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5.xml"/><Relationship Id="rId1" Type="http://schemas.openxmlformats.org/officeDocument/2006/relationships/notesMaster" Target="../notesMasters/notesMaster1.xml"/></Relationships>
</file>

<file path=ppt/notesSlides/_rels/notesSlide7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6.xml"/><Relationship Id="rId1" Type="http://schemas.openxmlformats.org/officeDocument/2006/relationships/notesMaster" Target="../notesMasters/notesMaster1.xml"/></Relationships>
</file>

<file path=ppt/notesSlides/_rels/notesSlide7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7.xml"/><Relationship Id="rId1" Type="http://schemas.openxmlformats.org/officeDocument/2006/relationships/notesMaster" Target="../notesMasters/notesMaster1.xml"/></Relationships>
</file>

<file path=ppt/notesSlides/_rels/notesSlide7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8.xml"/><Relationship Id="rId1" Type="http://schemas.openxmlformats.org/officeDocument/2006/relationships/notesMaster" Target="../notesMasters/notesMaster1.xml"/></Relationships>
</file>

<file path=ppt/notesSlides/_rels/notesSlide7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0.xml"/><Relationship Id="rId1" Type="http://schemas.openxmlformats.org/officeDocument/2006/relationships/notesMaster" Target="../notesMasters/notesMaster1.xml"/></Relationships>
</file>

<file path=ppt/notesSlides/_rels/notesSlide8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1.xml"/><Relationship Id="rId1" Type="http://schemas.openxmlformats.org/officeDocument/2006/relationships/notesMaster" Target="../notesMasters/notesMaster1.xml"/></Relationships>
</file>

<file path=ppt/notesSlides/_rels/notesSlide8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2.xml"/><Relationship Id="rId1" Type="http://schemas.openxmlformats.org/officeDocument/2006/relationships/notesMaster" Target="../notesMasters/notesMaster1.xml"/></Relationships>
</file>

<file path=ppt/notesSlides/_rels/notesSlide8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3.xml"/><Relationship Id="rId1" Type="http://schemas.openxmlformats.org/officeDocument/2006/relationships/notesMaster" Target="../notesMasters/notesMaster1.xml"/></Relationships>
</file>

<file path=ppt/notesSlides/_rels/notesSlide8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4.xml"/><Relationship Id="rId1" Type="http://schemas.openxmlformats.org/officeDocument/2006/relationships/notesMaster" Target="../notesMasters/notesMaster1.xml"/></Relationships>
</file>

<file path=ppt/notesSlides/_rels/notesSlide8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5.xml"/><Relationship Id="rId1" Type="http://schemas.openxmlformats.org/officeDocument/2006/relationships/notesMaster" Target="../notesMasters/notesMaster1.xml"/></Relationships>
</file>

<file path=ppt/notesSlides/_rels/notesSlide8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6.xml"/><Relationship Id="rId1" Type="http://schemas.openxmlformats.org/officeDocument/2006/relationships/notesMaster" Target="../notesMasters/notesMaster1.xml"/></Relationships>
</file>

<file path=ppt/notesSlides/_rels/notesSlide8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7.xml"/><Relationship Id="rId1" Type="http://schemas.openxmlformats.org/officeDocument/2006/relationships/notesMaster" Target="../notesMasters/notesMaster1.xml"/></Relationships>
</file>

<file path=ppt/notesSlides/_rels/notesSlide8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8.xml"/><Relationship Id="rId1" Type="http://schemas.openxmlformats.org/officeDocument/2006/relationships/notesMaster" Target="../notesMasters/notesMaster1.xml"/></Relationships>
</file>

<file path=ppt/notesSlides/_rels/notesSlide8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0.xml"/><Relationship Id="rId1" Type="http://schemas.openxmlformats.org/officeDocument/2006/relationships/notesMaster" Target="../notesMasters/notesMaster1.xml"/></Relationships>
</file>

<file path=ppt/notesSlides/_rels/notesSlide9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1.xml"/><Relationship Id="rId1" Type="http://schemas.openxmlformats.org/officeDocument/2006/relationships/notesMaster" Target="../notesMasters/notesMaster1.xml"/></Relationships>
</file>

<file path=ppt/notesSlides/_rels/notesSlide9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2.xml"/><Relationship Id="rId1" Type="http://schemas.openxmlformats.org/officeDocument/2006/relationships/notesMaster" Target="../notesMasters/notesMaster1.xml"/></Relationships>
</file>

<file path=ppt/notesSlides/_rels/notesSlide9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3.xml"/><Relationship Id="rId1" Type="http://schemas.openxmlformats.org/officeDocument/2006/relationships/notesMaster" Target="../notesMasters/notesMaster1.xml"/></Relationships>
</file>

<file path=ppt/notesSlides/_rels/notesSlide9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4.xml"/><Relationship Id="rId1" Type="http://schemas.openxmlformats.org/officeDocument/2006/relationships/notesMaster" Target="../notesMasters/notesMaster1.xml"/></Relationships>
</file>

<file path=ppt/notesSlides/_rels/notesSlide9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5.xml"/><Relationship Id="rId1" Type="http://schemas.openxmlformats.org/officeDocument/2006/relationships/notesMaster" Target="../notesMasters/notesMaster1.xml"/></Relationships>
</file>

<file path=ppt/notesSlides/_rels/notesSlide9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6.xml"/><Relationship Id="rId1" Type="http://schemas.openxmlformats.org/officeDocument/2006/relationships/notesMaster" Target="../notesMasters/notesMaster1.xml"/></Relationships>
</file>

<file path=ppt/notesSlides/_rels/notesSlide9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7.xml"/><Relationship Id="rId1" Type="http://schemas.openxmlformats.org/officeDocument/2006/relationships/notesMaster" Target="../notesMasters/notesMaster1.xml"/></Relationships>
</file>

<file path=ppt/notesSlides/_rels/notesSlide9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8.xml"/><Relationship Id="rId1" Type="http://schemas.openxmlformats.org/officeDocument/2006/relationships/notesMaster" Target="../notesMasters/notesMaster1.xml"/></Relationships>
</file>

<file path=ppt/notesSlides/_rels/notesSlide9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409575" y="698500"/>
            <a:ext cx="6192838" cy="3484563"/>
          </a:xfrm>
          <a:ln/>
        </p:spPr>
      </p:sp>
      <p:sp>
        <p:nvSpPr>
          <p:cNvPr id="2150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marR="0">
              <a:spcBef>
                <a:spcPts val="1200"/>
              </a:spcBef>
              <a:spcAft>
                <a:spcPts val="600"/>
              </a:spcAft>
            </a:pPr>
            <a:r>
              <a:rPr lang="en-US" sz="1200" b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Notas</a:t>
            </a:r>
            <a:r>
              <a:rPr lang="en-US" sz="1200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do </a:t>
            </a:r>
            <a:r>
              <a:rPr lang="en-US" sz="1200" b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instrutor</a:t>
            </a:r>
            <a:r>
              <a:rPr lang="en-US" sz="1200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marL="76201" lvl="0" indent="0" algn="l" rtl="0">
              <a:spcBef>
                <a:spcPts val="0"/>
              </a:spcBef>
              <a:spcAft>
                <a:spcPts val="600"/>
              </a:spcAft>
              <a:buClr>
                <a:schemeClr val="dk1"/>
              </a:buClr>
              <a:buSzPts val="1200"/>
              <a:buFont typeface="Wingdings" panose="05000000000000000000" pitchFamily="2" charset="2"/>
              <a:buNone/>
            </a:pPr>
            <a:endParaRPr lang="pt-BR" b="0" i="0" dirty="0">
              <a:solidFill>
                <a:srgbClr val="11111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marR="0" lvl="0" indent="-171450" algn="l" defTabSz="914400" rtl="0" eaLnBrk="0" fontAlgn="base" latinLnBrk="0" hangingPunct="0"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  <a:buClrTx/>
              <a:buSzTx/>
              <a:buFont typeface="Wingdings" panose="05000000000000000000" pitchFamily="2" charset="2"/>
              <a:buChar char="v"/>
              <a:tabLst/>
              <a:defRPr/>
            </a:pPr>
            <a:r>
              <a:rPr lang="pt-BR" sz="1200" b="0" i="1" dirty="0">
                <a:solidFill>
                  <a:srgbClr val="11111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Sinta-se à vontade para modificar esta apresentação conforme necessário para se adequar ao seu contexto local. Se forem feitas modificações, indique:</a:t>
            </a:r>
            <a:r>
              <a:rPr lang="pt-BR" sz="1200" b="1" i="1" dirty="0">
                <a:solidFill>
                  <a:srgbClr val="11111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"Esta apresentação foi modificada em parte da versão original do CDC" </a:t>
            </a:r>
            <a:r>
              <a:rPr lang="pt-BR" sz="1200" b="0" i="1" dirty="0">
                <a:solidFill>
                  <a:srgbClr val="11111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neste slide.</a:t>
            </a:r>
            <a:endParaRPr lang="en-US" sz="1200" b="0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>
              <a:spcBef>
                <a:spcPts val="1200"/>
              </a:spcBef>
              <a:spcAft>
                <a:spcPts val="600"/>
              </a:spcAft>
            </a:pPr>
            <a:endParaRPr lang="en-US" sz="1200" b="1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US" sz="1200" b="1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Dizer:</a:t>
            </a:r>
            <a:r>
              <a:rPr lang="en-US" sz="1200" b="1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lição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anterior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abordou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o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reconhecimento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um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surto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e 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decisão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investigar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 Esta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lição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centra-se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primeiros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passos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investigação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do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surto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</a:p>
          <a:p>
            <a:endParaRPr lang="en-US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50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0275">
              <a:defRPr>
                <a:solidFill>
                  <a:schemeClr val="tx1"/>
                </a:solidFill>
                <a:latin typeface="Courier New" panose="02070309020205020404" pitchFamily="49" charset="0"/>
                <a:cs typeface="Arial" panose="020B0604020202020204" pitchFamily="34" charset="0"/>
              </a:defRPr>
            </a:lvl1pPr>
            <a:lvl2pPr marL="742950" indent="-285750" defTabSz="930275">
              <a:defRPr>
                <a:solidFill>
                  <a:schemeClr val="tx1"/>
                </a:solidFill>
                <a:latin typeface="Courier New" panose="02070309020205020404" pitchFamily="49" charset="0"/>
                <a:cs typeface="Arial" panose="020B0604020202020204" pitchFamily="34" charset="0"/>
              </a:defRPr>
            </a:lvl2pPr>
            <a:lvl3pPr marL="1143000" indent="-228600" defTabSz="930275">
              <a:defRPr>
                <a:solidFill>
                  <a:schemeClr val="tx1"/>
                </a:solidFill>
                <a:latin typeface="Courier New" panose="02070309020205020404" pitchFamily="49" charset="0"/>
                <a:cs typeface="Arial" panose="020B0604020202020204" pitchFamily="34" charset="0"/>
              </a:defRPr>
            </a:lvl3pPr>
            <a:lvl4pPr marL="1600200" indent="-228600" defTabSz="930275">
              <a:defRPr>
                <a:solidFill>
                  <a:schemeClr val="tx1"/>
                </a:solidFill>
                <a:latin typeface="Courier New" panose="02070309020205020404" pitchFamily="49" charset="0"/>
                <a:cs typeface="Arial" panose="020B0604020202020204" pitchFamily="34" charset="0"/>
              </a:defRPr>
            </a:lvl4pPr>
            <a:lvl5pPr marL="2057400" indent="-228600" defTabSz="930275">
              <a:defRPr>
                <a:solidFill>
                  <a:schemeClr val="tx1"/>
                </a:solidFill>
                <a:latin typeface="Courier New" panose="02070309020205020404" pitchFamily="49" charset="0"/>
                <a:cs typeface="Arial" panose="020B0604020202020204" pitchFamily="34" charset="0"/>
              </a:defRPr>
            </a:lvl5pPr>
            <a:lvl6pPr marL="2514600" indent="-228600" defTabSz="9302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urier New" panose="02070309020205020404" pitchFamily="49" charset="0"/>
                <a:cs typeface="Arial" panose="020B0604020202020204" pitchFamily="34" charset="0"/>
              </a:defRPr>
            </a:lvl6pPr>
            <a:lvl7pPr marL="2971800" indent="-228600" defTabSz="9302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urier New" panose="02070309020205020404" pitchFamily="49" charset="0"/>
                <a:cs typeface="Arial" panose="020B0604020202020204" pitchFamily="34" charset="0"/>
              </a:defRPr>
            </a:lvl7pPr>
            <a:lvl8pPr marL="3429000" indent="-228600" defTabSz="9302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urier New" panose="02070309020205020404" pitchFamily="49" charset="0"/>
                <a:cs typeface="Arial" panose="020B0604020202020204" pitchFamily="34" charset="0"/>
              </a:defRPr>
            </a:lvl8pPr>
            <a:lvl9pPr marL="3886200" indent="-228600" defTabSz="9302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urier New" panose="02070309020205020404" pitchFamily="49" charset="0"/>
                <a:cs typeface="Arial" panose="020B0604020202020204" pitchFamily="34" charset="0"/>
              </a:defRPr>
            </a:lvl9pPr>
          </a:lstStyle>
          <a:p>
            <a:fld id="{FE5D068E-CE07-488E-B00C-E6F3A5D4959C}" type="slidenum">
              <a:rPr lang="en-US" altLang="en-US" smtClean="0">
                <a:latin typeface="Arial" panose="020B0604020202020204" pitchFamily="34" charset="0"/>
              </a:rPr>
              <a:t>1</a:t>
            </a:fld>
            <a:endParaRPr lang="en-US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1592D5E-7FDE-3871-8AF0-C014C92741E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75F18285-7D43-7BEA-593B-508C450B04E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409575" y="698500"/>
            <a:ext cx="6192838" cy="3484563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E9D4239-C138-75EE-BC00-9CC4938D5CF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>
              <a:spcBef>
                <a:spcPts val="1200"/>
              </a:spcBef>
              <a:spcAft>
                <a:spcPts val="600"/>
              </a:spcAft>
            </a:pPr>
            <a:r>
              <a:rPr lang="en-US" sz="1200" b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Notas</a:t>
            </a:r>
            <a:r>
              <a:rPr lang="en-US" sz="1200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do </a:t>
            </a:r>
            <a:r>
              <a:rPr lang="en-US" sz="1200" b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instrutor</a:t>
            </a:r>
            <a:r>
              <a:rPr lang="en-US" sz="1200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marL="0" marR="0">
              <a:spcBef>
                <a:spcPts val="1200"/>
              </a:spcBef>
              <a:spcAft>
                <a:spcPts val="600"/>
              </a:spcAft>
            </a:pPr>
            <a:endParaRPr lang="en-US" sz="1200" b="1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marR="0" lvl="0" indent="-17145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US" sz="1200" b="1" u="sng" dirty="0"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Dizer:</a:t>
            </a:r>
            <a:r>
              <a:rPr lang="en-US" sz="1200" b="1" u="none" dirty="0"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equipa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pode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também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precisar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trazer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equipamento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proteção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pessoal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material de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laboratório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e material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clínico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bem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como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mapas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computadores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questionários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impressos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Finalmente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equipa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precisa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trabalhar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em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cooperação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com as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autoridades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locais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e saber com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quem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se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deve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reunir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localmente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846CB5F-7A49-3311-117D-EBDDFBE5E21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5F56037-6788-433A-A7B1-BC071E3268D5}" type="slidenum">
              <a:rPr lang="en-US" altLang="en-US" smtClean="0"/>
              <a:t>10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75912759"/>
      </p:ext>
    </p:extLst>
  </p:cSld>
  <p:clrMapOvr>
    <a:masterClrMapping/>
  </p:clrMapOvr>
</p:notes>
</file>

<file path=ppt/notesSlides/notesSlide10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15000"/>
              </a:lnSpc>
              <a:spcBef>
                <a:spcPts val="12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lang="en-US" sz="1200" b="1" i="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Notas do instrutor:</a:t>
            </a:r>
          </a:p>
          <a:p>
            <a:pPr marL="0" marR="0">
              <a:lnSpc>
                <a:spcPct val="115000"/>
              </a:lnSpc>
              <a:spcBef>
                <a:spcPts val="1200"/>
              </a:spcBef>
              <a:spcAft>
                <a:spcPts val="600"/>
              </a:spcAft>
            </a:pPr>
            <a:endParaRPr lang="en-US" sz="1200" b="1" dirty="0">
              <a:effectLst/>
              <a:latin typeface="Arial" panose="020B0604020202020204" pitchFamily="34" charset="0"/>
              <a:ea typeface="Arial" panose="020B0604020202020204" pitchFamily="34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12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1200" b="1" u="sng" dirty="0">
                <a:effectLst/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Informe</a:t>
            </a:r>
            <a:r>
              <a:rPr lang="en-US" sz="1200" b="1" u="none" dirty="0">
                <a:effectLst/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b="0" dirty="0">
                <a:effectLst/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os participantes de que vai realizar um </a:t>
            </a:r>
            <a:r>
              <a:rPr lang="en-US" sz="1200" b="0" dirty="0" err="1">
                <a:effectLst/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exercício</a:t>
            </a:r>
            <a:r>
              <a:rPr lang="en-US" sz="1200" b="0" dirty="0">
                <a:effectLst/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 para desenvolver um plano de análise.</a:t>
            </a:r>
          </a:p>
          <a:p>
            <a:pPr marL="171450" marR="0" lvl="0" indent="-171450" algn="l" defTabSz="914400" rtl="0" eaLnBrk="1" fontAlgn="auto" latinLnBrk="0" hangingPunct="1">
              <a:lnSpc>
                <a:spcPct val="115000"/>
              </a:lnSpc>
              <a:spcBef>
                <a:spcPts val="1200"/>
              </a:spcBef>
              <a:spcAft>
                <a:spcPts val="60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endParaRPr lang="en-US" sz="1200" b="1" u="sng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marR="0" lvl="0" indent="-171450" algn="l" defTabSz="914400" rtl="0" eaLnBrk="1" fontAlgn="auto" latinLnBrk="0" hangingPunct="1">
              <a:lnSpc>
                <a:spcPct val="115000"/>
              </a:lnSpc>
              <a:spcBef>
                <a:spcPts val="1200"/>
              </a:spcBef>
              <a:spcAft>
                <a:spcPts val="60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en-US" sz="1200" b="1" u="sng" dirty="0">
                <a:latin typeface="Arial" panose="020B0604020202020204" pitchFamily="34" charset="0"/>
                <a:cs typeface="Arial" panose="020B0604020202020204" pitchFamily="34" charset="0"/>
              </a:rPr>
              <a:t>Peça aos</a:t>
            </a:r>
            <a:r>
              <a:rPr lang="en-US" sz="1200" b="1" u="non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b="0" dirty="0">
                <a:latin typeface="Arial" panose="020B0604020202020204" pitchFamily="34" charset="0"/>
                <a:cs typeface="Arial" panose="020B0604020202020204" pitchFamily="34" charset="0"/>
              </a:rPr>
              <a:t>participantes que consultem a página X do seu "Livro de Exercícios do Participante" para efetuar o </a:t>
            </a:r>
            <a:r>
              <a:rPr lang="en-US" sz="1200" b="0" dirty="0" err="1">
                <a:latin typeface="Arial" panose="020B0604020202020204" pitchFamily="34" charset="0"/>
                <a:cs typeface="Arial" panose="020B0604020202020204" pitchFamily="34" charset="0"/>
              </a:rPr>
              <a:t>exercício</a:t>
            </a:r>
            <a:r>
              <a:rPr lang="en-US" sz="1200" b="0" dirty="0">
                <a:latin typeface="Arial" panose="020B0604020202020204" pitchFamily="34" charset="0"/>
                <a:cs typeface="Arial" panose="020B0604020202020204" pitchFamily="34" charset="0"/>
              </a:rPr>
              <a:t> intitulado: </a:t>
            </a:r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Desenvolver um </a:t>
            </a:r>
            <a:r>
              <a:rPr lang="en-US" sz="1200" b="1" dirty="0">
                <a:effectLst/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Plano de Análise</a:t>
            </a:r>
            <a:endParaRPr lang="fr-FR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>
              <a:lnSpc>
                <a:spcPct val="115000"/>
              </a:lnSpc>
              <a:spcBef>
                <a:spcPts val="1200"/>
              </a:spcBef>
              <a:spcAft>
                <a:spcPts val="600"/>
              </a:spcAft>
            </a:pPr>
            <a:endParaRPr lang="en-US" sz="1200" b="1" dirty="0">
              <a:effectLst/>
              <a:latin typeface="Arial" panose="020B0604020202020204" pitchFamily="34" charset="0"/>
              <a:ea typeface="Arial" panose="020B0604020202020204" pitchFamily="34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12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1200" b="1" i="0" u="sng" dirty="0">
                <a:effectLst/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Instruções:</a:t>
            </a:r>
            <a:r>
              <a:rPr lang="en-US" sz="1200" b="1" i="0" u="none" dirty="0">
                <a:effectLst/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Com o vosso grupo:</a:t>
            </a:r>
          </a:p>
          <a:p>
            <a:pPr marL="800100" marR="0" lvl="1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Reveja a lista de linhas da investigação sobre a cólera. </a:t>
            </a:r>
          </a:p>
          <a:p>
            <a:pPr marL="800100" marR="0" lvl="1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DeciDizer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quais as variáveis a resumir. </a:t>
            </a:r>
          </a:p>
          <a:p>
            <a:pPr marL="800100" marR="0" lvl="1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Determinar como cada variável deve ser resumida (por exemplo: com uma ou mais medidas de localização central? distribuição de frequências? outra tabela ou gráfico?)</a:t>
            </a:r>
          </a:p>
          <a:p>
            <a:pPr marL="800100" marR="0" lvl="1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Para cada variável a resumir, indicar se se trata de caraterísticas clínicas, temporais, locais, pessoais ou de factores de risco. </a:t>
            </a:r>
          </a:p>
          <a:p>
            <a:pPr marL="800100" marR="0" lvl="1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Criar um shell de tabela</a:t>
            </a:r>
          </a:p>
          <a:p>
            <a:pPr marL="0" marR="0" indent="0">
              <a:lnSpc>
                <a:spcPct val="115000"/>
              </a:lnSpc>
              <a:spcBef>
                <a:spcPts val="1200"/>
              </a:spcBef>
              <a:spcAft>
                <a:spcPts val="600"/>
              </a:spcAft>
              <a:buFont typeface="Wingdings" panose="05000000000000000000" pitchFamily="2" charset="2"/>
              <a:buNone/>
            </a:pPr>
            <a:endParaRPr lang="en-GB" sz="1200" i="1" dirty="0">
              <a:effectLst/>
              <a:latin typeface="Arial" panose="020B0604020202020204" pitchFamily="34" charset="0"/>
              <a:ea typeface="Arial" panose="020B0604020202020204" pitchFamily="34" charset="0"/>
              <a:cs typeface="Arial" panose="020B0604020202020204" pitchFamily="34" charset="0"/>
            </a:endParaRPr>
          </a:p>
          <a:p>
            <a:pPr marL="171450" marR="0" lvl="0" indent="-17145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US" sz="1200" b="1" i="0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Facilite</a:t>
            </a:r>
            <a:r>
              <a:rPr lang="en-US" sz="1200" b="1" i="0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0" i="0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 partilha das respostas dos participantes após 20 minutos. </a:t>
            </a:r>
            <a:r>
              <a:rPr lang="en-US" sz="12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&lt;CLICAR&gt;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para mostrar as respostas possíveis.</a:t>
            </a:r>
          </a:p>
          <a:p>
            <a:pPr marL="0" marR="0" indent="0">
              <a:lnSpc>
                <a:spcPct val="115000"/>
              </a:lnSpc>
              <a:spcBef>
                <a:spcPts val="1200"/>
              </a:spcBef>
              <a:spcAft>
                <a:spcPts val="600"/>
              </a:spcAft>
              <a:buFont typeface="Wingdings" panose="05000000000000000000" pitchFamily="2" charset="2"/>
              <a:buNone/>
            </a:pPr>
            <a:endParaRPr lang="en-GB" sz="1200" dirty="0">
              <a:effectLst/>
              <a:latin typeface="Arial" panose="020B0604020202020204" pitchFamily="34" charset="0"/>
              <a:ea typeface="Arial" panose="020B0604020202020204" pitchFamily="34" charset="0"/>
              <a:cs typeface="Arial" panose="020B0604020202020204" pitchFamily="34" charset="0"/>
            </a:endParaRPr>
          </a:p>
          <a:p>
            <a:pPr marL="0" marR="0" indent="0">
              <a:lnSpc>
                <a:spcPct val="115000"/>
              </a:lnSpc>
              <a:spcBef>
                <a:spcPts val="1200"/>
              </a:spcBef>
              <a:spcAft>
                <a:spcPts val="600"/>
              </a:spcAft>
              <a:buFont typeface="Wingdings" panose="05000000000000000000" pitchFamily="2" charset="2"/>
              <a:buNone/>
            </a:pPr>
            <a:endParaRPr lang="en-GB" sz="1200" i="1" dirty="0">
              <a:effectLst/>
              <a:latin typeface="Arial" panose="020B0604020202020204" pitchFamily="34" charset="0"/>
              <a:ea typeface="Arial" panose="020B0604020202020204" pitchFamily="34" charset="0"/>
              <a:cs typeface="Arial" panose="020B0604020202020204" pitchFamily="34" charset="0"/>
            </a:endParaRPr>
          </a:p>
          <a:p>
            <a:endParaRPr lang="en-US" dirty="0">
              <a:latin typeface="+mn-lt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C9CE2E7-C91C-4BAF-92B2-56E2037DDE6B}" type="slidenum">
              <a:rPr lang="en-US" smtClean="0"/>
              <a:t>100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8024851"/>
      </p:ext>
    </p:extLst>
  </p:cSld>
  <p:clrMapOvr>
    <a:masterClrMapping/>
  </p:clrMapOvr>
</p:notes>
</file>

<file path=ppt/notesSlides/notesSlide10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i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Notas do instrutor:</a:t>
            </a:r>
          </a:p>
          <a:p>
            <a:endParaRPr lang="en-US"/>
          </a:p>
          <a:p>
            <a:pPr marL="171450" indent="-171450">
              <a:buFont typeface="Wingdings" panose="05000000000000000000" pitchFamily="2" charset="2"/>
              <a:buChar char="v"/>
            </a:pPr>
            <a:r>
              <a:rPr lang="en-US" b="1" i="1"/>
              <a:t>Rever o slide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5F56037-6788-433A-A7B1-BC071E3268D5}" type="slidenum">
              <a:rPr lang="en-US" altLang="en-US" smtClean="0"/>
              <a:t>101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80861585"/>
      </p:ext>
    </p:extLst>
  </p:cSld>
  <p:clrMapOvr>
    <a:masterClrMapping/>
  </p:clrMapOvr>
</p:notes>
</file>

<file path=ppt/notesSlides/notesSlide10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i="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Notas do instrutor:</a:t>
            </a:r>
          </a:p>
          <a:p>
            <a:endParaRPr lang="en-US" b="1" u="sng" dirty="0"/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lang="en-US" b="1" u="sng" dirty="0"/>
              <a:t>Dizer:</a:t>
            </a:r>
            <a:r>
              <a:rPr lang="en-US" b="1" u="none" dirty="0"/>
              <a:t> </a:t>
            </a:r>
            <a:r>
              <a:rPr lang="en-US" u="none" dirty="0"/>
              <a:t>Aqui está um exemplo de uma concha de mesa. O seu pode ser diferente. Um shell de tabela pode ser uma forma útil de pensar sobre como pretende analisar os seus dados. Muitas vezes, é útil criar quadros de tabelas antes de analisar os dados. </a:t>
            </a:r>
          </a:p>
          <a:p>
            <a:pPr marL="171450" indent="-171450">
              <a:buFont typeface="Wingdings" panose="05000000000000000000" pitchFamily="2" charset="2"/>
              <a:buChar char="§"/>
            </a:pPr>
            <a:endParaRPr lang="en-US" u="none" dirty="0"/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lang="en-US" b="1" u="sng" dirty="0"/>
              <a:t>Perguntar:</a:t>
            </a:r>
            <a:r>
              <a:rPr lang="en-US" b="0" u="none" dirty="0"/>
              <a:t> Devemos acrescentar uma coluna para o número de casos? </a:t>
            </a:r>
          </a:p>
          <a:p>
            <a:pPr marL="171450" indent="-171450">
              <a:buFont typeface="Wingdings" panose="05000000000000000000" pitchFamily="2" charset="2"/>
              <a:buChar char="§"/>
            </a:pPr>
            <a:endParaRPr lang="en-US" b="0" u="none" dirty="0"/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lang="en-US" b="1" u="sng" dirty="0"/>
              <a:t>Dizer:</a:t>
            </a:r>
            <a:r>
              <a:rPr lang="en-US" b="1" u="none" dirty="0"/>
              <a:t> </a:t>
            </a:r>
            <a:r>
              <a:rPr lang="en-US" b="0" u="none" dirty="0"/>
              <a:t>Normalmente, é melhor ter apenas uma coluna para a percentagem. A razão é que a percentagem é o número mais importante, pois ajuda-o a comparar respostas diferentes. Incluir uma tabela com o "n" geralmente não é útil e pode ser uma distração visual da percentagem. Desde que o número total de pessoas que responderam à </a:t>
            </a:r>
            <a:r>
              <a:rPr lang="en-US" b="0" u="none" dirty="0" err="1"/>
              <a:t>pergunta</a:t>
            </a:r>
            <a:r>
              <a:rPr lang="en-US" b="0" u="none" dirty="0"/>
              <a:t> seja conhecido, o leitor pode facilmente calcular o "n" por si próprio, se assim o desejar. </a:t>
            </a:r>
            <a:endParaRPr lang="en-US" b="1" u="sn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5F56037-6788-433A-A7B1-BC071E3268D5}" type="slidenum">
              <a:rPr lang="en-US" altLang="en-US" smtClean="0"/>
              <a:t>102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27377941"/>
      </p:ext>
    </p:extLst>
  </p:cSld>
  <p:clrMapOvr>
    <a:masterClrMapping/>
  </p:clrMapOvr>
</p:notes>
</file>

<file path=ppt/notesSlides/notesSlide10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15000"/>
              </a:lnSpc>
              <a:spcBef>
                <a:spcPts val="12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lang="en-US" sz="1200" b="1" i="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Notas do instrutor:</a:t>
            </a:r>
          </a:p>
          <a:p>
            <a:pPr marL="0" marR="0">
              <a:lnSpc>
                <a:spcPct val="115000"/>
              </a:lnSpc>
              <a:spcBef>
                <a:spcPts val="1200"/>
              </a:spcBef>
              <a:spcAft>
                <a:spcPts val="600"/>
              </a:spcAft>
            </a:pPr>
            <a:endParaRPr lang="en-US" sz="1200" b="1" dirty="0">
              <a:effectLst/>
              <a:latin typeface="Arial" panose="020B0604020202020204" pitchFamily="34" charset="0"/>
              <a:ea typeface="Arial" panose="020B0604020202020204" pitchFamily="34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12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1200" b="1" u="sng" dirty="0">
                <a:effectLst/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Informe</a:t>
            </a:r>
            <a:r>
              <a:rPr lang="en-US" sz="1200" b="1" u="none" dirty="0">
                <a:effectLst/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b="0" dirty="0">
                <a:effectLst/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os participantes de que vai realizar um </a:t>
            </a:r>
            <a:r>
              <a:rPr lang="en-US" sz="1200" b="0" dirty="0" err="1">
                <a:effectLst/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exercício</a:t>
            </a:r>
            <a:r>
              <a:rPr lang="en-US" sz="1200" b="0" dirty="0">
                <a:effectLst/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 para desenvolver um plano de análise.</a:t>
            </a:r>
          </a:p>
          <a:p>
            <a:pPr marL="171450" marR="0" lvl="0" indent="-171450" algn="l" defTabSz="914400" rtl="0" eaLnBrk="1" fontAlgn="auto" latinLnBrk="0" hangingPunct="1">
              <a:lnSpc>
                <a:spcPct val="115000"/>
              </a:lnSpc>
              <a:spcBef>
                <a:spcPts val="1200"/>
              </a:spcBef>
              <a:spcAft>
                <a:spcPts val="60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endParaRPr lang="en-US" sz="1200" b="1" u="sng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marR="0" lvl="0" indent="-171450" algn="l" defTabSz="914400" rtl="0" eaLnBrk="1" fontAlgn="auto" latinLnBrk="0" hangingPunct="1">
              <a:lnSpc>
                <a:spcPct val="115000"/>
              </a:lnSpc>
              <a:spcBef>
                <a:spcPts val="1200"/>
              </a:spcBef>
              <a:spcAft>
                <a:spcPts val="60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en-US" sz="1200" b="1" u="sng" dirty="0" err="1">
                <a:latin typeface="Arial" panose="020B0604020202020204" pitchFamily="34" charset="0"/>
                <a:cs typeface="Arial" panose="020B0604020202020204" pitchFamily="34" charset="0"/>
              </a:rPr>
              <a:t>PeDizer</a:t>
            </a:r>
            <a:r>
              <a:rPr lang="en-US" sz="1200" b="1" u="sng" dirty="0">
                <a:latin typeface="Arial" panose="020B0604020202020204" pitchFamily="34" charset="0"/>
                <a:cs typeface="Arial" panose="020B0604020202020204" pitchFamily="34" charset="0"/>
              </a:rPr>
              <a:t> aos</a:t>
            </a:r>
            <a:r>
              <a:rPr lang="en-US" sz="1200" b="1" u="non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b="0" dirty="0">
                <a:latin typeface="Arial" panose="020B0604020202020204" pitchFamily="34" charset="0"/>
                <a:cs typeface="Arial" panose="020B0604020202020204" pitchFamily="34" charset="0"/>
              </a:rPr>
              <a:t>participantes que abram na página X do seu "Livro de Exercícios do Participante" para fazer o </a:t>
            </a:r>
            <a:r>
              <a:rPr lang="en-US" sz="1200" b="0" dirty="0" err="1">
                <a:latin typeface="Arial" panose="020B0604020202020204" pitchFamily="34" charset="0"/>
                <a:cs typeface="Arial" panose="020B0604020202020204" pitchFamily="34" charset="0"/>
              </a:rPr>
              <a:t>exercício</a:t>
            </a:r>
            <a:r>
              <a:rPr lang="en-US" sz="1200" b="0" dirty="0">
                <a:latin typeface="Arial" panose="020B0604020202020204" pitchFamily="34" charset="0"/>
                <a:cs typeface="Arial" panose="020B0604020202020204" pitchFamily="34" charset="0"/>
              </a:rPr>
              <a:t> intitulado: </a:t>
            </a:r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Epidemiologia descritiva</a:t>
            </a:r>
            <a:endParaRPr lang="fr-FR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>
              <a:lnSpc>
                <a:spcPct val="115000"/>
              </a:lnSpc>
              <a:spcBef>
                <a:spcPts val="1200"/>
              </a:spcBef>
              <a:spcAft>
                <a:spcPts val="600"/>
              </a:spcAft>
            </a:pPr>
            <a:endParaRPr lang="en-US" sz="1200" b="1" dirty="0">
              <a:effectLst/>
              <a:latin typeface="Arial" panose="020B0604020202020204" pitchFamily="34" charset="0"/>
              <a:ea typeface="Arial" panose="020B0604020202020204" pitchFamily="34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12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1200" b="1" i="0" u="sng" dirty="0">
                <a:effectLst/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Instruções:</a:t>
            </a:r>
            <a:r>
              <a:rPr lang="en-US" sz="1200" b="1" i="0" u="none" dirty="0">
                <a:effectLst/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Com o vosso grupo:</a:t>
            </a:r>
          </a:p>
          <a:p>
            <a:pPr marL="800100" marR="0" lvl="1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Continuar com o cenário e a lista de linhas do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exercício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anterior.</a:t>
            </a:r>
          </a:p>
          <a:p>
            <a:pPr marL="800100" marR="0" lvl="1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Responda às perguntas à medida que avança, criando uma curva epidémica com os dados da lista de linhas utilizando o papel gráfico fornecido.</a:t>
            </a:r>
          </a:p>
          <a:p>
            <a:pPr marL="800100" marR="0" lvl="1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Descrever as caraterísticas pessoais dos doentes.</a:t>
            </a:r>
          </a:p>
          <a:p>
            <a:pPr marL="0" marR="0" indent="0">
              <a:lnSpc>
                <a:spcPct val="115000"/>
              </a:lnSpc>
              <a:spcBef>
                <a:spcPts val="1200"/>
              </a:spcBef>
              <a:spcAft>
                <a:spcPts val="600"/>
              </a:spcAft>
              <a:buFont typeface="Wingdings" panose="05000000000000000000" pitchFamily="2" charset="2"/>
              <a:buNone/>
            </a:pPr>
            <a:endParaRPr lang="en-GB" sz="1200" i="1" dirty="0">
              <a:effectLst/>
              <a:latin typeface="Arial" panose="020B0604020202020204" pitchFamily="34" charset="0"/>
              <a:ea typeface="Arial" panose="020B0604020202020204" pitchFamily="34" charset="0"/>
              <a:cs typeface="Arial" panose="020B0604020202020204" pitchFamily="34" charset="0"/>
            </a:endParaRPr>
          </a:p>
          <a:p>
            <a:pPr marL="171450" marR="0" lvl="0" indent="-17145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US" sz="1200" b="1" i="0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Facilite</a:t>
            </a:r>
            <a:r>
              <a:rPr lang="en-US" sz="1200" b="1" i="0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0" i="0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 partilha das respostas dos participantes após 20 minutos. </a:t>
            </a:r>
            <a:r>
              <a:rPr lang="en-US" sz="12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&lt;CLICAR&gt;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para mostrar as respostas possíveis.</a:t>
            </a:r>
          </a:p>
          <a:p>
            <a:pPr marL="0" marR="0" indent="0">
              <a:lnSpc>
                <a:spcPct val="115000"/>
              </a:lnSpc>
              <a:spcBef>
                <a:spcPts val="1200"/>
              </a:spcBef>
              <a:spcAft>
                <a:spcPts val="600"/>
              </a:spcAft>
              <a:buFont typeface="Wingdings" panose="05000000000000000000" pitchFamily="2" charset="2"/>
              <a:buNone/>
            </a:pPr>
            <a:endParaRPr lang="en-GB" sz="1200" dirty="0">
              <a:effectLst/>
              <a:latin typeface="Arial" panose="020B0604020202020204" pitchFamily="34" charset="0"/>
              <a:ea typeface="Arial" panose="020B0604020202020204" pitchFamily="34" charset="0"/>
              <a:cs typeface="Arial" panose="020B0604020202020204" pitchFamily="34" charset="0"/>
            </a:endParaRPr>
          </a:p>
          <a:p>
            <a:pPr marL="0" marR="0" indent="0">
              <a:lnSpc>
                <a:spcPct val="115000"/>
              </a:lnSpc>
              <a:spcBef>
                <a:spcPts val="1200"/>
              </a:spcBef>
              <a:spcAft>
                <a:spcPts val="600"/>
              </a:spcAft>
              <a:buFont typeface="Wingdings" panose="05000000000000000000" pitchFamily="2" charset="2"/>
              <a:buNone/>
            </a:pPr>
            <a:endParaRPr lang="en-GB" sz="1200" i="1" dirty="0">
              <a:effectLst/>
              <a:latin typeface="Arial (Body)"/>
              <a:ea typeface="Arial" panose="020B0604020202020204" pitchFamily="34" charset="0"/>
              <a:cs typeface="Times New Roman" panose="02020603050405020304" pitchFamily="18" charset="0"/>
            </a:endParaRPr>
          </a:p>
          <a:p>
            <a:endParaRPr lang="en-US" dirty="0">
              <a:latin typeface="+mn-lt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C9CE2E7-C91C-4BAF-92B2-56E2037DDE6B}" type="slidenum">
              <a:rPr lang="en-US" smtClean="0"/>
              <a:t>103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9482336"/>
      </p:ext>
    </p:extLst>
  </p:cSld>
  <p:clrMapOvr>
    <a:masterClrMapping/>
  </p:clrMapOvr>
</p:notes>
</file>

<file path=ppt/notesSlides/notesSlide10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9575" y="698500"/>
            <a:ext cx="6192838" cy="34845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865505" marR="0" indent="-865505" algn="l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tabLst>
                <a:tab pos="848995" algn="l"/>
              </a:tabLst>
            </a:pPr>
            <a:r>
              <a:rPr lang="en-US" sz="1200" b="1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Notas</a:t>
            </a:r>
            <a:r>
              <a:rPr lang="en-US" sz="12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do </a:t>
            </a:r>
            <a:r>
              <a:rPr lang="en-US" sz="1200" b="1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instrutor</a:t>
            </a:r>
            <a:r>
              <a:rPr lang="en-US" sz="12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:</a:t>
            </a:r>
            <a:endParaRPr lang="en-US" sz="1200" b="1" u="none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865505" marR="0" indent="-865505" algn="l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tabLst>
                <a:tab pos="848995" algn="l"/>
              </a:tabLst>
            </a:pPr>
            <a:endParaRPr lang="en-US" sz="1200" b="1" u="none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 algn="l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  <a:tabLst>
                <a:tab pos="848995" algn="l"/>
              </a:tabLst>
            </a:pPr>
            <a:r>
              <a:rPr lang="en-US" sz="1200" b="1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Dizer:</a:t>
            </a:r>
            <a:r>
              <a:rPr lang="en-US" sz="1200" b="1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Quantos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casos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diarreia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foram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identificados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até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à data?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Quantos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são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casos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confirmados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prováveis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suspeitos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cólera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?</a:t>
            </a:r>
          </a:p>
          <a:p>
            <a:pPr marL="171450" marR="0" indent="-171450" algn="l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  <a:tabLst>
                <a:tab pos="848995" algn="l"/>
              </a:tabLst>
            </a:pPr>
            <a:endParaRPr lang="en-US" sz="1200" b="1" u="none" kern="1200" dirty="0">
              <a:solidFill>
                <a:srgbClr val="FF0000"/>
              </a:solidFill>
              <a:effectLst/>
              <a:latin typeface="Arial" panose="020B0604020202020204" pitchFamily="34" charset="0"/>
              <a:ea typeface="MS PGothic" panose="020B0600070205080204" pitchFamily="34" charset="-128"/>
              <a:cs typeface="Arial" panose="020B0604020202020204" pitchFamily="34" charset="0"/>
            </a:endParaRPr>
          </a:p>
          <a:p>
            <a:pPr marL="171450" marR="0" indent="-171450" algn="l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  <a:tabLst>
                <a:tab pos="848995" algn="l"/>
              </a:tabLst>
            </a:pPr>
            <a:r>
              <a:rPr lang="en-US" sz="1200" b="1" u="sng" kern="1200" dirty="0" err="1">
                <a:solidFill>
                  <a:srgbClr val="FF0000"/>
                </a:solidFill>
                <a:effectLst/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Dê</a:t>
            </a:r>
            <a:r>
              <a:rPr lang="en-US" sz="1200" b="1" u="none" kern="1200" dirty="0">
                <a:solidFill>
                  <a:srgbClr val="FF0000"/>
                </a:solidFill>
                <a:effectLst/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 </a:t>
            </a:r>
            <a:r>
              <a:rPr lang="en-US" sz="1200" b="0" u="none" kern="1200" dirty="0">
                <a:solidFill>
                  <a:srgbClr val="FF0000"/>
                </a:solidFill>
                <a:effectLst/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um </a:t>
            </a:r>
            <a:r>
              <a:rPr lang="en-US" sz="1200" b="0" u="none" kern="1200" dirty="0" err="1">
                <a:solidFill>
                  <a:srgbClr val="FF0000"/>
                </a:solidFill>
                <a:effectLst/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momento</a:t>
            </a:r>
            <a:r>
              <a:rPr lang="en-US" sz="1200" b="0" u="none" kern="1200" dirty="0">
                <a:solidFill>
                  <a:srgbClr val="FF0000"/>
                </a:solidFill>
                <a:effectLst/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 para </a:t>
            </a:r>
            <a:r>
              <a:rPr lang="en-US" sz="1200" b="0" u="none" kern="1200" dirty="0" err="1">
                <a:solidFill>
                  <a:srgbClr val="FF0000"/>
                </a:solidFill>
                <a:effectLst/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os</a:t>
            </a:r>
            <a:r>
              <a:rPr lang="en-US" sz="1200" b="0" u="none" kern="1200" dirty="0">
                <a:solidFill>
                  <a:srgbClr val="FF0000"/>
                </a:solidFill>
                <a:effectLst/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 </a:t>
            </a:r>
            <a:r>
              <a:rPr lang="en-US" sz="1200" b="0" u="none" kern="1200" dirty="0" err="1">
                <a:solidFill>
                  <a:srgbClr val="FF0000"/>
                </a:solidFill>
                <a:effectLst/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participantes</a:t>
            </a:r>
            <a:r>
              <a:rPr lang="en-US" sz="1200" b="0" u="none" kern="1200" dirty="0">
                <a:solidFill>
                  <a:srgbClr val="FF0000"/>
                </a:solidFill>
                <a:effectLst/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 </a:t>
            </a:r>
            <a:r>
              <a:rPr lang="en-US" sz="1200" b="0" u="none" kern="1200" dirty="0" err="1">
                <a:solidFill>
                  <a:srgbClr val="FF0000"/>
                </a:solidFill>
                <a:effectLst/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responderem</a:t>
            </a:r>
            <a:r>
              <a:rPr lang="en-US" sz="1200" b="0" u="none" kern="1200" dirty="0">
                <a:solidFill>
                  <a:srgbClr val="FF0000"/>
                </a:solidFill>
                <a:effectLst/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.</a:t>
            </a:r>
          </a:p>
          <a:p>
            <a:pPr marL="171450" marR="0" indent="-171450" algn="l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  <a:tabLst>
                <a:tab pos="848995" algn="l"/>
              </a:tabLst>
            </a:pPr>
            <a:endParaRPr lang="en-US" sz="1200" b="0" u="none" kern="1200" dirty="0">
              <a:solidFill>
                <a:srgbClr val="FF0000"/>
              </a:solidFill>
              <a:effectLst/>
              <a:latin typeface="Arial" panose="020B0604020202020204" pitchFamily="34" charset="0"/>
              <a:ea typeface="MS PGothic" panose="020B0600070205080204" pitchFamily="34" charset="-128"/>
              <a:cs typeface="Arial" panose="020B0604020202020204" pitchFamily="34" charset="0"/>
            </a:endParaRPr>
          </a:p>
          <a:p>
            <a:pPr marL="171450" marR="0" indent="-171450" algn="l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  <a:tabLst>
                <a:tab pos="848995" algn="l"/>
              </a:tabLst>
            </a:pPr>
            <a:r>
              <a:rPr lang="en-US" sz="1200" b="1" u="sng" kern="1200" dirty="0" err="1">
                <a:solidFill>
                  <a:srgbClr val="FF0000"/>
                </a:solidFill>
                <a:effectLst/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Confirmar</a:t>
            </a:r>
            <a:r>
              <a:rPr lang="en-US" sz="1200" b="1" u="none" kern="1200" dirty="0">
                <a:solidFill>
                  <a:srgbClr val="FF0000"/>
                </a:solidFill>
                <a:effectLst/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 </a:t>
            </a:r>
            <a:r>
              <a:rPr lang="en-US" sz="1200" b="0" u="none" kern="1200" dirty="0">
                <a:solidFill>
                  <a:srgbClr val="FF0000"/>
                </a:solidFill>
                <a:effectLst/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a(s) </a:t>
            </a:r>
            <a:r>
              <a:rPr lang="en-US" sz="1200" b="0" u="none" kern="1200" dirty="0" err="1">
                <a:solidFill>
                  <a:srgbClr val="FF0000"/>
                </a:solidFill>
                <a:effectLst/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resposta</a:t>
            </a:r>
            <a:r>
              <a:rPr lang="en-US" sz="1200" b="0" u="none" kern="1200" dirty="0">
                <a:solidFill>
                  <a:srgbClr val="FF0000"/>
                </a:solidFill>
                <a:effectLst/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(s). </a:t>
            </a:r>
            <a:r>
              <a:rPr lang="en-US" sz="1200" b="1" u="none" kern="1200" dirty="0">
                <a:solidFill>
                  <a:srgbClr val="FF0000"/>
                </a:solidFill>
                <a:effectLst/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&lt;CLICAR&gt; </a:t>
            </a:r>
            <a:r>
              <a:rPr lang="en-US" sz="1200" b="0" u="none" kern="1200" dirty="0">
                <a:solidFill>
                  <a:srgbClr val="FF0000"/>
                </a:solidFill>
                <a:effectLst/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para o diapositivo </a:t>
            </a:r>
            <a:r>
              <a:rPr lang="en-US" sz="1200" b="0" u="none" kern="1200" dirty="0" err="1">
                <a:solidFill>
                  <a:srgbClr val="FF0000"/>
                </a:solidFill>
                <a:effectLst/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seguinte</a:t>
            </a:r>
            <a:r>
              <a:rPr lang="en-US" sz="1200" b="0" u="none" kern="1200" dirty="0">
                <a:solidFill>
                  <a:srgbClr val="FF0000"/>
                </a:solidFill>
                <a:effectLst/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 com a </a:t>
            </a:r>
            <a:r>
              <a:rPr lang="en-US" sz="1200" b="0" u="none" kern="1200" dirty="0" err="1">
                <a:solidFill>
                  <a:srgbClr val="FF0000"/>
                </a:solidFill>
                <a:effectLst/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resposta</a:t>
            </a:r>
            <a:r>
              <a:rPr lang="en-US" sz="1200" b="0" u="none" kern="1200" dirty="0">
                <a:solidFill>
                  <a:srgbClr val="FF0000"/>
                </a:solidFill>
                <a:effectLst/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.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5F56037-6788-433A-A7B1-BC071E3268D5}" type="slidenum">
              <a:rPr lang="en-US" altLang="en-US" smtClean="0"/>
              <a:t>104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00468849"/>
      </p:ext>
    </p:extLst>
  </p:cSld>
  <p:clrMapOvr>
    <a:masterClrMapping/>
  </p:clrMapOvr>
</p:notes>
</file>

<file path=ppt/notesSlides/notesSlide10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9575" y="698500"/>
            <a:ext cx="6192838" cy="34845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865505" marR="0" indent="-865505" algn="l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tabLst>
                <a:tab pos="848995" algn="l"/>
              </a:tabLst>
            </a:pPr>
            <a:r>
              <a:rPr lang="en-US" sz="1200" b="1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Notas</a:t>
            </a:r>
            <a:r>
              <a:rPr lang="en-US" sz="12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do </a:t>
            </a:r>
            <a:r>
              <a:rPr lang="en-US" sz="1200" b="1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instrutor</a:t>
            </a:r>
            <a:r>
              <a:rPr lang="en-US" sz="12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:</a:t>
            </a:r>
            <a:endParaRPr lang="en-US" sz="1200" b="1" u="none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865505" marR="0" indent="-865505" algn="l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tabLst>
                <a:tab pos="848995" algn="l"/>
              </a:tabLst>
            </a:pPr>
            <a:endParaRPr lang="en-US" sz="1200" b="1" u="sng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1200" b="1" u="sng" kern="1200" dirty="0" err="1">
                <a:solidFill>
                  <a:srgbClr val="FF0000"/>
                </a:solidFill>
                <a:effectLst/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Peça</a:t>
            </a:r>
            <a:r>
              <a:rPr lang="en-US" sz="1200" b="1" u="sng" kern="1200" dirty="0">
                <a:solidFill>
                  <a:srgbClr val="FF0000"/>
                </a:solidFill>
                <a:effectLst/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 </a:t>
            </a:r>
            <a:r>
              <a:rPr lang="en-US" sz="1200" b="1" u="sng" kern="1200" dirty="0" err="1">
                <a:solidFill>
                  <a:srgbClr val="FF0000"/>
                </a:solidFill>
                <a:effectLst/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aos</a:t>
            </a:r>
            <a:r>
              <a:rPr lang="en-US" sz="1200" b="1" u="none" kern="1200" dirty="0">
                <a:solidFill>
                  <a:srgbClr val="FF0000"/>
                </a:solidFill>
                <a:effectLst/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 </a:t>
            </a:r>
            <a:r>
              <a:rPr lang="en-US" sz="1200" b="0" u="none" kern="1200" dirty="0" err="1">
                <a:solidFill>
                  <a:srgbClr val="FF0000"/>
                </a:solidFill>
                <a:effectLst/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participantes</a:t>
            </a:r>
            <a:r>
              <a:rPr lang="en-US" sz="1200" b="0" u="none" kern="1200" dirty="0">
                <a:solidFill>
                  <a:srgbClr val="FF0000"/>
                </a:solidFill>
                <a:effectLst/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 para </a:t>
            </a:r>
            <a:r>
              <a:rPr lang="en-US" sz="1200" b="0" u="none" kern="1200" dirty="0" err="1">
                <a:solidFill>
                  <a:srgbClr val="FF0000"/>
                </a:solidFill>
                <a:effectLst/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reverem</a:t>
            </a:r>
            <a:r>
              <a:rPr lang="en-US" sz="1200" b="0" u="none" kern="1200" dirty="0">
                <a:solidFill>
                  <a:srgbClr val="FF0000"/>
                </a:solidFill>
                <a:effectLst/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 a </a:t>
            </a:r>
            <a:r>
              <a:rPr lang="en-US" sz="1200" b="0" u="none" kern="1200" dirty="0" err="1">
                <a:solidFill>
                  <a:srgbClr val="FF0000"/>
                </a:solidFill>
                <a:effectLst/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resposta</a:t>
            </a:r>
            <a:r>
              <a:rPr lang="en-US" sz="1200" b="0" u="none" kern="1200" dirty="0">
                <a:solidFill>
                  <a:srgbClr val="FF0000"/>
                </a:solidFill>
                <a:effectLst/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 no diapositivo.</a:t>
            </a:r>
          </a:p>
          <a:p>
            <a:pPr marL="171450" marR="0" indent="-1714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endParaRPr lang="en-US" sz="1200" b="0" u="none" kern="1200" dirty="0">
              <a:solidFill>
                <a:srgbClr val="FF0000"/>
              </a:solidFill>
              <a:effectLst/>
              <a:latin typeface="Arial" panose="020B0604020202020204" pitchFamily="34" charset="0"/>
              <a:ea typeface="MS PGothic" panose="020B0600070205080204" pitchFamily="34" charset="-128"/>
              <a:cs typeface="Arial" panose="020B0604020202020204" pitchFamily="34" charset="0"/>
            </a:endParaRPr>
          </a:p>
          <a:p>
            <a:pPr marL="171450" marR="0" indent="-1714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1200" b="1" u="sng" kern="1200" dirty="0" err="1">
                <a:solidFill>
                  <a:srgbClr val="FF0000"/>
                </a:solidFill>
                <a:effectLst/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Permitir</a:t>
            </a:r>
            <a:r>
              <a:rPr lang="en-US" sz="1200" b="1" u="none" kern="1200" dirty="0">
                <a:solidFill>
                  <a:srgbClr val="FF0000"/>
                </a:solidFill>
                <a:effectLst/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 </a:t>
            </a:r>
            <a:r>
              <a:rPr lang="en-US" sz="1200" b="0" u="none" kern="1200" dirty="0">
                <a:solidFill>
                  <a:srgbClr val="FF0000"/>
                </a:solidFill>
                <a:effectLst/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um </a:t>
            </a:r>
            <a:r>
              <a:rPr lang="en-US" sz="1200" b="0" u="none" kern="1200" dirty="0" err="1">
                <a:solidFill>
                  <a:srgbClr val="FF0000"/>
                </a:solidFill>
                <a:effectLst/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momento</a:t>
            </a:r>
            <a:r>
              <a:rPr lang="en-US" sz="1200" b="0" u="none" kern="1200" dirty="0">
                <a:solidFill>
                  <a:srgbClr val="FF0000"/>
                </a:solidFill>
                <a:effectLst/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 de </a:t>
            </a:r>
            <a:r>
              <a:rPr lang="en-US" sz="1200" b="0" u="none" kern="1200" dirty="0" err="1">
                <a:solidFill>
                  <a:srgbClr val="FF0000"/>
                </a:solidFill>
                <a:effectLst/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revisão</a:t>
            </a:r>
            <a:r>
              <a:rPr lang="en-US" sz="1200" b="0" u="none" kern="1200" dirty="0">
                <a:solidFill>
                  <a:srgbClr val="FF0000"/>
                </a:solidFill>
                <a:effectLst/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.</a:t>
            </a:r>
          </a:p>
          <a:p>
            <a:pPr marL="171450" marR="0" indent="-1714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endParaRPr lang="en-US" sz="1200" b="0" u="none" kern="1200" dirty="0">
              <a:solidFill>
                <a:srgbClr val="FF0000"/>
              </a:solidFill>
              <a:effectLst/>
              <a:latin typeface="Arial" panose="020B0604020202020204" pitchFamily="34" charset="0"/>
              <a:ea typeface="MS PGothic" panose="020B0600070205080204" pitchFamily="34" charset="-128"/>
              <a:cs typeface="Arial" panose="020B0604020202020204" pitchFamily="34" charset="0"/>
            </a:endParaRPr>
          </a:p>
          <a:p>
            <a:pPr marL="171450" marR="0" indent="-1714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1200" b="1" u="sng" kern="1200" dirty="0" err="1">
                <a:solidFill>
                  <a:srgbClr val="FF0000"/>
                </a:solidFill>
                <a:effectLst/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Perguntar</a:t>
            </a:r>
            <a:r>
              <a:rPr lang="en-US" sz="1200" b="1" u="none" kern="1200" dirty="0">
                <a:solidFill>
                  <a:srgbClr val="FF0000"/>
                </a:solidFill>
                <a:effectLst/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 </a:t>
            </a:r>
            <a:r>
              <a:rPr lang="en-US" sz="1200" b="0" u="none" kern="1200" dirty="0">
                <a:solidFill>
                  <a:srgbClr val="FF0000"/>
                </a:solidFill>
                <a:effectLst/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se </a:t>
            </a:r>
            <a:r>
              <a:rPr lang="en-US" sz="1200" b="0" u="none" kern="1200" dirty="0" err="1">
                <a:solidFill>
                  <a:srgbClr val="FF0000"/>
                </a:solidFill>
                <a:effectLst/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há</a:t>
            </a:r>
            <a:r>
              <a:rPr lang="en-US" sz="1200" b="0" u="none" kern="1200" dirty="0">
                <a:solidFill>
                  <a:srgbClr val="FF0000"/>
                </a:solidFill>
                <a:effectLst/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 </a:t>
            </a:r>
            <a:r>
              <a:rPr lang="en-US" sz="1200" b="0" u="none" kern="1200" dirty="0" err="1">
                <a:solidFill>
                  <a:srgbClr val="FF0000"/>
                </a:solidFill>
                <a:effectLst/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alguma</a:t>
            </a:r>
            <a:r>
              <a:rPr lang="en-US" sz="1200" b="0" u="none" kern="1200" dirty="0">
                <a:solidFill>
                  <a:srgbClr val="FF0000"/>
                </a:solidFill>
                <a:effectLst/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 </a:t>
            </a:r>
            <a:r>
              <a:rPr lang="en-US" sz="1200" b="0" u="none" kern="1200" dirty="0" err="1">
                <a:solidFill>
                  <a:srgbClr val="FF0000"/>
                </a:solidFill>
                <a:effectLst/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dúvida</a:t>
            </a:r>
            <a:r>
              <a:rPr lang="en-US" sz="1200" b="0" u="none" kern="1200" dirty="0">
                <a:solidFill>
                  <a:srgbClr val="FF0000"/>
                </a:solidFill>
                <a:effectLst/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.</a:t>
            </a:r>
          </a:p>
          <a:p>
            <a:pPr marL="171450" marR="0" indent="-1714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endParaRPr lang="en-US" sz="1200" b="0" u="none" kern="1200" dirty="0">
              <a:solidFill>
                <a:srgbClr val="FF0000"/>
              </a:solidFill>
              <a:effectLst/>
              <a:latin typeface="Arial" panose="020B0604020202020204" pitchFamily="34" charset="0"/>
              <a:ea typeface="MS PGothic" panose="020B0600070205080204" pitchFamily="34" charset="-128"/>
              <a:cs typeface="Arial" panose="020B0604020202020204" pitchFamily="34" charset="0"/>
            </a:endParaRPr>
          </a:p>
          <a:p>
            <a:pPr marL="171450" marR="0" indent="-1714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1200" b="1" u="sng" kern="1200" dirty="0">
                <a:solidFill>
                  <a:srgbClr val="FF0000"/>
                </a:solidFill>
                <a:effectLst/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Responder </a:t>
            </a:r>
            <a:r>
              <a:rPr lang="en-US" sz="1200" b="1" u="sng" kern="1200" dirty="0" err="1">
                <a:solidFill>
                  <a:srgbClr val="FF0000"/>
                </a:solidFill>
                <a:effectLst/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às</a:t>
            </a:r>
            <a:r>
              <a:rPr lang="en-US" sz="1200" b="1" u="none" kern="1200" dirty="0">
                <a:solidFill>
                  <a:srgbClr val="FF0000"/>
                </a:solidFill>
                <a:effectLst/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 </a:t>
            </a:r>
            <a:r>
              <a:rPr lang="en-US" sz="1200" b="0" u="none" kern="1200" dirty="0" err="1">
                <a:solidFill>
                  <a:srgbClr val="FF0000"/>
                </a:solidFill>
                <a:effectLst/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perguntas</a:t>
            </a:r>
            <a:r>
              <a:rPr lang="en-US" sz="1200" b="0" u="none" kern="1200" dirty="0">
                <a:solidFill>
                  <a:srgbClr val="FF0000"/>
                </a:solidFill>
                <a:effectLst/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 </a:t>
            </a:r>
            <a:r>
              <a:rPr lang="en-US" sz="1200" b="0" i="1" u="none" kern="1200" dirty="0">
                <a:solidFill>
                  <a:srgbClr val="FF0000"/>
                </a:solidFill>
                <a:effectLst/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que </a:t>
            </a:r>
            <a:r>
              <a:rPr lang="en-US" sz="1200" b="0" i="1" u="none" kern="1200" dirty="0" err="1">
                <a:solidFill>
                  <a:srgbClr val="FF0000"/>
                </a:solidFill>
                <a:effectLst/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forem</a:t>
            </a:r>
            <a:r>
              <a:rPr lang="en-US" sz="1200" b="0" i="1" u="none" kern="1200" dirty="0">
                <a:solidFill>
                  <a:srgbClr val="FF0000"/>
                </a:solidFill>
                <a:effectLst/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 </a:t>
            </a:r>
            <a:r>
              <a:rPr lang="en-US" sz="1200" b="0" i="1" u="none" kern="1200" dirty="0" err="1">
                <a:solidFill>
                  <a:srgbClr val="FF0000"/>
                </a:solidFill>
                <a:effectLst/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necessárias</a:t>
            </a:r>
            <a:r>
              <a:rPr lang="en-US" sz="1200" b="0" u="none" kern="1200" dirty="0">
                <a:solidFill>
                  <a:srgbClr val="FF0000"/>
                </a:solidFill>
                <a:effectLst/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.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5F56037-6788-433A-A7B1-BC071E3268D5}" type="slidenum">
              <a:rPr lang="en-US" altLang="en-US" smtClean="0"/>
              <a:t>105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65711986"/>
      </p:ext>
    </p:extLst>
  </p:cSld>
  <p:clrMapOvr>
    <a:masterClrMapping/>
  </p:clrMapOvr>
</p:notes>
</file>

<file path=ppt/notesSlides/notesSlide10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9575" y="698500"/>
            <a:ext cx="6192838" cy="34845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805180" marR="0" indent="-80518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tabLst>
                <a:tab pos="808355" algn="l"/>
              </a:tabLst>
            </a:pPr>
            <a:r>
              <a:rPr lang="en-US" sz="1200" b="1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Notas</a:t>
            </a:r>
            <a:r>
              <a:rPr lang="en-US" sz="12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do </a:t>
            </a:r>
            <a:r>
              <a:rPr lang="en-US" sz="1200" b="1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instrutor</a:t>
            </a:r>
            <a:r>
              <a:rPr lang="en-US" sz="12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:</a:t>
            </a:r>
            <a:endParaRPr lang="en-US" sz="1200" b="1" u="none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None/>
              <a:tabLst>
                <a:tab pos="808355" algn="l"/>
              </a:tabLst>
              <a:defRPr/>
            </a:pPr>
            <a:endParaRPr lang="en-US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lvl="0" indent="-171450" algn="l" defTabSz="914400" rtl="0" eaLnBrk="0" fontAlgn="base" latinLnBrk="0" hangingPunct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v"/>
              <a:tabLst>
                <a:tab pos="808355" algn="l"/>
              </a:tabLst>
              <a:defRPr/>
            </a:pP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cidade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em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que o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surto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está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ocorrer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tem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uma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população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150,000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habitantes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</a:p>
          <a:p>
            <a:pPr marL="171450" marR="0" lvl="0" indent="-171450" algn="l" defTabSz="914400" rtl="0" eaLnBrk="0" fontAlgn="base" latinLnBrk="0" hangingPunct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v"/>
              <a:tabLst>
                <a:tab pos="808355" algn="l"/>
              </a:tabLst>
              <a:defRPr/>
            </a:pPr>
            <a:endParaRPr lang="en-US" sz="1200" b="1" i="1" u="sng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lvl="0" indent="-171450" algn="l" defTabSz="914400" rtl="0" eaLnBrk="0" fontAlgn="base" latinLnBrk="0" hangingPunct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>
                <a:tab pos="808355" algn="l"/>
              </a:tabLst>
              <a:defRPr/>
            </a:pPr>
            <a:r>
              <a:rPr lang="en-US" sz="1200" b="1" u="sng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Ler</a:t>
            </a:r>
            <a:r>
              <a:rPr lang="en-US" sz="1200" b="1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0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 </a:t>
            </a:r>
            <a:r>
              <a:rPr lang="en-US" sz="1200" b="0" u="none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pergunta</a:t>
            </a:r>
            <a:r>
              <a:rPr lang="en-US" sz="1200" b="0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3 do diapositivo. </a:t>
            </a:r>
          </a:p>
          <a:p>
            <a:pPr marL="171450" marR="0" lvl="0" indent="-171450" algn="l" defTabSz="914400" rtl="0" eaLnBrk="0" fontAlgn="base" latinLnBrk="0" hangingPunct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>
                <a:tab pos="808355" algn="l"/>
              </a:tabLst>
              <a:defRPr/>
            </a:pPr>
            <a:endParaRPr lang="en-US" sz="1200" b="0" u="none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lvl="0" indent="-171450" algn="l" defTabSz="914400" rtl="0" eaLnBrk="0" fontAlgn="base" latinLnBrk="0" hangingPunct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>
                <a:tab pos="808355" algn="l"/>
              </a:tabLst>
              <a:defRPr/>
            </a:pPr>
            <a:r>
              <a:rPr lang="en-US" sz="1200" b="1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Dar </a:t>
            </a:r>
            <a:r>
              <a:rPr lang="en-US" sz="1200" b="1" u="sng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aos</a:t>
            </a:r>
            <a:r>
              <a:rPr lang="en-US" sz="1200" b="1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0" u="none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participantes</a:t>
            </a:r>
            <a:r>
              <a:rPr lang="en-US" sz="1200" b="0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 </a:t>
            </a:r>
            <a:r>
              <a:rPr lang="en-US" sz="1200" b="0" u="none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oportunidade</a:t>
            </a:r>
            <a:r>
              <a:rPr lang="en-US" sz="1200" b="0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b="0" u="none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calcular</a:t>
            </a:r>
            <a:r>
              <a:rPr lang="en-US" sz="1200" b="0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 taxa de </a:t>
            </a:r>
            <a:r>
              <a:rPr lang="en-US" sz="1200" b="0" u="none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incidência</a:t>
            </a:r>
            <a:r>
              <a:rPr lang="en-US" sz="1200" b="0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b="0" u="none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cólera</a:t>
            </a:r>
            <a:r>
              <a:rPr lang="en-US" sz="1200" b="0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0" u="none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confirmada</a:t>
            </a:r>
            <a:r>
              <a:rPr lang="en-US" sz="1200" b="0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e </a:t>
            </a:r>
            <a:r>
              <a:rPr lang="en-US" sz="1200" b="0" u="none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determinar</a:t>
            </a:r>
            <a:r>
              <a:rPr lang="en-US" sz="1200" b="0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qual o </a:t>
            </a:r>
            <a:r>
              <a:rPr lang="en-US" sz="1200" b="0" u="none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multiplicador</a:t>
            </a:r>
            <a:r>
              <a:rPr lang="en-US" sz="1200" b="0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que </a:t>
            </a:r>
            <a:r>
              <a:rPr lang="en-US" sz="1200" b="0" u="none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recomendariam</a:t>
            </a:r>
            <a:r>
              <a:rPr lang="en-US" sz="1200" b="0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</a:p>
          <a:p>
            <a:pPr marL="171450" marR="0" lvl="0" indent="-171450" algn="l" defTabSz="914400" rtl="0" eaLnBrk="0" fontAlgn="base" latinLnBrk="0" hangingPunct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>
                <a:tab pos="808355" algn="l"/>
              </a:tabLst>
              <a:defRPr/>
            </a:pPr>
            <a:endParaRPr lang="en-US" sz="1200" b="0" u="none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lvl="0" indent="-171450" algn="l" defTabSz="914400" rtl="0" eaLnBrk="0" fontAlgn="base" latinLnBrk="0" hangingPunct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>
                <a:tab pos="808355" algn="l"/>
              </a:tabLst>
              <a:defRPr/>
            </a:pPr>
            <a:r>
              <a:rPr lang="en-US" sz="1200" b="1" u="sng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Confirmar</a:t>
            </a:r>
            <a:r>
              <a:rPr lang="en-US" sz="1200" b="1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0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a(s) </a:t>
            </a:r>
            <a:r>
              <a:rPr lang="en-US" sz="1200" b="0" u="none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resposta</a:t>
            </a:r>
            <a:r>
              <a:rPr lang="en-US" sz="1200" b="0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(s). </a:t>
            </a:r>
            <a:r>
              <a:rPr lang="en-US" sz="1200" b="1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&lt;CLICAR&gt; </a:t>
            </a:r>
            <a:r>
              <a:rPr lang="en-US" sz="1200" b="0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para o diapositivo </a:t>
            </a:r>
            <a:r>
              <a:rPr lang="en-US" sz="1200" b="0" u="none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seguinte</a:t>
            </a:r>
            <a:r>
              <a:rPr lang="en-US" sz="1200" b="0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com as </a:t>
            </a:r>
            <a:r>
              <a:rPr lang="en-US" sz="1200" b="0" u="none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respostas</a:t>
            </a:r>
            <a:r>
              <a:rPr lang="en-US" sz="1200" b="0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</a:p>
          <a:p>
            <a:pPr marL="805180" marR="0" indent="-80518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tabLst>
                <a:tab pos="808355" algn="l"/>
              </a:tabLst>
            </a:pPr>
            <a:endParaRPr lang="en-US" sz="1200" b="1" u="sng" kern="1200" dirty="0">
              <a:solidFill>
                <a:srgbClr val="FF0000"/>
              </a:solidFill>
              <a:effectLst/>
              <a:latin typeface="Arial" panose="020B0604020202020204" pitchFamily="34" charset="0"/>
              <a:ea typeface="MS PGothic" panose="020B0600070205080204" pitchFamily="34" charset="-128"/>
              <a:cs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5F56037-6788-433A-A7B1-BC071E3268D5}" type="slidenum">
              <a:rPr lang="en-US" altLang="en-US" smtClean="0"/>
              <a:t>106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13901147"/>
      </p:ext>
    </p:extLst>
  </p:cSld>
  <p:clrMapOvr>
    <a:masterClrMapping/>
  </p:clrMapOvr>
</p:notes>
</file>

<file path=ppt/notesSlides/notesSlide10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9575" y="698500"/>
            <a:ext cx="6192838" cy="34845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805180" marR="0" indent="-80518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tabLst>
                <a:tab pos="808355" algn="l"/>
              </a:tabLst>
            </a:pPr>
            <a:r>
              <a:rPr lang="en-US" sz="1200" b="1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Notas</a:t>
            </a:r>
            <a:r>
              <a:rPr lang="en-US" sz="12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do </a:t>
            </a:r>
            <a:r>
              <a:rPr lang="en-US" sz="1200" b="1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instrutor</a:t>
            </a:r>
            <a:r>
              <a:rPr lang="en-US" sz="12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:</a:t>
            </a:r>
            <a:endParaRPr lang="en-US" sz="1200" b="1" u="none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endParaRPr lang="en-US" sz="1200" u="sng" kern="1200" dirty="0">
              <a:effectLst/>
              <a:latin typeface="Arial" panose="020B0604020202020204" pitchFamily="34" charset="0"/>
              <a:ea typeface="MS PGothic" panose="020B0600070205080204" pitchFamily="34" charset="-128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1200" b="1" u="none" kern="1200" dirty="0">
                <a:effectLst/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&lt;CLICAR&gt; </a:t>
            </a:r>
            <a:r>
              <a:rPr lang="en-US" sz="1200" b="0" u="none" kern="1200" dirty="0">
                <a:effectLst/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para </a:t>
            </a:r>
            <a:r>
              <a:rPr lang="en-US" sz="1200" b="0" u="none" kern="1200" dirty="0" err="1">
                <a:effectLst/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revelar</a:t>
            </a:r>
            <a:r>
              <a:rPr lang="en-US" sz="1200" b="0" u="none" kern="1200" dirty="0">
                <a:effectLst/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 </a:t>
            </a:r>
            <a:r>
              <a:rPr lang="en-US" sz="1200" b="1" u="none" kern="1200" dirty="0">
                <a:effectLst/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a </a:t>
            </a:r>
            <a:r>
              <a:rPr lang="en-US" sz="1200" b="1" u="none" kern="1200" dirty="0" err="1">
                <a:effectLst/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resposta</a:t>
            </a:r>
            <a:r>
              <a:rPr lang="en-US" sz="1200" b="0" u="none" kern="1200" dirty="0">
                <a:effectLst/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.</a:t>
            </a:r>
            <a:endParaRPr lang="en-US" sz="1200" b="0" u="none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endParaRPr lang="en-US" sz="1200" dirty="0">
              <a:solidFill>
                <a:srgbClr val="FF0000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lang="en-US" sz="1200" b="1" u="sng" dirty="0">
                <a:solidFill>
                  <a:srgbClr val="FF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Dizer:</a:t>
            </a:r>
            <a:r>
              <a:rPr lang="en-US" sz="1200" b="1" u="none" dirty="0">
                <a:solidFill>
                  <a:srgbClr val="FF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>
                <a:solidFill>
                  <a:srgbClr val="FF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Se </a:t>
            </a:r>
            <a:r>
              <a:rPr lang="en-US" sz="1200" dirty="0" err="1">
                <a:solidFill>
                  <a:srgbClr val="FF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existir</a:t>
            </a:r>
            <a:r>
              <a:rPr lang="en-US" sz="1200" dirty="0">
                <a:solidFill>
                  <a:srgbClr val="FF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um </a:t>
            </a:r>
            <a:r>
              <a:rPr lang="en-US" sz="1200" dirty="0" err="1">
                <a:solidFill>
                  <a:srgbClr val="FF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multiplicador</a:t>
            </a:r>
            <a:r>
              <a:rPr lang="en-US" sz="1200" dirty="0">
                <a:solidFill>
                  <a:srgbClr val="FF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FF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padrão</a:t>
            </a:r>
            <a:r>
              <a:rPr lang="en-US" sz="1200" dirty="0">
                <a:solidFill>
                  <a:srgbClr val="FF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FF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utilizado</a:t>
            </a:r>
            <a:r>
              <a:rPr lang="en-US" sz="1200" dirty="0">
                <a:solidFill>
                  <a:srgbClr val="FF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FF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pelo</a:t>
            </a:r>
            <a:r>
              <a:rPr lang="en-US" sz="1200" dirty="0">
                <a:solidFill>
                  <a:srgbClr val="FF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FF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Ministério</a:t>
            </a:r>
            <a:r>
              <a:rPr lang="en-US" sz="1200" dirty="0">
                <a:solidFill>
                  <a:srgbClr val="FF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da </a:t>
            </a:r>
            <a:r>
              <a:rPr lang="en-US" sz="1200" dirty="0" err="1">
                <a:solidFill>
                  <a:srgbClr val="FF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Saúde</a:t>
            </a:r>
            <a:r>
              <a:rPr lang="en-US" sz="1200" dirty="0">
                <a:solidFill>
                  <a:srgbClr val="FF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en-US" sz="1200" dirty="0" err="1">
                <a:solidFill>
                  <a:srgbClr val="FF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utilizar</a:t>
            </a:r>
            <a:r>
              <a:rPr lang="en-US" sz="1200" dirty="0">
                <a:solidFill>
                  <a:srgbClr val="FF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o </a:t>
            </a:r>
            <a:r>
              <a:rPr lang="en-US" sz="1200" dirty="0" err="1">
                <a:solidFill>
                  <a:srgbClr val="FF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padrão</a:t>
            </a:r>
            <a:r>
              <a:rPr lang="en-US" sz="1200" dirty="0">
                <a:solidFill>
                  <a:srgbClr val="FF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Se a </a:t>
            </a:r>
            <a:r>
              <a:rPr lang="en-US" sz="1200" dirty="0" err="1">
                <a:solidFill>
                  <a:srgbClr val="FF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opção</a:t>
            </a:r>
            <a:r>
              <a:rPr lang="en-US" sz="1200" dirty="0">
                <a:solidFill>
                  <a:srgbClr val="FF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FF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estiver</a:t>
            </a:r>
            <a:r>
              <a:rPr lang="en-US" sz="1200" dirty="0">
                <a:solidFill>
                  <a:srgbClr val="FF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FF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disponível</a:t>
            </a:r>
            <a:r>
              <a:rPr lang="en-US" sz="1200" dirty="0">
                <a:solidFill>
                  <a:srgbClr val="FF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en-US" sz="1200" dirty="0" err="1">
                <a:solidFill>
                  <a:srgbClr val="FF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utilizar</a:t>
            </a:r>
            <a:r>
              <a:rPr lang="en-US" sz="1200" dirty="0">
                <a:solidFill>
                  <a:srgbClr val="FF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 que </a:t>
            </a:r>
            <a:r>
              <a:rPr lang="en-US" sz="1200" dirty="0" err="1">
                <a:solidFill>
                  <a:srgbClr val="FF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fornece</a:t>
            </a:r>
            <a:r>
              <a:rPr lang="en-US" sz="1200" dirty="0">
                <a:solidFill>
                  <a:srgbClr val="FF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um </a:t>
            </a:r>
            <a:r>
              <a:rPr lang="en-US" sz="1200" dirty="0" err="1">
                <a:solidFill>
                  <a:srgbClr val="FF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número</a:t>
            </a:r>
            <a:r>
              <a:rPr lang="en-US" sz="1200" dirty="0">
                <a:solidFill>
                  <a:srgbClr val="FF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FF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inteiro</a:t>
            </a:r>
            <a:r>
              <a:rPr lang="en-US" sz="1200" dirty="0">
                <a:solidFill>
                  <a:srgbClr val="FF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Neste </a:t>
            </a:r>
            <a:r>
              <a:rPr lang="en-US" sz="1200" dirty="0" err="1">
                <a:solidFill>
                  <a:srgbClr val="FF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caso</a:t>
            </a:r>
            <a:r>
              <a:rPr lang="en-US" sz="1200" dirty="0">
                <a:solidFill>
                  <a:srgbClr val="FF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en-US" sz="1200" dirty="0" err="1">
                <a:solidFill>
                  <a:srgbClr val="FF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utilizar</a:t>
            </a:r>
            <a:r>
              <a:rPr lang="en-US" sz="1200" dirty="0">
                <a:solidFill>
                  <a:srgbClr val="FF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4 </a:t>
            </a:r>
            <a:r>
              <a:rPr lang="en-US" sz="1200" dirty="0" err="1">
                <a:solidFill>
                  <a:srgbClr val="FF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por</a:t>
            </a:r>
            <a:r>
              <a:rPr lang="en-US" sz="1200" dirty="0">
                <a:solidFill>
                  <a:srgbClr val="FF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100,000.</a:t>
            </a:r>
          </a:p>
          <a:p>
            <a:pPr marL="171450" indent="-171450">
              <a:buFont typeface="Wingdings" panose="05000000000000000000" pitchFamily="2" charset="2"/>
              <a:buChar char="§"/>
            </a:pPr>
            <a:endParaRPr lang="en-US" sz="1200" dirty="0">
              <a:solidFill>
                <a:srgbClr val="FF0000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lang="en-US" sz="1200" b="1" u="sng" dirty="0" err="1">
                <a:solidFill>
                  <a:srgbClr val="FF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Perguntar</a:t>
            </a:r>
            <a:r>
              <a:rPr lang="en-US" sz="1200" b="1" u="none" dirty="0">
                <a:solidFill>
                  <a:srgbClr val="FF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dirty="0">
                <a:solidFill>
                  <a:srgbClr val="FF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se </a:t>
            </a:r>
            <a:r>
              <a:rPr lang="en-US" sz="1200" dirty="0" err="1">
                <a:solidFill>
                  <a:srgbClr val="FF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há</a:t>
            </a:r>
            <a:r>
              <a:rPr lang="en-US" sz="1200" dirty="0">
                <a:solidFill>
                  <a:srgbClr val="FF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FF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alguma</a:t>
            </a:r>
            <a:r>
              <a:rPr lang="en-US" sz="1200" dirty="0">
                <a:solidFill>
                  <a:srgbClr val="FF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FF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dúvida</a:t>
            </a:r>
            <a:r>
              <a:rPr lang="en-US" sz="1200" dirty="0">
                <a:solidFill>
                  <a:srgbClr val="FF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171450" indent="-171450">
              <a:buFont typeface="Wingdings" panose="05000000000000000000" pitchFamily="2" charset="2"/>
              <a:buChar char="§"/>
            </a:pPr>
            <a:endParaRPr lang="en-US" sz="1200" dirty="0">
              <a:solidFill>
                <a:srgbClr val="FF0000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lang="en-US" sz="1200" b="1" u="sng" dirty="0">
                <a:solidFill>
                  <a:srgbClr val="FF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Responder </a:t>
            </a:r>
            <a:r>
              <a:rPr lang="en-US" sz="1200" b="1" u="sng" dirty="0" err="1">
                <a:solidFill>
                  <a:srgbClr val="FF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às</a:t>
            </a:r>
            <a:r>
              <a:rPr lang="en-US" sz="1200" b="1" u="none" dirty="0">
                <a:solidFill>
                  <a:srgbClr val="FF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solidFill>
                  <a:srgbClr val="FF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perguntas</a:t>
            </a:r>
            <a:r>
              <a:rPr lang="en-US" sz="1200" dirty="0">
                <a:solidFill>
                  <a:srgbClr val="FF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i="1" dirty="0">
                <a:solidFill>
                  <a:srgbClr val="FF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que </a:t>
            </a:r>
            <a:r>
              <a:rPr lang="en-US" sz="1200" i="1" dirty="0" err="1">
                <a:solidFill>
                  <a:srgbClr val="FF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forem</a:t>
            </a:r>
            <a:r>
              <a:rPr lang="en-US" sz="1200" i="1" dirty="0">
                <a:solidFill>
                  <a:srgbClr val="FF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solidFill>
                  <a:srgbClr val="FF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necessárias</a:t>
            </a:r>
            <a:r>
              <a:rPr lang="en-US" sz="1200" i="1" dirty="0">
                <a:solidFill>
                  <a:srgbClr val="FF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12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5F56037-6788-433A-A7B1-BC071E3268D5}" type="slidenum">
              <a:rPr lang="en-US" altLang="en-US" smtClean="0"/>
              <a:t>107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22790651"/>
      </p:ext>
    </p:extLst>
  </p:cSld>
  <p:clrMapOvr>
    <a:masterClrMapping/>
  </p:clrMapOvr>
</p:notes>
</file>

<file path=ppt/notesSlides/notesSlide10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9575" y="698500"/>
            <a:ext cx="6192838" cy="34845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>
              <a:lnSpc>
                <a:spcPct val="115000"/>
              </a:lnSpc>
              <a:spcBef>
                <a:spcPts val="1200"/>
              </a:spcBef>
              <a:spcAft>
                <a:spcPts val="600"/>
              </a:spcAft>
            </a:pPr>
            <a:r>
              <a:rPr lang="en-US" sz="1200" b="1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Notas</a:t>
            </a:r>
            <a:r>
              <a:rPr lang="en-US" sz="12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do </a:t>
            </a:r>
            <a:r>
              <a:rPr lang="en-US" sz="1200" b="1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instrutor</a:t>
            </a:r>
            <a:r>
              <a:rPr lang="en-US" sz="12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:</a:t>
            </a:r>
          </a:p>
          <a:p>
            <a:pPr marL="0" marR="0">
              <a:lnSpc>
                <a:spcPct val="115000"/>
              </a:lnSpc>
              <a:spcBef>
                <a:spcPts val="1200"/>
              </a:spcBef>
              <a:spcAft>
                <a:spcPts val="600"/>
              </a:spcAft>
            </a:pPr>
            <a:endParaRPr lang="en-US" sz="1200" b="1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1200"/>
              </a:spcBef>
              <a:spcAft>
                <a:spcPts val="600"/>
              </a:spcAft>
              <a:buFont typeface="Wingdings" panose="05000000000000000000" pitchFamily="2" charset="2"/>
              <a:buChar char="v"/>
            </a:pP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Peça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aos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participantes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para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criarem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uma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curva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epidémica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utilizando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i="1" u="sng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todos</a:t>
            </a:r>
            <a:r>
              <a:rPr lang="en-US" sz="1200" b="1" i="1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i="1" u="sng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os</a:t>
            </a:r>
            <a:r>
              <a:rPr lang="en-US" sz="1200" b="1" i="1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casos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da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lista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linhas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na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curva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epidémica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Aguardar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um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momento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antes de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revelar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o diapositivo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seguinte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com a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resposta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</a:p>
          <a:p>
            <a:pPr marL="171450" marR="0" indent="-171450">
              <a:lnSpc>
                <a:spcPct val="115000"/>
              </a:lnSpc>
              <a:spcBef>
                <a:spcPts val="1200"/>
              </a:spcBef>
              <a:spcAft>
                <a:spcPts val="600"/>
              </a:spcAft>
              <a:buFont typeface="Wingdings" panose="05000000000000000000" pitchFamily="2" charset="2"/>
              <a:buChar char="v"/>
            </a:pPr>
            <a:endParaRPr lang="en-US" sz="1200" b="1" i="1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1200"/>
              </a:spcBef>
              <a:spcAft>
                <a:spcPts val="600"/>
              </a:spcAft>
              <a:buFont typeface="Wingdings" panose="05000000000000000000" pitchFamily="2" charset="2"/>
              <a:buChar char="v"/>
            </a:pPr>
            <a:r>
              <a:rPr lang="en-US" sz="1200" b="1" i="0" u="sng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Sugestão</a:t>
            </a:r>
            <a:r>
              <a:rPr lang="en-US" sz="1200" b="1" i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: 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Se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os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participantes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estiverem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com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dificuldades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lembre-os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os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guiar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para que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pensem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em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como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fazer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uma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curva epi. </a:t>
            </a:r>
          </a:p>
          <a:p>
            <a:pPr marL="628650" marR="0" lvl="1" indent="-171450">
              <a:lnSpc>
                <a:spcPct val="115000"/>
              </a:lnSpc>
              <a:spcBef>
                <a:spcPts val="1200"/>
              </a:spcBef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Passo 1: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Contar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o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número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casos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ocorridos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em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cada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data</a:t>
            </a:r>
          </a:p>
          <a:p>
            <a:pPr marL="628650" marR="0" lvl="1" indent="-171450">
              <a:lnSpc>
                <a:spcPct val="115000"/>
              </a:lnSpc>
              <a:spcBef>
                <a:spcPts val="1200"/>
              </a:spcBef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Passo 2: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Escreva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as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datas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ao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longo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do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eixo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x.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Comece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pelo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menos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alguns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dias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antes do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primeiro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caso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</a:p>
          <a:p>
            <a:pPr marL="628650" marR="0" lvl="1" indent="-171450">
              <a:lnSpc>
                <a:spcPct val="115000"/>
              </a:lnSpc>
              <a:spcBef>
                <a:spcPts val="1200"/>
              </a:spcBef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Passo 3: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Desenhe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barras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verticais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para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cada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data; a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altura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cada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barra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deve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corresponder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ao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número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casos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ocorridos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nessa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data. Dica: Deve haver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espaços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entre as barras? </a:t>
            </a:r>
          </a:p>
          <a:p>
            <a:pPr marL="628650" marR="0" lvl="1" indent="-171450">
              <a:lnSpc>
                <a:spcPct val="115000"/>
              </a:lnSpc>
              <a:spcBef>
                <a:spcPts val="1200"/>
              </a:spcBef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Passo 4: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Escreva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um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título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5F56037-6788-433A-A7B1-BC071E3268D5}" type="slidenum">
              <a:rPr lang="en-US" altLang="en-US" smtClean="0"/>
              <a:t>108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29410178"/>
      </p:ext>
    </p:extLst>
  </p:cSld>
  <p:clrMapOvr>
    <a:masterClrMapping/>
  </p:clrMapOvr>
</p:notes>
</file>

<file path=ppt/notesSlides/notesSlide10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9575" y="698500"/>
            <a:ext cx="6192838" cy="34845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>
              <a:lnSpc>
                <a:spcPct val="115000"/>
              </a:lnSpc>
              <a:spcBef>
                <a:spcPts val="1200"/>
              </a:spcBef>
              <a:spcAft>
                <a:spcPts val="600"/>
              </a:spcAft>
            </a:pPr>
            <a:r>
              <a:rPr lang="en-US" sz="1200" b="1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Notas</a:t>
            </a:r>
            <a:r>
              <a:rPr lang="en-US" sz="12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do </a:t>
            </a:r>
            <a:r>
              <a:rPr lang="en-US" sz="1200" b="1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instrutor</a:t>
            </a:r>
            <a:r>
              <a:rPr lang="en-US" sz="12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:</a:t>
            </a:r>
          </a:p>
          <a:p>
            <a:pPr marL="0" marR="0">
              <a:lnSpc>
                <a:spcPct val="115000"/>
              </a:lnSpc>
              <a:spcBef>
                <a:spcPts val="1200"/>
              </a:spcBef>
              <a:spcAft>
                <a:spcPts val="600"/>
              </a:spcAft>
            </a:pPr>
            <a:endParaRPr lang="en-US" sz="1200" b="1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12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1200" b="1" u="sng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Pergunte</a:t>
            </a:r>
            <a:r>
              <a:rPr lang="en-US" sz="1200" b="1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u="sng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aos</a:t>
            </a:r>
            <a:r>
              <a:rPr lang="en-US" sz="1200" b="1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participantes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se 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sua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curva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epidémica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é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parecida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com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esta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</a:t>
            </a:r>
          </a:p>
          <a:p>
            <a:pPr marL="171450" marR="0" indent="-171450">
              <a:lnSpc>
                <a:spcPct val="115000"/>
              </a:lnSpc>
              <a:spcBef>
                <a:spcPts val="12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endParaRPr lang="en-US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12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1200" b="1" u="sng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Confirmar</a:t>
            </a:r>
            <a:r>
              <a:rPr lang="en-US" sz="1200" b="1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a(s)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resposta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(s).</a:t>
            </a:r>
          </a:p>
          <a:p>
            <a:pPr marL="171450" marR="0" indent="-171450">
              <a:lnSpc>
                <a:spcPct val="115000"/>
              </a:lnSpc>
              <a:spcBef>
                <a:spcPts val="12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endParaRPr lang="en-US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12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1200" b="1" u="sng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Perguntar</a:t>
            </a:r>
            <a:r>
              <a:rPr lang="en-US" sz="1200" b="1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:</a:t>
            </a:r>
            <a:r>
              <a:rPr lang="en-US" sz="1200" b="1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Será</a:t>
            </a:r>
            <a:r>
              <a:rPr lang="en-US" sz="1200" b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que </a:t>
            </a:r>
            <a:r>
              <a:rPr lang="en-US" sz="1200" b="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precisamos</a:t>
            </a:r>
            <a:r>
              <a:rPr lang="en-US" sz="1200" b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b="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rotular</a:t>
            </a:r>
            <a:r>
              <a:rPr lang="en-US" sz="1200" b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o </a:t>
            </a:r>
            <a:r>
              <a:rPr lang="en-US" sz="1200" b="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eixo</a:t>
            </a:r>
            <a:r>
              <a:rPr lang="en-US" sz="1200" b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x? </a:t>
            </a:r>
          </a:p>
          <a:p>
            <a:pPr marL="171450" marR="0" indent="-171450">
              <a:lnSpc>
                <a:spcPct val="115000"/>
              </a:lnSpc>
              <a:spcBef>
                <a:spcPts val="12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endParaRPr lang="en-US" sz="1200" b="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12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1200" b="1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Dizer:</a:t>
            </a:r>
            <a:r>
              <a:rPr lang="en-US" sz="1200" b="1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0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Esta é </a:t>
            </a:r>
            <a:r>
              <a:rPr lang="en-US" sz="1200" b="0" u="none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uma</a:t>
            </a:r>
            <a:r>
              <a:rPr lang="en-US" sz="1200" b="0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0" u="none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questão</a:t>
            </a:r>
            <a:r>
              <a:rPr lang="en-US" sz="1200" b="0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b="0" u="none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preferência</a:t>
            </a:r>
            <a:r>
              <a:rPr lang="en-US" sz="1200" b="0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0" u="none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pessoal</a:t>
            </a:r>
            <a:r>
              <a:rPr lang="en-US" sz="1200" b="0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No </a:t>
            </a:r>
            <a:r>
              <a:rPr lang="en-US" sz="1200" b="0" u="none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caso</a:t>
            </a:r>
            <a:r>
              <a:rPr lang="en-US" sz="1200" b="0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do </a:t>
            </a:r>
            <a:r>
              <a:rPr lang="en-US" sz="1200" b="0" u="none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gráfico</a:t>
            </a:r>
            <a:r>
              <a:rPr lang="en-US" sz="1200" b="0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0" u="none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deste</a:t>
            </a:r>
            <a:r>
              <a:rPr lang="en-US" sz="1200" b="0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diapositivo, </a:t>
            </a:r>
            <a:r>
              <a:rPr lang="en-US" sz="1200" b="0" u="none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como</a:t>
            </a:r>
            <a:r>
              <a:rPr lang="en-US" sz="1200" b="0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0" u="none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existe</a:t>
            </a:r>
            <a:r>
              <a:rPr lang="en-US" sz="1200" b="0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um </a:t>
            </a:r>
            <a:r>
              <a:rPr lang="en-US" sz="1200" b="0" u="none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título</a:t>
            </a:r>
            <a:r>
              <a:rPr lang="en-US" sz="1200" b="0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claro e </a:t>
            </a:r>
            <a:r>
              <a:rPr lang="en-US" sz="1200" b="0" u="none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explicativo</a:t>
            </a:r>
            <a:r>
              <a:rPr lang="en-US" sz="1200" b="0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en-US" sz="1200" b="0" u="none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não</a:t>
            </a:r>
            <a:r>
              <a:rPr lang="en-US" sz="1200" b="0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é </a:t>
            </a:r>
            <a:r>
              <a:rPr lang="en-US" sz="1200" b="0" u="none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necessário</a:t>
            </a:r>
            <a:r>
              <a:rPr lang="en-US" sz="1200" b="0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um </a:t>
            </a:r>
            <a:r>
              <a:rPr lang="en-US" sz="1200" b="0" u="none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título</a:t>
            </a:r>
            <a:r>
              <a:rPr lang="en-US" sz="1200" b="0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no </a:t>
            </a:r>
            <a:r>
              <a:rPr lang="en-US" sz="1200" b="0" u="none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eixo</a:t>
            </a:r>
            <a:r>
              <a:rPr lang="en-US" sz="1200" b="0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x. A </a:t>
            </a:r>
            <a:r>
              <a:rPr lang="en-US" sz="1200" b="0" u="none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leitura</a:t>
            </a:r>
            <a:r>
              <a:rPr lang="en-US" sz="1200" b="0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do </a:t>
            </a:r>
            <a:r>
              <a:rPr lang="en-US" sz="1200" b="0" u="none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título</a:t>
            </a:r>
            <a:r>
              <a:rPr lang="en-US" sz="1200" b="0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e a </a:t>
            </a:r>
            <a:r>
              <a:rPr lang="en-US" sz="1200" b="0" u="none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visualização</a:t>
            </a:r>
            <a:r>
              <a:rPr lang="en-US" sz="1200" b="0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das </a:t>
            </a:r>
            <a:r>
              <a:rPr lang="en-US" sz="1200" b="0" u="none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categorias</a:t>
            </a:r>
            <a:r>
              <a:rPr lang="en-US" sz="1200" b="0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(11-Jan, 12-Jan, etc.) </a:t>
            </a:r>
            <a:r>
              <a:rPr lang="en-US" sz="1200" b="0" u="none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deixam</a:t>
            </a:r>
            <a:r>
              <a:rPr lang="en-US" sz="1200" b="0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claro que se </a:t>
            </a:r>
            <a:r>
              <a:rPr lang="en-US" sz="1200" b="0" u="none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trata</a:t>
            </a:r>
            <a:r>
              <a:rPr lang="en-US" sz="1200" b="0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das </a:t>
            </a:r>
            <a:r>
              <a:rPr lang="en-US" sz="1200" b="0" u="none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datas</a:t>
            </a:r>
            <a:r>
              <a:rPr lang="en-US" sz="1200" b="0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b="0" u="none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início</a:t>
            </a:r>
            <a:r>
              <a:rPr lang="en-US" sz="1200" b="0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</a:t>
            </a:r>
            <a:r>
              <a:rPr lang="en-US" sz="1200" b="0" u="none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Muitas</a:t>
            </a:r>
            <a:r>
              <a:rPr lang="en-US" sz="1200" b="0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0" u="none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vezes</a:t>
            </a:r>
            <a:r>
              <a:rPr lang="en-US" sz="1200" b="0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é </a:t>
            </a:r>
            <a:r>
              <a:rPr lang="en-US" sz="1200" b="0" u="none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preferível</a:t>
            </a:r>
            <a:r>
              <a:rPr lang="en-US" sz="1200" b="0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que as </a:t>
            </a:r>
            <a:r>
              <a:rPr lang="en-US" sz="1200" b="0" u="none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figuras</a:t>
            </a:r>
            <a:r>
              <a:rPr lang="en-US" sz="1200" b="0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0" u="none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sejam</a:t>
            </a:r>
            <a:r>
              <a:rPr lang="en-US" sz="1200" b="0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0" u="none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tão</a:t>
            </a:r>
            <a:r>
              <a:rPr lang="en-US" sz="1200" b="0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simples </a:t>
            </a:r>
            <a:r>
              <a:rPr lang="en-US" sz="1200" b="0" u="none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quanto</a:t>
            </a:r>
            <a:r>
              <a:rPr lang="en-US" sz="1200" b="0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0" u="none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possível</a:t>
            </a:r>
            <a:r>
              <a:rPr lang="en-US" sz="1200" b="0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en-US" sz="1200" b="0" u="none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sem</a:t>
            </a:r>
            <a:r>
              <a:rPr lang="en-US" sz="1200" b="0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0" u="none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demasiadas</a:t>
            </a:r>
            <a:r>
              <a:rPr lang="en-US" sz="1200" b="0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0" u="none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palavras</a:t>
            </a:r>
            <a:r>
              <a:rPr lang="en-US" sz="1200" b="0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e </a:t>
            </a:r>
            <a:r>
              <a:rPr lang="en-US" sz="1200" b="0" u="none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textos</a:t>
            </a:r>
            <a:r>
              <a:rPr lang="en-US" sz="1200" b="0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0" u="none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estranhos</a:t>
            </a:r>
            <a:r>
              <a:rPr lang="en-US" sz="1200" b="0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</a:t>
            </a:r>
            <a:r>
              <a:rPr lang="en-US" sz="1200" b="0" u="none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Isto</a:t>
            </a:r>
            <a:r>
              <a:rPr lang="en-US" sz="1200" b="0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0" u="none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ajuda</a:t>
            </a:r>
            <a:r>
              <a:rPr lang="en-US" sz="1200" b="0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0" u="none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os</a:t>
            </a:r>
            <a:r>
              <a:rPr lang="en-US" sz="1200" b="0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0" u="none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leitores</a:t>
            </a:r>
            <a:r>
              <a:rPr lang="en-US" sz="1200" b="0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 </a:t>
            </a:r>
            <a:r>
              <a:rPr lang="en-US" sz="1200" b="0" u="none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absorverem</a:t>
            </a:r>
            <a:r>
              <a:rPr lang="en-US" sz="1200" b="0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e </a:t>
            </a:r>
            <a:r>
              <a:rPr lang="en-US" sz="1200" b="0" u="none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compreenderem</a:t>
            </a:r>
            <a:r>
              <a:rPr lang="en-US" sz="1200" b="0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0" u="none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mais</a:t>
            </a:r>
            <a:r>
              <a:rPr lang="en-US" sz="1200" b="0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0" u="none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rapidamente</a:t>
            </a:r>
            <a:r>
              <a:rPr lang="en-US" sz="1200" b="0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 </a:t>
            </a:r>
            <a:r>
              <a:rPr lang="en-US" sz="1200" b="0" u="none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figura</a:t>
            </a:r>
            <a:r>
              <a:rPr lang="en-US" sz="1200" b="0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</a:t>
            </a:r>
            <a:endParaRPr lang="en-US" sz="1200" b="1" u="sng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5F56037-6788-433A-A7B1-BC071E3268D5}" type="slidenum">
              <a:rPr lang="en-US" altLang="en-US" smtClean="0"/>
              <a:t>109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8491032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062B1AF-BA9A-0067-6262-0A6A56D2525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2392A2B9-EBF1-5C35-7393-8E2804CC5AC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409575" y="698500"/>
            <a:ext cx="6192838" cy="3484563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4F48D06D-C287-AB06-5F9E-8C0CB6A1A0B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>
              <a:spcBef>
                <a:spcPts val="1200"/>
              </a:spcBef>
              <a:spcAft>
                <a:spcPts val="600"/>
              </a:spcAft>
            </a:pPr>
            <a:r>
              <a:rPr lang="en-US" sz="1200" b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Notas</a:t>
            </a:r>
            <a:r>
              <a:rPr lang="en-US" sz="1200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do </a:t>
            </a:r>
            <a:r>
              <a:rPr lang="en-US" sz="1200" b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instrutor</a:t>
            </a:r>
            <a:r>
              <a:rPr lang="en-US" sz="1200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marL="0" marR="0">
              <a:spcBef>
                <a:spcPts val="1200"/>
              </a:spcBef>
              <a:spcAft>
                <a:spcPts val="600"/>
              </a:spcAft>
            </a:pPr>
            <a:endParaRPr lang="en-US" sz="1200" b="1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US" sz="1200" b="1" u="sng" dirty="0"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Dizer:</a:t>
            </a:r>
            <a:r>
              <a:rPr lang="en-US" sz="1200" b="1" u="none" dirty="0"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três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primeiros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passos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uma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investigação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um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surto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são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:</a:t>
            </a:r>
          </a:p>
          <a:p>
            <a:pPr marL="628650" marR="0" lvl="1" indent="-17145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Courier New" panose="02070309020205020404" pitchFamily="49" charset="0"/>
              <a:buChar char="o"/>
            </a:pP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Preparar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o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trabalho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campo</a:t>
            </a:r>
          </a:p>
          <a:p>
            <a:pPr marL="628650" marR="0" lvl="1" indent="-17145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Courier New" panose="02070309020205020404" pitchFamily="49" charset="0"/>
              <a:buChar char="o"/>
            </a:pP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Confirmar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existência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um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surto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e</a:t>
            </a:r>
          </a:p>
          <a:p>
            <a:pPr marL="628650" marR="0" lvl="1" indent="-17145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Courier New" panose="02070309020205020404" pitchFamily="49" charset="0"/>
              <a:buChar char="o"/>
            </a:pP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Verificar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o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diagnóstico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</a:p>
          <a:p>
            <a:pPr marL="0" marR="0">
              <a:spcBef>
                <a:spcPts val="1200"/>
              </a:spcBef>
              <a:spcAft>
                <a:spcPts val="600"/>
              </a:spcAft>
            </a:pPr>
            <a:endParaRPr lang="en-US" sz="1200" b="1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US" sz="1200" b="1" u="sng" dirty="0"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Dizer:</a:t>
            </a:r>
            <a:r>
              <a:rPr lang="en-US" sz="1200" b="1" u="none" dirty="0"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Estes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três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passos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são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quase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sempre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primeiros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três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passos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mas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por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vezes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são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dados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numa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ordem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diferente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ou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todos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mesmo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tempo. Mas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vamos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abordá-los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pela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ordem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aqui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indicada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começando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por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Preparar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o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trabalho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campo.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55C8AA4-7381-BD2D-13E6-F12189816A3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5F56037-6788-433A-A7B1-BC071E3268D5}" type="slidenum">
              <a:rPr lang="en-US" altLang="en-US" smtClean="0"/>
              <a:t>11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98073190"/>
      </p:ext>
    </p:extLst>
  </p:cSld>
  <p:clrMapOvr>
    <a:masterClrMapping/>
  </p:clrMapOvr>
</p:notes>
</file>

<file path=ppt/notesSlides/notesSlide1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9575" y="698500"/>
            <a:ext cx="6192838" cy="34845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Notas do instrutor:</a:t>
            </a:r>
            <a:endParaRPr 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1200"/>
              </a:spcBef>
              <a:spcAft>
                <a:spcPts val="600"/>
              </a:spcAft>
              <a:buFont typeface="Wingdings" panose="05000000000000000000" pitchFamily="2" charset="2"/>
              <a:buChar char="v"/>
            </a:pP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Remeta os participantes para os dados relativos à média e à média da tabela no Caderno de Exercícios.</a:t>
            </a:r>
          </a:p>
          <a:p>
            <a:pPr marL="0" marR="0">
              <a:lnSpc>
                <a:spcPct val="115000"/>
              </a:lnSpc>
              <a:spcBef>
                <a:spcPts val="1200"/>
              </a:spcBef>
              <a:spcAft>
                <a:spcPts val="600"/>
              </a:spcAft>
            </a:pPr>
            <a:endParaRPr lang="en-US" sz="1200" b="1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12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1200" b="1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Perguntar:</a:t>
            </a:r>
            <a:r>
              <a:rPr lang="en-US" sz="1200" b="1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 número observado de casos confirmados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em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Janeiro de 2015 é superior ao esperado?</a:t>
            </a:r>
          </a:p>
          <a:p>
            <a:pPr marL="171450" marR="0" indent="-171450">
              <a:lnSpc>
                <a:spcPct val="115000"/>
              </a:lnSpc>
              <a:spcBef>
                <a:spcPts val="12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endParaRPr lang="en-US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12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1200" b="1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Confirmar</a:t>
            </a:r>
            <a:r>
              <a:rPr lang="en-US" sz="1200" b="1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a(s)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resposta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(s). </a:t>
            </a:r>
            <a:r>
              <a:rPr lang="en-US" sz="12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&lt;CLICAR&gt; </a:t>
            </a:r>
            <a:r>
              <a:rPr lang="en-US" sz="1200" b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para o diapositivo seguinte com a </a:t>
            </a:r>
            <a:r>
              <a:rPr lang="en-US" sz="1200" b="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resposta</a:t>
            </a:r>
            <a:r>
              <a:rPr lang="en-US" sz="1200" b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</a:p>
          <a:p>
            <a:endParaRPr lang="en-US" sz="1200" b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1200" b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5F56037-6788-433A-A7B1-BC071E3268D5}" type="slidenum">
              <a:rPr lang="en-US" altLang="en-US" smtClean="0"/>
              <a:t>110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49204728"/>
      </p:ext>
    </p:extLst>
  </p:cSld>
  <p:clrMapOvr>
    <a:masterClrMapping/>
  </p:clrMapOvr>
</p:notes>
</file>

<file path=ppt/notesSlides/notesSlide1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9575" y="698500"/>
            <a:ext cx="6192838" cy="34845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1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Notas</a:t>
            </a:r>
            <a:r>
              <a:rPr lang="en-US" sz="12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do </a:t>
            </a:r>
            <a:r>
              <a:rPr lang="en-US" sz="1200" b="1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instrutor</a:t>
            </a:r>
            <a:r>
              <a:rPr lang="en-US" sz="12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:</a:t>
            </a:r>
            <a:endParaRPr 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12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12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&lt;CLICAR&gt; </a:t>
            </a:r>
            <a:r>
              <a:rPr lang="en-US" sz="1200" b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para </a:t>
            </a:r>
            <a:r>
              <a:rPr lang="en-US" sz="1200" b="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revelar</a:t>
            </a:r>
            <a:r>
              <a:rPr lang="en-US" sz="1200" b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 </a:t>
            </a:r>
            <a:r>
              <a:rPr lang="en-US" sz="1200" b="1" u="none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resposta</a:t>
            </a:r>
            <a:r>
              <a:rPr lang="en-US" sz="1200" b="1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: </a:t>
            </a:r>
            <a:r>
              <a:rPr lang="en-US" sz="1200" i="1" kern="1200" dirty="0">
                <a:effectLst/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Sim. </a:t>
            </a:r>
            <a:r>
              <a:rPr lang="en-US" sz="1200" i="1" kern="1200" dirty="0" err="1">
                <a:effectLst/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Os</a:t>
            </a:r>
            <a:r>
              <a:rPr lang="en-US" sz="1200" i="1" kern="1200" dirty="0">
                <a:effectLst/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 seis </a:t>
            </a:r>
            <a:r>
              <a:rPr lang="en-US" sz="1200" i="1" kern="1200" dirty="0" err="1">
                <a:effectLst/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casos</a:t>
            </a:r>
            <a:r>
              <a:rPr lang="en-US" sz="1200" i="1" kern="1200" dirty="0">
                <a:effectLst/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 </a:t>
            </a:r>
            <a:r>
              <a:rPr lang="en-US" sz="1200" i="1" kern="1200" dirty="0" err="1">
                <a:effectLst/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confirmados</a:t>
            </a:r>
            <a:r>
              <a:rPr lang="en-US" sz="1200" i="1" kern="1200" dirty="0">
                <a:effectLst/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 de </a:t>
            </a:r>
            <a:r>
              <a:rPr lang="en-US" sz="1200" i="1" kern="1200" dirty="0" err="1">
                <a:effectLst/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cólera</a:t>
            </a:r>
            <a:r>
              <a:rPr lang="en-US" sz="1200" i="1" kern="1200" dirty="0">
                <a:effectLst/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 que </a:t>
            </a:r>
            <a:r>
              <a:rPr lang="en-US" sz="1200" i="1" kern="1200" dirty="0" err="1">
                <a:effectLst/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ocorreram</a:t>
            </a:r>
            <a:r>
              <a:rPr lang="en-US" sz="1200" i="1" kern="1200" dirty="0">
                <a:effectLst/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 </a:t>
            </a:r>
            <a:r>
              <a:rPr lang="en-US" sz="1200" i="1" kern="1200" dirty="0" err="1">
                <a:effectLst/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durante</a:t>
            </a:r>
            <a:r>
              <a:rPr lang="en-US" sz="1200" i="1" kern="1200" dirty="0">
                <a:effectLst/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 </a:t>
            </a:r>
            <a:r>
              <a:rPr lang="en-US" sz="1200" i="1" kern="1200" dirty="0" err="1">
                <a:effectLst/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alguns</a:t>
            </a:r>
            <a:r>
              <a:rPr lang="en-US" sz="1200" i="1" kern="1200" dirty="0">
                <a:effectLst/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 </a:t>
            </a:r>
            <a:r>
              <a:rPr lang="en-US" sz="1200" i="1" kern="1200" dirty="0" err="1">
                <a:effectLst/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dias</a:t>
            </a:r>
            <a:r>
              <a:rPr lang="en-US" sz="1200" i="1" kern="1200" dirty="0">
                <a:effectLst/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 </a:t>
            </a:r>
            <a:r>
              <a:rPr lang="en-US" sz="1200" i="1" kern="1200" dirty="0" err="1">
                <a:effectLst/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em</a:t>
            </a:r>
            <a:r>
              <a:rPr lang="en-US" sz="1200" i="1" kern="1200" dirty="0">
                <a:effectLst/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 Janeiro de 2015 </a:t>
            </a:r>
            <a:r>
              <a:rPr lang="en-US" sz="1200" i="1" kern="1200" dirty="0" err="1">
                <a:effectLst/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excedem</a:t>
            </a:r>
            <a:r>
              <a:rPr lang="en-US" sz="1200" i="1" kern="1200" dirty="0">
                <a:effectLst/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 o </a:t>
            </a:r>
            <a:r>
              <a:rPr lang="en-US" sz="1200" i="1" kern="1200" dirty="0" err="1">
                <a:effectLst/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número</a:t>
            </a:r>
            <a:r>
              <a:rPr lang="en-US" sz="1200" i="1" kern="1200" dirty="0">
                <a:effectLst/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 </a:t>
            </a:r>
            <a:r>
              <a:rPr lang="en-US" sz="1200" i="1" kern="1200" dirty="0" err="1">
                <a:effectLst/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mediano</a:t>
            </a:r>
            <a:r>
              <a:rPr lang="en-US" sz="1200" i="1" kern="1200" dirty="0">
                <a:effectLst/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 ("</a:t>
            </a:r>
            <a:r>
              <a:rPr lang="en-US" sz="1200" i="1" kern="1200" dirty="0" err="1">
                <a:effectLst/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esperado</a:t>
            </a:r>
            <a:r>
              <a:rPr lang="en-US" sz="1200" i="1" kern="1200" dirty="0">
                <a:effectLst/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") de </a:t>
            </a:r>
            <a:r>
              <a:rPr lang="en-US" sz="1200" i="1" kern="1200" dirty="0" err="1">
                <a:effectLst/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três</a:t>
            </a:r>
            <a:r>
              <a:rPr lang="en-US" sz="1200" i="1" kern="1200" dirty="0">
                <a:effectLst/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 </a:t>
            </a:r>
            <a:r>
              <a:rPr lang="en-US" sz="1200" i="1" kern="1200" dirty="0" err="1">
                <a:effectLst/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casos</a:t>
            </a:r>
            <a:r>
              <a:rPr lang="en-US" sz="1200" i="1" kern="1200" dirty="0">
                <a:effectLst/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 para </a:t>
            </a:r>
            <a:r>
              <a:rPr lang="en-US" sz="1200" i="1" kern="1200" dirty="0" err="1">
                <a:effectLst/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todo</a:t>
            </a:r>
            <a:r>
              <a:rPr lang="en-US" sz="1200" i="1" kern="1200" dirty="0">
                <a:effectLst/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 o </a:t>
            </a:r>
            <a:r>
              <a:rPr lang="en-US" sz="1200" i="1" kern="1200" dirty="0" err="1">
                <a:effectLst/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mês</a:t>
            </a:r>
            <a:r>
              <a:rPr lang="en-US" sz="1200" i="1" kern="1200" dirty="0">
                <a:effectLst/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 de Janeiro.</a:t>
            </a:r>
            <a:endParaRPr lang="en-US" sz="1200" i="1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5F56037-6788-433A-A7B1-BC071E3268D5}" type="slidenum">
              <a:rPr lang="en-US" altLang="en-US" smtClean="0"/>
              <a:t>111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23807926"/>
      </p:ext>
    </p:extLst>
  </p:cSld>
  <p:clrMapOvr>
    <a:masterClrMapping/>
  </p:clrMapOvr>
</p:notes>
</file>

<file path=ppt/notesSlides/notesSlide1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9575" y="698500"/>
            <a:ext cx="6192838" cy="34845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sz="1200" b="1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Notas</a:t>
            </a:r>
            <a:r>
              <a:rPr lang="en-US" sz="12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do </a:t>
            </a:r>
            <a:r>
              <a:rPr lang="en-US" sz="1200" b="1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instrutor</a:t>
            </a:r>
            <a:r>
              <a:rPr lang="en-US" sz="12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:</a:t>
            </a:r>
            <a:endParaRPr lang="en-US" sz="1200" b="1" u="none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</a:pPr>
            <a:endParaRPr lang="en-US" sz="1200" b="1" u="sng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lvl="0" indent="-171450" algn="l" defTabSz="914400" rtl="0" eaLnBrk="0" fontAlgn="base" latinLnBrk="0" hangingPunct="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en-US" sz="1200" b="1" i="0" u="sng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Perguntar</a:t>
            </a:r>
            <a:r>
              <a:rPr lang="en-US" sz="1200" b="1" i="0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:</a:t>
            </a:r>
            <a:r>
              <a:rPr lang="en-US" sz="1200" b="1" i="0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 que é que a curva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epidémica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vosDizer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sobre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o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surto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? </a:t>
            </a:r>
          </a:p>
          <a:p>
            <a:pPr marL="171450" marR="0" lvl="0" indent="-171450" algn="l" defTabSz="914400" rtl="0" eaLnBrk="0" fontAlgn="base" latinLnBrk="0" hangingPunct="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endParaRPr lang="en-US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lvl="0" indent="-171450" algn="l" defTabSz="914400" rtl="0" eaLnBrk="0" fontAlgn="base" latinLnBrk="0" hangingPunct="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en-US" sz="1200" b="1" u="sng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Confirmar</a:t>
            </a:r>
            <a:r>
              <a:rPr lang="en-US" sz="1200" b="1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a(s)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resposta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(s). </a:t>
            </a:r>
            <a:r>
              <a:rPr lang="en-US" sz="12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&lt;CLICAR&gt;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para o diapositivo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seguinte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com 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resposta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</a:pPr>
            <a:endParaRPr lang="en-US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5F56037-6788-433A-A7B1-BC071E3268D5}" type="slidenum">
              <a:rPr lang="en-US" altLang="en-US" smtClean="0"/>
              <a:t>112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7294136"/>
      </p:ext>
    </p:extLst>
  </p:cSld>
  <p:clrMapOvr>
    <a:masterClrMapping/>
  </p:clrMapOvr>
</p:notes>
</file>

<file path=ppt/notesSlides/notesSlide1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9575" y="698500"/>
            <a:ext cx="6192838" cy="34845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lang="en-US" sz="1200" b="1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Notas</a:t>
            </a:r>
            <a:r>
              <a:rPr lang="en-US" sz="12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do </a:t>
            </a:r>
            <a:r>
              <a:rPr lang="en-US" sz="1200" b="1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instrutor</a:t>
            </a:r>
            <a:r>
              <a:rPr lang="en-US" sz="12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:</a:t>
            </a:r>
            <a:endParaRPr lang="en-US" sz="1200" b="1" u="none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</a:pPr>
            <a:endParaRPr lang="en-US" sz="1200" b="1" u="sng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lvl="0" indent="-171450" algn="l" defTabSz="914400" rtl="0" eaLnBrk="0" fontAlgn="base" latinLnBrk="0" hangingPunct="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en-US" sz="1200" b="1" u="none" kern="1200" dirty="0">
                <a:effectLst/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&lt;CLICAR&gt; </a:t>
            </a:r>
            <a:r>
              <a:rPr lang="en-US" sz="1200" b="0" u="none" kern="1200" dirty="0">
                <a:effectLst/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para </a:t>
            </a:r>
            <a:r>
              <a:rPr lang="en-US" sz="1200" b="0" u="none" kern="1200" dirty="0" err="1">
                <a:effectLst/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revelar</a:t>
            </a:r>
            <a:r>
              <a:rPr lang="en-US" sz="1200" b="0" u="none" kern="1200" dirty="0">
                <a:effectLst/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 </a:t>
            </a:r>
            <a:r>
              <a:rPr lang="en-US" sz="1200" b="1" u="none" kern="1200" dirty="0">
                <a:effectLst/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a </a:t>
            </a:r>
            <a:r>
              <a:rPr lang="en-US" sz="1200" b="1" u="none" kern="1200" dirty="0" err="1">
                <a:effectLst/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resposta</a:t>
            </a:r>
            <a:r>
              <a:rPr lang="en-US" sz="1200" b="0" u="none" kern="1200" dirty="0">
                <a:effectLst/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.</a:t>
            </a:r>
          </a:p>
          <a:p>
            <a:pPr marL="171450" marR="0" lvl="0" indent="-171450" algn="l" defTabSz="914400" rtl="0" eaLnBrk="0" fontAlgn="base" latinLnBrk="0" hangingPunct="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endParaRPr lang="en-US" sz="1200" b="0" u="none" kern="1200" dirty="0">
              <a:effectLst/>
              <a:latin typeface="Arial" panose="020B0604020202020204" pitchFamily="34" charset="0"/>
              <a:ea typeface="MS PGothic" panose="020B0600070205080204" pitchFamily="34" charset="-128"/>
              <a:cs typeface="Arial" panose="020B0604020202020204" pitchFamily="34" charset="0"/>
            </a:endParaRPr>
          </a:p>
          <a:p>
            <a:pPr marL="171450" marR="0" lvl="0" indent="-171450" algn="l" defTabSz="914400" rtl="0" eaLnBrk="0" fontAlgn="base" latinLnBrk="0" hangingPunct="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Wingdings" panose="05000000000000000000" pitchFamily="2" charset="2"/>
              <a:buChar char="v"/>
              <a:tabLst/>
              <a:defRPr/>
            </a:pPr>
            <a:r>
              <a:rPr lang="en-US" sz="1200" b="1" i="1" u="none" kern="1200" dirty="0" err="1">
                <a:effectLst/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Rever</a:t>
            </a:r>
            <a:r>
              <a:rPr lang="en-US" sz="1200" b="1" i="1" u="none" kern="1200" dirty="0">
                <a:effectLst/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 a </a:t>
            </a:r>
            <a:r>
              <a:rPr lang="en-US" sz="1200" b="1" i="1" u="none" kern="1200" dirty="0" err="1">
                <a:effectLst/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resposta</a:t>
            </a:r>
            <a:r>
              <a:rPr lang="en-US" sz="1200" b="1" i="1" u="none" kern="1200" dirty="0">
                <a:effectLst/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 no diapositivo.</a:t>
            </a:r>
            <a:endParaRPr lang="en-US" sz="1200" b="1" i="1" u="none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</a:pPr>
            <a:endParaRPr lang="en-US" sz="1200" b="1" u="sng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5F56037-6788-433A-A7B1-BC071E3268D5}" type="slidenum">
              <a:rPr lang="en-US" altLang="en-US" smtClean="0"/>
              <a:t>113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67342974"/>
      </p:ext>
    </p:extLst>
  </p:cSld>
  <p:clrMapOvr>
    <a:masterClrMapping/>
  </p:clrMapOvr>
</p:notes>
</file>

<file path=ppt/notesSlides/notesSlide1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9575" y="698500"/>
            <a:ext cx="6192838" cy="34845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200" b="1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Notas</a:t>
            </a:r>
            <a:r>
              <a:rPr lang="en-US" sz="12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do </a:t>
            </a:r>
            <a:r>
              <a:rPr lang="en-US" sz="1200" b="1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instrutor</a:t>
            </a:r>
            <a:r>
              <a:rPr lang="en-US" sz="12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:</a:t>
            </a:r>
            <a:endParaRPr lang="en-US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2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  <a:endParaRPr lang="en-US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1200" b="1" u="sng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Perguntar</a:t>
            </a:r>
            <a:r>
              <a:rPr lang="en-US" sz="1200" b="1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:</a:t>
            </a:r>
            <a:r>
              <a:rPr lang="en-US" sz="1200" b="1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a typeface="Times New Roman" panose="02020603050405020304" pitchFamily="18" charset="0"/>
                <a:cs typeface="Times New Roman" panose="02020603050405020304" pitchFamily="18" charset="0"/>
              </a:rPr>
              <a:t>Pouco</a:t>
            </a:r>
            <a:r>
              <a:rPr lang="en-US" sz="1200" dirty="0"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a typeface="Times New Roman" panose="02020603050405020304" pitchFamily="18" charset="0"/>
                <a:cs typeface="Times New Roman" panose="02020603050405020304" pitchFamily="18" charset="0"/>
              </a:rPr>
              <a:t>mais</a:t>
            </a:r>
            <a:r>
              <a:rPr lang="en-US" sz="1200" dirty="0">
                <a:ea typeface="Times New Roman" panose="02020603050405020304" pitchFamily="18" charset="0"/>
                <a:cs typeface="Times New Roman" panose="02020603050405020304" pitchFamily="18" charset="0"/>
              </a:rPr>
              <a:t> de </a:t>
            </a:r>
            <a:r>
              <a:rPr lang="en-US" sz="1200" dirty="0" err="1">
                <a:ea typeface="Times New Roman" panose="02020603050405020304" pitchFamily="18" charset="0"/>
                <a:cs typeface="Times New Roman" panose="02020603050405020304" pitchFamily="18" charset="0"/>
              </a:rPr>
              <a:t>metade</a:t>
            </a:r>
            <a:r>
              <a:rPr lang="en-US" sz="1200" dirty="0">
                <a:ea typeface="Times New Roman" panose="02020603050405020304" pitchFamily="18" charset="0"/>
                <a:cs typeface="Times New Roman" panose="02020603050405020304" pitchFamily="18" charset="0"/>
              </a:rPr>
              <a:t> dos </a:t>
            </a:r>
            <a:r>
              <a:rPr lang="en-US" sz="1200" dirty="0" err="1">
                <a:ea typeface="Times New Roman" panose="02020603050405020304" pitchFamily="18" charset="0"/>
                <a:cs typeface="Times New Roman" panose="02020603050405020304" pitchFamily="18" charset="0"/>
              </a:rPr>
              <a:t>casos</a:t>
            </a:r>
            <a:r>
              <a:rPr lang="en-US" sz="1200" dirty="0">
                <a:ea typeface="Times New Roman" panose="02020603050405020304" pitchFamily="18" charset="0"/>
                <a:cs typeface="Times New Roman" panose="02020603050405020304" pitchFamily="18" charset="0"/>
              </a:rPr>
              <a:t> (58%) </a:t>
            </a:r>
            <a:r>
              <a:rPr lang="en-US" sz="1200" dirty="0" err="1">
                <a:ea typeface="Times New Roman" panose="02020603050405020304" pitchFamily="18" charset="0"/>
                <a:cs typeface="Times New Roman" panose="02020603050405020304" pitchFamily="18" charset="0"/>
              </a:rPr>
              <a:t>eram</a:t>
            </a:r>
            <a:r>
              <a:rPr lang="en-US" sz="1200" dirty="0">
                <a:ea typeface="Times New Roman" panose="02020603050405020304" pitchFamily="18" charset="0"/>
                <a:cs typeface="Times New Roman" panose="02020603050405020304" pitchFamily="18" charset="0"/>
              </a:rPr>
              <a:t> do </a:t>
            </a:r>
            <a:r>
              <a:rPr lang="en-US" sz="1200" dirty="0" err="1">
                <a:ea typeface="Times New Roman" panose="02020603050405020304" pitchFamily="18" charset="0"/>
                <a:cs typeface="Times New Roman" panose="02020603050405020304" pitchFamily="18" charset="0"/>
              </a:rPr>
              <a:t>sexo</a:t>
            </a:r>
            <a:r>
              <a:rPr lang="en-US" sz="1200" dirty="0"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a typeface="Times New Roman" panose="02020603050405020304" pitchFamily="18" charset="0"/>
                <a:cs typeface="Times New Roman" panose="02020603050405020304" pitchFamily="18" charset="0"/>
              </a:rPr>
              <a:t>masculino</a:t>
            </a:r>
            <a:r>
              <a:rPr lang="en-US" sz="1200" dirty="0">
                <a:ea typeface="Times New Roman" panose="02020603050405020304" pitchFamily="18" charset="0"/>
                <a:cs typeface="Times New Roman" panose="02020603050405020304" pitchFamily="18" charset="0"/>
              </a:rPr>
              <a:t>. A </a:t>
            </a:r>
            <a:r>
              <a:rPr lang="en-US" sz="1200" dirty="0" err="1">
                <a:ea typeface="Times New Roman" panose="02020603050405020304" pitchFamily="18" charset="0"/>
                <a:cs typeface="Times New Roman" panose="02020603050405020304" pitchFamily="18" charset="0"/>
              </a:rPr>
              <a:t>idade</a:t>
            </a:r>
            <a:r>
              <a:rPr lang="en-US" sz="1200" dirty="0">
                <a:ea typeface="Times New Roman" panose="02020603050405020304" pitchFamily="18" charset="0"/>
                <a:cs typeface="Times New Roman" panose="02020603050405020304" pitchFamily="18" charset="0"/>
              </a:rPr>
              <a:t> dos </a:t>
            </a:r>
            <a:r>
              <a:rPr lang="en-US" sz="1200" dirty="0" err="1">
                <a:ea typeface="Times New Roman" panose="02020603050405020304" pitchFamily="18" charset="0"/>
                <a:cs typeface="Times New Roman" panose="02020603050405020304" pitchFamily="18" charset="0"/>
              </a:rPr>
              <a:t>casos</a:t>
            </a:r>
            <a:r>
              <a:rPr lang="en-US" sz="1200" dirty="0"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a typeface="Times New Roman" panose="02020603050405020304" pitchFamily="18" charset="0"/>
                <a:cs typeface="Times New Roman" panose="02020603050405020304" pitchFamily="18" charset="0"/>
              </a:rPr>
              <a:t>variava</a:t>
            </a:r>
            <a:r>
              <a:rPr lang="en-US" sz="1200" dirty="0">
                <a:ea typeface="Times New Roman" panose="02020603050405020304" pitchFamily="18" charset="0"/>
                <a:cs typeface="Times New Roman" panose="02020603050405020304" pitchFamily="18" charset="0"/>
              </a:rPr>
              <a:t> entre </a:t>
            </a:r>
            <a:r>
              <a:rPr lang="en-US" sz="1200" dirty="0" err="1">
                <a:ea typeface="Times New Roman" panose="02020603050405020304" pitchFamily="18" charset="0"/>
                <a:cs typeface="Times New Roman" panose="02020603050405020304" pitchFamily="18" charset="0"/>
              </a:rPr>
              <a:t>os</a:t>
            </a:r>
            <a:r>
              <a:rPr lang="en-US" sz="1200" dirty="0">
                <a:ea typeface="Times New Roman" panose="02020603050405020304" pitchFamily="18" charset="0"/>
                <a:cs typeface="Times New Roman" panose="02020603050405020304" pitchFamily="18" charset="0"/>
              </a:rPr>
              <a:t> 3 meses e </a:t>
            </a:r>
            <a:r>
              <a:rPr lang="en-US" sz="1200" dirty="0" err="1">
                <a:ea typeface="Times New Roman" panose="02020603050405020304" pitchFamily="18" charset="0"/>
                <a:cs typeface="Times New Roman" panose="02020603050405020304" pitchFamily="18" charset="0"/>
              </a:rPr>
              <a:t>os</a:t>
            </a:r>
            <a:r>
              <a:rPr lang="en-US" sz="1200" dirty="0">
                <a:ea typeface="Times New Roman" panose="02020603050405020304" pitchFamily="18" charset="0"/>
                <a:cs typeface="Times New Roman" panose="02020603050405020304" pitchFamily="18" charset="0"/>
              </a:rPr>
              <a:t> 65 </a:t>
            </a:r>
            <a:r>
              <a:rPr lang="en-US" sz="1200" dirty="0" err="1">
                <a:ea typeface="Times New Roman" panose="02020603050405020304" pitchFamily="18" charset="0"/>
                <a:cs typeface="Times New Roman" panose="02020603050405020304" pitchFamily="18" charset="0"/>
              </a:rPr>
              <a:t>anos</a:t>
            </a:r>
            <a:r>
              <a:rPr lang="en-US" sz="1200" dirty="0">
                <a:ea typeface="Times New Roman" panose="02020603050405020304" pitchFamily="18" charset="0"/>
                <a:cs typeface="Times New Roman" panose="02020603050405020304" pitchFamily="18" charset="0"/>
              </a:rPr>
              <a:t>; a </a:t>
            </a:r>
            <a:r>
              <a:rPr lang="en-US" sz="1200" dirty="0" err="1">
                <a:ea typeface="Times New Roman" panose="02020603050405020304" pitchFamily="18" charset="0"/>
                <a:cs typeface="Times New Roman" panose="02020603050405020304" pitchFamily="18" charset="0"/>
              </a:rPr>
              <a:t>idade</a:t>
            </a:r>
            <a:r>
              <a:rPr lang="en-US" sz="1200" dirty="0"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a typeface="Times New Roman" panose="02020603050405020304" pitchFamily="18" charset="0"/>
                <a:cs typeface="Times New Roman" panose="02020603050405020304" pitchFamily="18" charset="0"/>
              </a:rPr>
              <a:t>média</a:t>
            </a:r>
            <a:r>
              <a:rPr lang="en-US" sz="1200" dirty="0">
                <a:ea typeface="Times New Roman" panose="02020603050405020304" pitchFamily="18" charset="0"/>
                <a:cs typeface="Times New Roman" panose="02020603050405020304" pitchFamily="18" charset="0"/>
              </a:rPr>
              <a:t> era de 43 </a:t>
            </a:r>
            <a:r>
              <a:rPr lang="en-US" sz="1200" dirty="0" err="1">
                <a:ea typeface="Times New Roman" panose="02020603050405020304" pitchFamily="18" charset="0"/>
                <a:cs typeface="Times New Roman" panose="02020603050405020304" pitchFamily="18" charset="0"/>
              </a:rPr>
              <a:t>anos</a:t>
            </a:r>
            <a:r>
              <a:rPr lang="en-US" sz="1200" dirty="0">
                <a:ea typeface="Times New Roman" panose="02020603050405020304" pitchFamily="18" charset="0"/>
                <a:cs typeface="Times New Roman" panose="02020603050405020304" pitchFamily="18" charset="0"/>
              </a:rPr>
              <a:t>. O que é que </a:t>
            </a:r>
            <a:r>
              <a:rPr lang="en-US" sz="1200" dirty="0" err="1">
                <a:ea typeface="Times New Roman" panose="02020603050405020304" pitchFamily="18" charset="0"/>
                <a:cs typeface="Times New Roman" panose="02020603050405020304" pitchFamily="18" charset="0"/>
              </a:rPr>
              <a:t>esta</a:t>
            </a:r>
            <a:r>
              <a:rPr lang="en-US" sz="1200" dirty="0"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a typeface="Times New Roman" panose="02020603050405020304" pitchFamily="18" charset="0"/>
                <a:cs typeface="Times New Roman" panose="02020603050405020304" pitchFamily="18" charset="0"/>
              </a:rPr>
              <a:t>informação</a:t>
            </a:r>
            <a:r>
              <a:rPr lang="en-US" sz="1200" dirty="0"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a typeface="Times New Roman" panose="02020603050405020304" pitchFamily="18" charset="0"/>
                <a:cs typeface="Times New Roman" panose="02020603050405020304" pitchFamily="18" charset="0"/>
              </a:rPr>
              <a:t>lheDizer</a:t>
            </a:r>
            <a:r>
              <a:rPr lang="en-US" sz="1200" dirty="0">
                <a:ea typeface="Times New Roman" panose="02020603050405020304" pitchFamily="18" charset="0"/>
                <a:cs typeface="Times New Roman" panose="02020603050405020304" pitchFamily="18" charset="0"/>
              </a:rPr>
              <a:t>?</a:t>
            </a: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endParaRPr lang="en-US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1200" b="1" u="sng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Discutir</a:t>
            </a:r>
            <a:r>
              <a:rPr lang="en-US" sz="1200" b="1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a(s)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resposta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(s). </a:t>
            </a:r>
            <a:r>
              <a:rPr lang="en-US" sz="1200" b="1" u="none" kern="1200" dirty="0">
                <a:effectLst/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&lt;CLICAR&gt; </a:t>
            </a:r>
            <a:r>
              <a:rPr lang="en-US" sz="1200" b="0" u="none" kern="1200" dirty="0">
                <a:effectLst/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no diapositivo </a:t>
            </a:r>
            <a:r>
              <a:rPr lang="en-US" sz="1200" b="0" u="none" kern="1200" dirty="0" err="1">
                <a:effectLst/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seguinte</a:t>
            </a:r>
            <a:r>
              <a:rPr lang="en-US" sz="1200" b="0" u="none" kern="1200" dirty="0">
                <a:effectLst/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 para </a:t>
            </a:r>
            <a:r>
              <a:rPr lang="en-US" sz="1200" b="0" u="none" kern="1200" dirty="0" err="1">
                <a:effectLst/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revelar</a:t>
            </a:r>
            <a:r>
              <a:rPr lang="en-US" sz="1200" b="0" u="none" kern="1200" dirty="0">
                <a:effectLst/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 a </a:t>
            </a:r>
            <a:r>
              <a:rPr lang="en-US" sz="1200" b="0" u="none" kern="1200" dirty="0" err="1">
                <a:effectLst/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resposta</a:t>
            </a:r>
            <a:r>
              <a:rPr lang="en-US" sz="1200" b="0" u="none" kern="1200" dirty="0">
                <a:effectLst/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.</a:t>
            </a:r>
            <a:endParaRPr lang="en-US" sz="1200" b="0" u="none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5F56037-6788-433A-A7B1-BC071E3268D5}" type="slidenum">
              <a:rPr lang="en-US" altLang="en-US" smtClean="0"/>
              <a:t>114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16976638"/>
      </p:ext>
    </p:extLst>
  </p:cSld>
  <p:clrMapOvr>
    <a:masterClrMapping/>
  </p:clrMapOvr>
</p:notes>
</file>

<file path=ppt/notesSlides/notesSlide1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9575" y="698500"/>
            <a:ext cx="6192838" cy="34845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200" b="1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Notas</a:t>
            </a:r>
            <a:r>
              <a:rPr lang="en-US" sz="12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do </a:t>
            </a:r>
            <a:r>
              <a:rPr lang="en-US" sz="1200" b="1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instrutor</a:t>
            </a:r>
            <a:r>
              <a:rPr lang="en-US" sz="12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:</a:t>
            </a:r>
            <a:endParaRPr lang="en-US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2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  <a:endParaRPr lang="en-US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12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1200" b="1" u="none" kern="1200" dirty="0">
                <a:effectLst/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&lt;CLICAR&gt; </a:t>
            </a:r>
            <a:r>
              <a:rPr lang="en-US" sz="1200" b="0" u="none" kern="1200" dirty="0">
                <a:effectLst/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para </a:t>
            </a:r>
            <a:r>
              <a:rPr lang="en-US" sz="1200" b="0" u="none" kern="1200" dirty="0" err="1">
                <a:effectLst/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revelar</a:t>
            </a:r>
            <a:r>
              <a:rPr lang="en-US" sz="1200" b="0" u="none" kern="1200" dirty="0">
                <a:effectLst/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 a </a:t>
            </a:r>
            <a:r>
              <a:rPr lang="en-US" sz="1200" b="0" u="none" kern="1200" dirty="0" err="1">
                <a:effectLst/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resposta</a:t>
            </a:r>
            <a:r>
              <a:rPr lang="en-US" sz="1200" b="0" u="none" kern="1200" dirty="0">
                <a:effectLst/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.</a:t>
            </a:r>
          </a:p>
          <a:p>
            <a:pPr marL="171450" marR="0" indent="-171450">
              <a:lnSpc>
                <a:spcPct val="115000"/>
              </a:lnSpc>
              <a:spcBef>
                <a:spcPts val="12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endParaRPr lang="en-US" sz="1200" b="1" u="none" kern="1200" dirty="0">
              <a:effectLst/>
              <a:latin typeface="Arial" panose="020B0604020202020204" pitchFamily="34" charset="0"/>
              <a:ea typeface="MS PGothic" panose="020B0600070205080204" pitchFamily="34" charset="-128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12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1200" b="1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Dizer:</a:t>
            </a:r>
            <a:r>
              <a:rPr lang="en-US" sz="1200" b="1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Vemos</a:t>
            </a:r>
            <a:r>
              <a:rPr lang="en-US" sz="12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que ambos </a:t>
            </a:r>
            <a:r>
              <a:rPr lang="en-US" sz="120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os</a:t>
            </a:r>
            <a:r>
              <a:rPr lang="en-US" sz="12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sexos</a:t>
            </a:r>
            <a:r>
              <a:rPr lang="en-US" sz="12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e </a:t>
            </a:r>
            <a:r>
              <a:rPr lang="en-US" sz="120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todas</a:t>
            </a:r>
            <a:r>
              <a:rPr lang="en-US" sz="12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as </a:t>
            </a:r>
            <a:r>
              <a:rPr lang="en-US" sz="120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idades</a:t>
            </a:r>
            <a:r>
              <a:rPr lang="en-US" sz="12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são</a:t>
            </a:r>
            <a:r>
              <a:rPr lang="en-US" sz="12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afectados</a:t>
            </a:r>
            <a:r>
              <a:rPr lang="en-US" sz="12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, o que </a:t>
            </a:r>
            <a:r>
              <a:rPr lang="en-US" sz="120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significa</a:t>
            </a:r>
            <a:r>
              <a:rPr lang="en-US" sz="12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que a </a:t>
            </a:r>
            <a:r>
              <a:rPr lang="en-US" sz="120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exposição</a:t>
            </a:r>
            <a:r>
              <a:rPr lang="en-US" sz="12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é algo que </a:t>
            </a:r>
            <a:r>
              <a:rPr lang="en-US" sz="120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afecta</a:t>
            </a:r>
            <a:r>
              <a:rPr lang="en-US" sz="12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toda</a:t>
            </a:r>
            <a:r>
              <a:rPr lang="en-US" sz="12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a </a:t>
            </a:r>
            <a:r>
              <a:rPr lang="en-US" sz="120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gente</a:t>
            </a:r>
            <a:r>
              <a:rPr lang="en-US" sz="12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5F56037-6788-433A-A7B1-BC071E3268D5}" type="slidenum">
              <a:rPr lang="en-US" altLang="en-US" smtClean="0"/>
              <a:t>115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26393853"/>
      </p:ext>
    </p:extLst>
  </p:cSld>
  <p:clrMapOvr>
    <a:masterClrMapping/>
  </p:clrMapOvr>
</p:notes>
</file>

<file path=ppt/notesSlides/notesSlide1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9575" y="698500"/>
            <a:ext cx="6192838" cy="34845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200" b="1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Notas</a:t>
            </a:r>
            <a:r>
              <a:rPr lang="en-US" sz="12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do </a:t>
            </a:r>
            <a:r>
              <a:rPr lang="en-US" sz="1200" b="1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instrutor</a:t>
            </a:r>
            <a:r>
              <a:rPr lang="en-US" sz="12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:</a:t>
            </a:r>
            <a:endParaRPr lang="en-US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2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v"/>
            </a:pP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Dê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aos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participantes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10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minutos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para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completarem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tabela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antes de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passar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para o diapositivo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seguinte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com as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respostas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5F56037-6788-433A-A7B1-BC071E3268D5}" type="slidenum">
              <a:rPr lang="en-US" altLang="en-US" smtClean="0"/>
              <a:t>116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16614518"/>
      </p:ext>
    </p:extLst>
  </p:cSld>
  <p:clrMapOvr>
    <a:masterClrMapping/>
  </p:clrMapOvr>
</p:notes>
</file>

<file path=ppt/notesSlides/notesSlide1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9575" y="698500"/>
            <a:ext cx="6192838" cy="34845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2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Notas do instrutor:</a:t>
            </a:r>
            <a:endParaRPr lang="en-US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</a:p>
          <a:p>
            <a:pPr marL="171450" marR="0" lvl="0" indent="-171450" algn="l" defTabSz="914400" rtl="0" eaLnBrk="0" fontAlgn="base" latinLnBrk="0" hangingPunct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en-US" sz="1200" b="1" u="none" kern="1200" dirty="0">
                <a:effectLst/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&lt;CLICAR&gt; </a:t>
            </a:r>
            <a:r>
              <a:rPr lang="en-US" sz="1200" b="0" u="none" kern="1200" dirty="0">
                <a:effectLst/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para revelar as respostas.</a:t>
            </a: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endParaRPr lang="en-US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285750" marR="0" indent="-285750">
              <a:lnSpc>
                <a:spcPct val="115000"/>
              </a:lnSpc>
              <a:spcBef>
                <a:spcPts val="1200"/>
              </a:spcBef>
              <a:spcAft>
                <a:spcPts val="600"/>
              </a:spcAft>
              <a:buFont typeface="Wingdings" panose="05000000000000000000" pitchFamily="2" charset="2"/>
              <a:buChar char="v"/>
            </a:pPr>
            <a:r>
              <a:rPr lang="en-US" sz="1200" b="1" i="1" u="none" strike="noStrike" kern="120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Exposições</a:t>
            </a:r>
          </a:p>
          <a:p>
            <a:pPr marL="628650" marR="0" lvl="1" indent="-171450">
              <a:lnSpc>
                <a:spcPct val="115000"/>
              </a:lnSpc>
              <a:spcBef>
                <a:spcPts val="12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200" b="1" i="1" u="none" strike="noStrike" kern="120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Contacto com uma pessoa doente: 2/12 = 17%</a:t>
            </a:r>
            <a:endParaRPr lang="en-US" sz="1200" b="1" i="1" u="none" strike="noStrike" kern="1200" dirty="0"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628650" marR="0" lvl="1" indent="-171450">
              <a:lnSpc>
                <a:spcPct val="115000"/>
              </a:lnSpc>
              <a:spcBef>
                <a:spcPts val="12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200" b="1" i="1" u="none" strike="noStrike" kern="120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Criança com fraldas: 2/12 = 17%</a:t>
            </a:r>
            <a:endParaRPr lang="en-US" sz="1200" b="1" i="1" u="none" strike="noStrike" kern="1200" dirty="0"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628650" marR="0" lvl="1" indent="-171450">
              <a:lnSpc>
                <a:spcPct val="115000"/>
              </a:lnSpc>
              <a:spcBef>
                <a:spcPts val="12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200" b="1" i="1" u="none" strike="noStrike" kern="120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Vendedor ambulante: 8/12 = 67%</a:t>
            </a:r>
          </a:p>
          <a:p>
            <a:pPr marL="628650" marR="0" lvl="1" indent="-171450" algn="l" defTabSz="914400" rtl="0" eaLnBrk="0" fontAlgn="base" latinLnBrk="0" hangingPunct="0">
              <a:lnSpc>
                <a:spcPct val="115000"/>
              </a:lnSpc>
              <a:spcBef>
                <a:spcPts val="120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1200" b="1" i="1" u="none" strike="noStrike" kern="120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Bem partilhado: 8/12 = 67%</a:t>
            </a:r>
          </a:p>
          <a:p>
            <a:pPr marL="628650" marR="0" lvl="1" indent="-171450">
              <a:lnSpc>
                <a:spcPct val="115000"/>
              </a:lnSpc>
              <a:spcBef>
                <a:spcPts val="12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200" b="1" i="1" u="none" strike="noStrike" kern="120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Água pública: 3/12 = 25%</a:t>
            </a:r>
            <a:endParaRPr lang="en-US" sz="1200" b="1" i="1" u="none" strike="noStrike" kern="1200" dirty="0"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628650" marR="0" lvl="1" indent="-171450">
              <a:lnSpc>
                <a:spcPct val="115000"/>
              </a:lnSpc>
              <a:spcBef>
                <a:spcPts val="12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200" b="1" i="1" u="none" strike="noStrike" kern="120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Água do rio: 1/12 = 8%</a:t>
            </a:r>
          </a:p>
          <a:p>
            <a:pPr marL="457200" marR="0" lvl="1" indent="0">
              <a:lnSpc>
                <a:spcPct val="115000"/>
              </a:lnSpc>
              <a:spcBef>
                <a:spcPts val="1200"/>
              </a:spcBef>
              <a:spcAft>
                <a:spcPts val="600"/>
              </a:spcAft>
              <a:buFont typeface="Arial" panose="020B0604020202020204" pitchFamily="34" charset="0"/>
              <a:buNone/>
            </a:pPr>
            <a:endParaRPr lang="en-US" sz="1200" b="1" i="1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12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1200" b="1" i="0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Pergunte aos</a:t>
            </a:r>
            <a:r>
              <a:rPr lang="en-US" sz="1200" b="1" i="0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0" i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participantes se obtiveram as mesmas respostas.  </a:t>
            </a:r>
          </a:p>
          <a:p>
            <a:pPr marL="171450" marR="0" indent="-171450">
              <a:lnSpc>
                <a:spcPct val="115000"/>
              </a:lnSpc>
              <a:spcBef>
                <a:spcPts val="12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endParaRPr lang="en-US" sz="1200" b="0" i="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12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1200" b="1" i="0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Confirmar</a:t>
            </a:r>
            <a:r>
              <a:rPr lang="en-US" sz="1200" b="1" i="0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0" i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a(s) </a:t>
            </a:r>
            <a:r>
              <a:rPr lang="en-US" sz="1200" b="0" i="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resposta</a:t>
            </a:r>
            <a:r>
              <a:rPr lang="en-US" sz="1200" b="0" i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(s).</a:t>
            </a:r>
          </a:p>
          <a:p>
            <a:pPr marL="171450" marR="0" indent="-171450">
              <a:lnSpc>
                <a:spcPct val="115000"/>
              </a:lnSpc>
              <a:spcBef>
                <a:spcPts val="12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endParaRPr lang="en-US" sz="1200" b="0" i="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12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1200" b="1" i="0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Responder às</a:t>
            </a:r>
            <a:r>
              <a:rPr lang="en-US" sz="1200" b="1" i="0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0" i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perguntas, </a:t>
            </a:r>
            <a:r>
              <a:rPr lang="en-US" sz="1200" b="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se necessário</a:t>
            </a:r>
            <a:r>
              <a:rPr lang="en-US" sz="1200" b="0" i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5F56037-6788-433A-A7B1-BC071E3268D5}" type="slidenum">
              <a:rPr lang="en-US" altLang="en-US" smtClean="0"/>
              <a:t>117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25039279"/>
      </p:ext>
    </p:extLst>
  </p:cSld>
  <p:clrMapOvr>
    <a:masterClrMapping/>
  </p:clrMapOvr>
</p:notes>
</file>

<file path=ppt/notesSlides/notesSlide1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9575" y="698500"/>
            <a:ext cx="6192838" cy="34845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200" b="1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Notas</a:t>
            </a:r>
            <a:r>
              <a:rPr lang="en-US" sz="12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do </a:t>
            </a:r>
            <a:r>
              <a:rPr lang="en-US" sz="1200" b="1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instrutor</a:t>
            </a:r>
            <a:r>
              <a:rPr lang="en-US" sz="12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:</a:t>
            </a:r>
            <a:endParaRPr lang="en-US" sz="1200" b="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endParaRPr lang="en-US" sz="1200" b="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v"/>
            </a:pP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Dê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aos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participantes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alguns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minutos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para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responderem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à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pergunta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antes de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passar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para o diapositivo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seguinte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com as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respostas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endParaRPr lang="en-US" sz="1200" b="1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5F56037-6788-433A-A7B1-BC071E3268D5}" type="slidenum">
              <a:rPr lang="en-US" altLang="en-US" smtClean="0"/>
              <a:t>118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94926877"/>
      </p:ext>
    </p:extLst>
  </p:cSld>
  <p:clrMapOvr>
    <a:masterClrMapping/>
  </p:clrMapOvr>
</p:notes>
</file>

<file path=ppt/notesSlides/notesSlide1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9575" y="698500"/>
            <a:ext cx="6192838" cy="34845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200" b="1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Notas</a:t>
            </a:r>
            <a:r>
              <a:rPr lang="en-US" sz="12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do </a:t>
            </a:r>
            <a:r>
              <a:rPr lang="en-US" sz="1200" b="1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instrutor</a:t>
            </a:r>
            <a:r>
              <a:rPr lang="en-US" sz="12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:</a:t>
            </a:r>
            <a:endParaRPr lang="en-US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</a:p>
          <a:p>
            <a:pPr marL="171450" marR="0" lvl="0" indent="-171450" algn="l" defTabSz="914400" rtl="0" eaLnBrk="0" fontAlgn="base" latinLnBrk="0" hangingPunct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en-US" sz="1200" b="1" u="none" kern="1200" dirty="0">
                <a:effectLst/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&lt;CLICAR&gt; </a:t>
            </a:r>
            <a:r>
              <a:rPr lang="en-US" sz="1200" b="0" u="none" kern="1200" dirty="0">
                <a:effectLst/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para </a:t>
            </a:r>
            <a:r>
              <a:rPr lang="en-US" sz="1200" b="0" u="none" kern="1200" dirty="0" err="1">
                <a:effectLst/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revelar</a:t>
            </a:r>
            <a:r>
              <a:rPr lang="en-US" sz="1200" b="0" u="none" kern="1200" dirty="0">
                <a:effectLst/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 as </a:t>
            </a:r>
            <a:r>
              <a:rPr lang="en-US" sz="1200" b="0" u="none" kern="1200" dirty="0" err="1">
                <a:effectLst/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respostas</a:t>
            </a:r>
            <a:r>
              <a:rPr lang="en-US" sz="1200" b="0" u="none" kern="1200" dirty="0">
                <a:effectLst/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.</a:t>
            </a:r>
          </a:p>
          <a:p>
            <a:pPr marL="171450" marR="0" lvl="0" indent="-171450" algn="l" defTabSz="914400" rtl="0" eaLnBrk="0" fontAlgn="base" latinLnBrk="0" hangingPunct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endParaRPr lang="en-US" sz="1200" b="0" u="none" kern="1200" dirty="0">
              <a:effectLst/>
              <a:latin typeface="Arial" panose="020B0604020202020204" pitchFamily="34" charset="0"/>
              <a:ea typeface="MS PGothic" panose="020B0600070205080204" pitchFamily="34" charset="-128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12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1200" b="1" i="0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Responder </a:t>
            </a:r>
            <a:r>
              <a:rPr lang="en-US" sz="1200" b="1" i="0" u="sng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às</a:t>
            </a:r>
            <a:r>
              <a:rPr lang="en-US" sz="1200" b="1" i="0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0" i="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perguntas</a:t>
            </a:r>
            <a:r>
              <a:rPr lang="en-US" sz="1200" b="0" i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en-US" sz="1200" b="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se </a:t>
            </a:r>
            <a:r>
              <a:rPr lang="en-US" sz="1200" b="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necessário</a:t>
            </a:r>
            <a:r>
              <a:rPr lang="en-US" sz="1200" b="0" i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</a:p>
          <a:p>
            <a:pPr marL="171450" marR="0" lvl="0" indent="-171450" algn="l" defTabSz="914400" rtl="0" eaLnBrk="0" fontAlgn="base" latinLnBrk="0" hangingPunct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endParaRPr lang="en-US" sz="1200" b="0" u="none" kern="1200" dirty="0">
              <a:effectLst/>
              <a:latin typeface="Arial" panose="020B0604020202020204" pitchFamily="34" charset="0"/>
              <a:ea typeface="MS PGothic" panose="020B0600070205080204" pitchFamily="34" charset="-128"/>
              <a:cs typeface="Arial" panose="020B0604020202020204" pitchFamily="34" charset="0"/>
            </a:endParaRPr>
          </a:p>
          <a:p>
            <a:pPr marL="171450" marR="0" lvl="0" indent="-171450" algn="l" defTabSz="914400" rtl="0" eaLnBrk="0" fontAlgn="base" latinLnBrk="0" hangingPunct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endParaRPr lang="en-US" sz="1200" b="0" u="none" kern="1200" dirty="0">
              <a:effectLst/>
              <a:latin typeface="Arial" panose="020B0604020202020204" pitchFamily="34" charset="0"/>
              <a:ea typeface="MS PGothic" panose="020B0600070205080204" pitchFamily="34" charset="-128"/>
              <a:cs typeface="Arial" panose="020B0604020202020204" pitchFamily="34" charset="0"/>
            </a:endParaRP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endParaRPr lang="en-US" sz="1200" b="1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5F56037-6788-433A-A7B1-BC071E3268D5}" type="slidenum">
              <a:rPr lang="en-US" altLang="en-US" smtClean="0"/>
              <a:t>119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2688840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9575" y="698500"/>
            <a:ext cx="6192838" cy="34845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>
              <a:spcBef>
                <a:spcPts val="1200"/>
              </a:spcBef>
              <a:spcAft>
                <a:spcPts val="600"/>
              </a:spcAft>
            </a:pPr>
            <a:r>
              <a:rPr lang="en-US" sz="1200" b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Notas</a:t>
            </a:r>
            <a:r>
              <a:rPr lang="en-US" sz="1200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do </a:t>
            </a:r>
            <a:r>
              <a:rPr lang="en-US" sz="1200" b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instrutor</a:t>
            </a:r>
            <a:r>
              <a:rPr lang="en-US" sz="1200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marL="0" marR="0">
              <a:spcBef>
                <a:spcPts val="1200"/>
              </a:spcBef>
              <a:spcAft>
                <a:spcPts val="600"/>
              </a:spcAft>
            </a:pPr>
            <a:endParaRPr lang="en-US" sz="1200" b="1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US" sz="1200" b="1" u="sng" dirty="0"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Dizer:</a:t>
            </a:r>
            <a:r>
              <a:rPr lang="en-US" sz="1200" b="1" u="none" dirty="0"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definição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um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surto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é 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ocorrência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mais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casos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uma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doença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do que o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esperado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para um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grupo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pessoas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num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determinado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local e tempo.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Normalmente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dados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históricos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vigilância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fornecem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contagem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casos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habitual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ou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esperada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para 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área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geográfica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em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causa.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5F56037-6788-433A-A7B1-BC071E3268D5}" type="slidenum">
              <a:rPr lang="en-US" altLang="en-US" smtClean="0"/>
              <a:t>12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90746095"/>
      </p:ext>
    </p:extLst>
  </p:cSld>
  <p:clrMapOvr>
    <a:masterClrMapping/>
  </p:clrMapOvr>
</p:notes>
</file>

<file path=ppt/notesSlides/notesSlide1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CC49DBF-A99D-A0A9-8153-E640B040D18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6E80986E-6A93-6CF4-82F3-F04900CFB6E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409575" y="698500"/>
            <a:ext cx="6192838" cy="3484563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07AFC0CE-C44C-33F2-7450-4C525EBA33B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>
              <a:spcBef>
                <a:spcPts val="1200"/>
              </a:spcBef>
              <a:spcAft>
                <a:spcPts val="600"/>
              </a:spcAft>
            </a:pPr>
            <a:r>
              <a:rPr lang="en-US" sz="1200" b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Notas</a:t>
            </a:r>
            <a:r>
              <a:rPr lang="en-US" sz="1200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do </a:t>
            </a:r>
            <a:r>
              <a:rPr lang="en-US" sz="1200" b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instrutor</a:t>
            </a:r>
            <a:r>
              <a:rPr lang="en-US" sz="1200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marL="0" marR="0">
              <a:spcBef>
                <a:spcPts val="1200"/>
              </a:spcBef>
              <a:spcAft>
                <a:spcPts val="600"/>
              </a:spcAft>
            </a:pPr>
            <a:endParaRPr lang="en-US" sz="1200" b="1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US" sz="1200" b="1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Dizer:</a:t>
            </a:r>
            <a:r>
              <a:rPr lang="en-US" sz="1200" b="1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Esta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é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segunda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três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lições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sobre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investigações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surtos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onde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foram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discutidos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seguintes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tópicos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:</a:t>
            </a:r>
          </a:p>
          <a:p>
            <a:pPr marL="628650" marR="0" lvl="1" indent="-17145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Courier New" panose="02070309020205020404" pitchFamily="49" charset="0"/>
              <a:buChar char="o"/>
            </a:pP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Medidas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tomadas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durante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investigação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um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surto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</a:p>
          <a:p>
            <a:pPr marL="628650" marR="0" lvl="1" indent="-17145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Courier New" panose="02070309020205020404" pitchFamily="49" charset="0"/>
              <a:buChar char="o"/>
            </a:pP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Organizar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uma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equipa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investigação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</a:p>
          <a:p>
            <a:pPr marL="628650" marR="0" lvl="1" indent="-17145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Courier New" panose="02070309020205020404" pitchFamily="49" charset="0"/>
              <a:buChar char="o"/>
            </a:pP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Confirmar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ocorrência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um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surto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</a:p>
          <a:p>
            <a:pPr marL="628650" marR="0" lvl="1" indent="-17145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Courier New" panose="02070309020205020404" pitchFamily="49" charset="0"/>
              <a:buChar char="o"/>
            </a:pP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Verificar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se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todos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casos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têm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o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mesmo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diagnóstico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</a:p>
          <a:p>
            <a:pPr marL="628650" marR="0" lvl="1" indent="-17145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Courier New" panose="02070309020205020404" pitchFamily="49" charset="0"/>
              <a:buChar char="o"/>
            </a:pP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Construção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uma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definição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caso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surto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</a:p>
          <a:p>
            <a:pPr marL="628650" marR="0" lvl="1" indent="-17145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Courier New" panose="02070309020205020404" pitchFamily="49" charset="0"/>
              <a:buChar char="o"/>
            </a:pP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Identificar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o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maior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número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possível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casos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</a:p>
          <a:p>
            <a:pPr marL="628650" marR="0" lvl="1" indent="-17145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Courier New" panose="02070309020205020404" pitchFamily="49" charset="0"/>
              <a:buChar char="o"/>
            </a:pP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Resumir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dados do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caso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por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quando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onde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quem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</a:p>
          <a:p>
            <a:pPr marL="628650" marR="0" lvl="1" indent="-17145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Courier New" panose="02070309020205020404" pitchFamily="49" charset="0"/>
              <a:buChar char="o"/>
            </a:pP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Desenvolver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uma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curva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epidémica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interpretar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resultados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30E9D7C-1D6A-A412-FA80-D9D6A7072A6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5F56037-6788-433A-A7B1-BC071E3268D5}" type="slidenum">
              <a:rPr lang="en-US" altLang="en-US" smtClean="0"/>
              <a:t>120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60181802"/>
      </p:ext>
    </p:extLst>
  </p:cSld>
  <p:clrMapOvr>
    <a:masterClrMapping/>
  </p:clrMapOvr>
</p:notes>
</file>

<file path=ppt/notesSlides/notesSlide1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9575" y="698500"/>
            <a:ext cx="6192838" cy="34845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>
              <a:spcBef>
                <a:spcPts val="1200"/>
              </a:spcBef>
              <a:spcAft>
                <a:spcPts val="600"/>
              </a:spcAft>
            </a:pPr>
            <a:r>
              <a:rPr lang="en-US" sz="1200" b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Notas</a:t>
            </a:r>
            <a:r>
              <a:rPr lang="en-US" sz="1200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do </a:t>
            </a:r>
            <a:r>
              <a:rPr lang="en-US" sz="1200" b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instrutor</a:t>
            </a:r>
            <a:r>
              <a:rPr lang="en-US" sz="1200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marL="0" marR="0">
              <a:spcBef>
                <a:spcPts val="1200"/>
              </a:spcBef>
              <a:spcAft>
                <a:spcPts val="600"/>
              </a:spcAft>
            </a:pPr>
            <a:endParaRPr lang="en-US" sz="1200" b="1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US" sz="1200" b="1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Dizer:</a:t>
            </a:r>
            <a:r>
              <a:rPr lang="en-US" sz="1200" b="1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terceira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lição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do Workshop 2,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passos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7 a 13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são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cobertos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para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abordar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as duas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fases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seguintes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: 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fase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analítica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e 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fase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resposta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Estas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fases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ocorrem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após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recolha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informação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inicial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fase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descritiva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endParaRPr lang="en-US" sz="1200" b="1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US" sz="1200" b="1" u="sng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Perguntar</a:t>
            </a:r>
            <a:r>
              <a:rPr lang="en-US" sz="1200" b="1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:</a:t>
            </a:r>
            <a:r>
              <a:rPr lang="en-US" sz="1200" b="1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Porque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é que é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importante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seguir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as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fases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passos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? O que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pode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acontecer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se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uma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etapa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não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for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concluída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?</a:t>
            </a: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endParaRPr lang="en-US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US" sz="1200" b="1" u="sng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Reconhecer</a:t>
            </a:r>
            <a:r>
              <a:rPr lang="en-US" sz="1200" b="1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a(s)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resposta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(s).  </a:t>
            </a:r>
            <a:r>
              <a:rPr lang="en-US" sz="1200" b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Respostas</a:t>
            </a:r>
            <a:r>
              <a:rPr lang="en-US" sz="12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sugeridas</a:t>
            </a:r>
            <a:r>
              <a:rPr lang="en-US" sz="12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:</a:t>
            </a:r>
            <a:endParaRPr lang="en-US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628650" marR="0" lvl="1" indent="-171450">
              <a:lnSpc>
                <a:spcPct val="115000"/>
              </a:lnSpc>
              <a:spcBef>
                <a:spcPts val="0"/>
              </a:spcBef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As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etapas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apoiam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o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trabalho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normalizado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e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sistemático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todos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os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membros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da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equipa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</a:p>
          <a:p>
            <a:pPr marL="628650" marR="0" lvl="1" indent="-171450">
              <a:lnSpc>
                <a:spcPct val="115000"/>
              </a:lnSpc>
              <a:spcBef>
                <a:spcPts val="0"/>
              </a:spcBef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estrutura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seguir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os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passos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baseia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-se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na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lógica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e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na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experiência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aumenta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probabilidade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sucesso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e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pode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minimizar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algum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do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caos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e do stress que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podem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acompanhar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as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investigações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no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terreno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</a:p>
          <a:p>
            <a:pPr marL="628650" marR="0" lvl="1" indent="-171450">
              <a:lnSpc>
                <a:spcPct val="115000"/>
              </a:lnSpc>
              <a:spcBef>
                <a:spcPts val="0"/>
              </a:spcBef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Estas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etapas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aumentam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probabilidade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identificar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corretamente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 causa da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doença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permitindo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assim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uma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intervenção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eficaz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para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controlar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o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surto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forma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mais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eficiente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5F56037-6788-433A-A7B1-BC071E3268D5}" type="slidenum">
              <a:rPr lang="en-US" altLang="en-US" smtClean="0"/>
              <a:t>121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22681065"/>
      </p:ext>
    </p:extLst>
  </p:cSld>
  <p:clrMapOvr>
    <a:masterClrMapping/>
  </p:clrMapOvr>
</p:notes>
</file>

<file path=ppt/notesSlides/notesSlide1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9575" y="698500"/>
            <a:ext cx="6192838" cy="34845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>
              <a:spcBef>
                <a:spcPts val="1200"/>
              </a:spcBef>
              <a:spcAft>
                <a:spcPts val="600"/>
              </a:spcAft>
            </a:pPr>
            <a:r>
              <a:rPr lang="en-US" sz="1200" b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Notas</a:t>
            </a:r>
            <a:r>
              <a:rPr lang="en-US" sz="1200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do </a:t>
            </a:r>
            <a:r>
              <a:rPr lang="en-US" sz="1200" b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instrutor</a:t>
            </a:r>
            <a:r>
              <a:rPr lang="en-US" sz="1200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marL="0" marR="0">
              <a:spcBef>
                <a:spcPts val="1200"/>
              </a:spcBef>
              <a:spcAft>
                <a:spcPts val="600"/>
              </a:spcAft>
            </a:pPr>
            <a:endParaRPr lang="fr-FR" sz="1200" b="1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1200"/>
              </a:spcBef>
              <a:spcAft>
                <a:spcPts val="600"/>
              </a:spcAft>
              <a:buFont typeface="Wingdings" panose="05000000000000000000" pitchFamily="2" charset="2"/>
              <a:buChar char="v"/>
            </a:pP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Reveja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este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diapositivo para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relembrar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os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objectivos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desta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sessão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 </a:t>
            </a:r>
          </a:p>
          <a:p>
            <a:pPr marL="0" marR="0">
              <a:lnSpc>
                <a:spcPct val="115000"/>
              </a:lnSpc>
              <a:spcBef>
                <a:spcPts val="1200"/>
              </a:spcBef>
              <a:spcAft>
                <a:spcPts val="600"/>
              </a:spcAft>
            </a:pPr>
            <a:endParaRPr lang="fr-FR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12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1200" b="1" u="sng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Perguntar</a:t>
            </a:r>
            <a:r>
              <a:rPr lang="en-US" sz="1200" b="1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:</a:t>
            </a:r>
            <a:r>
              <a:rPr lang="en-US" sz="1200" b="1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Abrangemos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estes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objectivos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?</a:t>
            </a:r>
          </a:p>
          <a:p>
            <a:pPr marL="171450" marR="0" indent="-171450">
              <a:lnSpc>
                <a:spcPct val="115000"/>
              </a:lnSpc>
              <a:spcBef>
                <a:spcPts val="12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endParaRPr lang="en-US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12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1200" b="1" u="sng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Confirme</a:t>
            </a:r>
            <a:r>
              <a:rPr lang="en-US" sz="1200" b="1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a(s)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resposta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(s) 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responda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quaisquer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questões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pendentes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antes de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encerrar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esta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secção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  <a:endParaRPr lang="fr-FR" sz="1200" dirty="0"/>
          </a:p>
          <a:p>
            <a:endParaRPr lang="en-US" sz="1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5F56037-6788-433A-A7B1-BC071E3268D5}" type="slidenum">
              <a:rPr lang="en-US" altLang="en-US" smtClean="0"/>
              <a:t>122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848443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9575" y="698500"/>
            <a:ext cx="6192838" cy="34845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>
              <a:spcBef>
                <a:spcPts val="1200"/>
              </a:spcBef>
              <a:spcAft>
                <a:spcPts val="600"/>
              </a:spcAft>
            </a:pPr>
            <a:r>
              <a:rPr lang="en-US" sz="1200" b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Notas</a:t>
            </a:r>
            <a:r>
              <a:rPr lang="en-US" sz="1200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do </a:t>
            </a:r>
            <a:r>
              <a:rPr lang="en-US" sz="1200" b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instrutor</a:t>
            </a:r>
            <a:r>
              <a:rPr lang="en-US" sz="1200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marL="0" marR="0">
              <a:spcBef>
                <a:spcPts val="1200"/>
              </a:spcBef>
              <a:spcAft>
                <a:spcPts val="600"/>
              </a:spcAft>
            </a:pPr>
            <a:endParaRPr lang="en-US" sz="1200" b="1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1200" b="1" u="sng" dirty="0"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Dizer:</a:t>
            </a:r>
            <a:r>
              <a:rPr lang="en-US" sz="1200" b="1" u="none" dirty="0"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Três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acções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são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úteis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para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identificar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existência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um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surto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Primeiro,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reveja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relatórios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iniciais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e 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sua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fonte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Eles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são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de:</a:t>
            </a:r>
          </a:p>
          <a:p>
            <a:pPr marL="628650" marR="0" lvl="1" indent="-171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Dados de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vigilância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?</a:t>
            </a:r>
          </a:p>
          <a:p>
            <a:pPr marL="628650" marR="0" lvl="1" indent="-171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Relatórios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dos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clínicos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ou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do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laboratório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?</a:t>
            </a:r>
          </a:p>
          <a:p>
            <a:pPr marL="628650" marR="0" lvl="1" indent="-171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Um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doente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um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membro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comunidade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preocupado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ou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meios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comunicação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social?</a:t>
            </a: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600"/>
              </a:spcAft>
            </a:pPr>
            <a:endParaRPr lang="en-US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1200" b="1" u="sng" dirty="0"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Dizer:</a:t>
            </a:r>
            <a:r>
              <a:rPr lang="en-US" sz="1200" b="1" u="none" dirty="0"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Em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segundo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lugar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confirmar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que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casos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têm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mesma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doença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ou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têm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uma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apresentação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clínica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semelhante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com base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numa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definição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caso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resultados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laboratoriais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podem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ainda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não</a:t>
            </a:r>
            <a:r>
              <a:rPr lang="en-US" sz="1200" b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estar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disponíveis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Em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terceiro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lugar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confirme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se o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número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casos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observados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excede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o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número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esperado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para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uma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determinada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população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durante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um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período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tempo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específico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Lembre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-se que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nem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todos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aumentos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aparentes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contagem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casos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reflectem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um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verdadeiro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surto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</a:t>
            </a: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endParaRPr lang="en-US" sz="1200" b="1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1200" b="1" u="sng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Perguntar</a:t>
            </a:r>
            <a:r>
              <a:rPr lang="en-US" sz="1200" b="1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:</a:t>
            </a:r>
            <a:r>
              <a:rPr lang="en-US" sz="1200" b="1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Quais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são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algumas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das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razões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para um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aparente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aumento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casos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? (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Discutido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durante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o Workshop 1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)</a:t>
            </a: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endParaRPr lang="en-US" sz="1200" b="1" u="sng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1200" b="1" u="sng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Confirmar</a:t>
            </a:r>
            <a:r>
              <a:rPr lang="en-US" sz="1200" b="1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a(s)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resposta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(s). </a:t>
            </a:r>
            <a:r>
              <a:rPr lang="en-US" sz="1200" b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Respostas</a:t>
            </a:r>
            <a:r>
              <a:rPr lang="en-US" sz="12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: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Verdadeiro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aumento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da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ocorrência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doenças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:</a:t>
            </a:r>
          </a:p>
          <a:p>
            <a:pPr marL="628650" marR="0" lvl="1" indent="-171450">
              <a:lnSpc>
                <a:spcPct val="115000"/>
              </a:lnSpc>
              <a:spcBef>
                <a:spcPts val="0"/>
              </a:spcBef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Surto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ou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epidemia</a:t>
            </a:r>
            <a:endParaRPr lang="en-US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628650" marR="0" lvl="1" indent="-171450">
              <a:lnSpc>
                <a:spcPct val="115000"/>
              </a:lnSpc>
              <a:spcBef>
                <a:spcPts val="0"/>
              </a:spcBef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Padrão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sazonal</a:t>
            </a:r>
            <a:endParaRPr lang="en-US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628650" marR="0" lvl="1" indent="-171450">
              <a:lnSpc>
                <a:spcPct val="115000"/>
              </a:lnSpc>
              <a:spcBef>
                <a:spcPts val="0"/>
              </a:spcBef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Aumento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súbito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do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tamanho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população</a:t>
            </a:r>
            <a:endParaRPr lang="en-US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628650" marR="0" lvl="1" indent="-171450">
              <a:lnSpc>
                <a:spcPct val="115000"/>
              </a:lnSpc>
              <a:spcBef>
                <a:spcPts val="0"/>
              </a:spcBef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Alteração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dos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procedimentos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notificação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ou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do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sistema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vigilância</a:t>
            </a:r>
            <a:endParaRPr lang="en-US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628650" marR="0" lvl="1" indent="-171450">
              <a:lnSpc>
                <a:spcPct val="115000"/>
              </a:lnSpc>
              <a:spcBef>
                <a:spcPts val="0"/>
              </a:spcBef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Alteração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definição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caso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padrão</a:t>
            </a:r>
            <a:endParaRPr lang="en-US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628650" marR="0" lvl="1" indent="-171450">
              <a:lnSpc>
                <a:spcPct val="115000"/>
              </a:lnSpc>
              <a:spcBef>
                <a:spcPts val="0"/>
              </a:spcBef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Aumento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ou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melhoria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dos testes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laboratoriais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e dos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procedimentos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diagnóstico</a:t>
            </a:r>
            <a:endParaRPr lang="en-US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628650" marR="0" lvl="1" indent="-171450">
              <a:lnSpc>
                <a:spcPct val="115000"/>
              </a:lnSpc>
              <a:spcBef>
                <a:spcPts val="0"/>
              </a:spcBef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Maior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sensibilização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do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público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e dos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prestadores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serviços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para 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doença</a:t>
            </a:r>
            <a:endParaRPr lang="en-US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628650" marR="0" lvl="1" indent="-171450">
              <a:lnSpc>
                <a:spcPct val="115000"/>
              </a:lnSpc>
              <a:spcBef>
                <a:spcPts val="0"/>
              </a:spcBef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Melhoria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do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acesso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cuidados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saúde</a:t>
            </a:r>
            <a:endParaRPr lang="en-US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628650" marR="0" lvl="1" indent="-171450">
              <a:lnSpc>
                <a:spcPct val="115000"/>
              </a:lnSpc>
              <a:spcBef>
                <a:spcPts val="0"/>
              </a:spcBef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Adição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um novo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prestador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cuidados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saúde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médico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ou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clínica</a:t>
            </a:r>
            <a:endParaRPr lang="en-US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628650" marR="0" lvl="1" indent="-171450">
              <a:lnSpc>
                <a:spcPct val="115000"/>
              </a:lnSpc>
              <a:spcBef>
                <a:spcPts val="0"/>
              </a:spcBef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Diagnóstico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incorreto</a:t>
            </a:r>
            <a:endParaRPr lang="en-US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628650" marR="0" lvl="1" indent="-171450">
              <a:lnSpc>
                <a:spcPct val="115000"/>
              </a:lnSpc>
              <a:spcBef>
                <a:spcPts val="0"/>
              </a:spcBef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Erro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laboratório</a:t>
            </a:r>
            <a:endParaRPr lang="en-US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628650" marR="0" lvl="1" indent="-171450">
              <a:lnSpc>
                <a:spcPct val="115000"/>
              </a:lnSpc>
              <a:spcBef>
                <a:spcPts val="0"/>
              </a:spcBef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Distorção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devida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à </a:t>
            </a:r>
            <a:r>
              <a:rPr lang="en-US" sz="12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comunicação</a:t>
            </a:r>
            <a:r>
              <a:rPr lang="en-US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por</a:t>
            </a:r>
            <a:r>
              <a:rPr lang="en-US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lotes</a:t>
            </a:r>
            <a:endParaRPr lang="en-US" sz="1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5F56037-6788-433A-A7B1-BC071E3268D5}" type="slidenum">
              <a:rPr lang="en-US" altLang="en-US" smtClean="0"/>
              <a:t>13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6702129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9575" y="698500"/>
            <a:ext cx="6192838" cy="34845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>
              <a:spcBef>
                <a:spcPts val="1200"/>
              </a:spcBef>
              <a:spcAft>
                <a:spcPts val="600"/>
              </a:spcAft>
            </a:pPr>
            <a:r>
              <a:rPr lang="en-US" sz="1200" b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Notas</a:t>
            </a:r>
            <a:r>
              <a:rPr lang="en-US" sz="1200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do </a:t>
            </a:r>
            <a:r>
              <a:rPr lang="en-US" sz="1200" b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instrutor</a:t>
            </a:r>
            <a:r>
              <a:rPr lang="en-US" sz="1200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marL="0" marR="0">
              <a:spcBef>
                <a:spcPts val="1200"/>
              </a:spcBef>
              <a:spcAft>
                <a:spcPts val="600"/>
              </a:spcAft>
            </a:pPr>
            <a:endParaRPr lang="en-US" sz="1200" b="1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12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1200" b="1" u="sng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Perguntar</a:t>
            </a:r>
            <a:r>
              <a:rPr lang="en-US" sz="1200" b="1" u="sng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:</a:t>
            </a:r>
            <a:r>
              <a:rPr lang="en-US" sz="1200" b="1" u="none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 que é que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vêem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aqui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? É um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surto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? </a:t>
            </a:r>
          </a:p>
          <a:p>
            <a:pPr marL="171450" marR="0" indent="-171450">
              <a:lnSpc>
                <a:spcPct val="115000"/>
              </a:lnSpc>
              <a:spcBef>
                <a:spcPts val="12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endParaRPr lang="en-US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12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1200" b="1" u="sng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Confirmar</a:t>
            </a:r>
            <a:r>
              <a:rPr lang="en-US" sz="1200" b="1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a(s)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resposta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(s). </a:t>
            </a:r>
            <a:r>
              <a:rPr lang="en-US" sz="12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Resposta: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Verificamos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um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aumento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casos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durante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as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semanas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10 e 11. Este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aumento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pode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ser um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surto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mas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também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pode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ser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qualquer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um dos outros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factores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discutidos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anteriormente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</a:p>
          <a:p>
            <a:pPr marL="171450" marR="0" indent="-171450">
              <a:lnSpc>
                <a:spcPct val="115000"/>
              </a:lnSpc>
              <a:spcBef>
                <a:spcPts val="12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endParaRPr lang="en-US" sz="1200" b="1" i="1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12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1200" b="1" u="sng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Pergunta:</a:t>
            </a:r>
            <a:r>
              <a:rPr lang="en-US" sz="1200" b="1" u="none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Como é que se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pode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determinar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se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este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é um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verdadeiro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surto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? </a:t>
            </a:r>
          </a:p>
          <a:p>
            <a:pPr marL="171450" marR="0" indent="-171450">
              <a:lnSpc>
                <a:spcPct val="115000"/>
              </a:lnSpc>
              <a:spcBef>
                <a:spcPts val="12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endParaRPr lang="en-US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12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1200" b="1" u="sng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Confirmar</a:t>
            </a:r>
            <a:r>
              <a:rPr lang="en-US" sz="1200" b="1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a(s)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resposta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(s).  </a:t>
            </a:r>
            <a:r>
              <a:rPr lang="en-US" sz="12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Resposta: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Verificar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os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dados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históricos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para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ver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se o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aumento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casos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reflecte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um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aumento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sazonal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esperado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Perguntar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se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houve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alguma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alteração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no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sistema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vigilância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ou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nos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testes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laboratoriais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</a:p>
          <a:p>
            <a:endParaRPr lang="en-US" sz="1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5F56037-6788-433A-A7B1-BC071E3268D5}" type="slidenum">
              <a:rPr lang="en-US" altLang="en-US" smtClean="0"/>
              <a:t>14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1958276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9E195D6-1F93-1C77-6229-7EBAE4B637D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6951C34C-0059-BD58-0BEA-55CB9FA738C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409575" y="698500"/>
            <a:ext cx="6192838" cy="3484563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A9EA70E7-C5C6-DFE5-1E8D-E41587C683D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>
              <a:spcBef>
                <a:spcPts val="1200"/>
              </a:spcBef>
              <a:spcAft>
                <a:spcPts val="600"/>
              </a:spcAft>
            </a:pPr>
            <a:r>
              <a:rPr lang="en-US" sz="1200" b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Notas</a:t>
            </a:r>
            <a:r>
              <a:rPr lang="en-US" sz="1200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do </a:t>
            </a:r>
            <a:r>
              <a:rPr lang="en-US" sz="1200" b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instrutor</a:t>
            </a:r>
            <a:r>
              <a:rPr lang="en-US" sz="1200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marL="0" marR="0">
              <a:spcBef>
                <a:spcPts val="1200"/>
              </a:spcBef>
              <a:spcAft>
                <a:spcPts val="600"/>
              </a:spcAft>
            </a:pPr>
            <a:endParaRPr lang="en-US" sz="1200" b="1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US" sz="1200" b="1" u="sng" dirty="0"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Dizer:</a:t>
            </a:r>
            <a:r>
              <a:rPr lang="en-US" sz="1200" b="1" u="none" dirty="0"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três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primeiros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passos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uma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investigação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um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surto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são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:</a:t>
            </a:r>
          </a:p>
          <a:p>
            <a:pPr marL="628650" marR="0" lvl="1" indent="-17145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Courier New" panose="02070309020205020404" pitchFamily="49" charset="0"/>
              <a:buChar char="o"/>
            </a:pP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Preparar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o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trabalho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campo</a:t>
            </a:r>
          </a:p>
          <a:p>
            <a:pPr marL="628650" marR="0" lvl="1" indent="-17145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Courier New" panose="02070309020205020404" pitchFamily="49" charset="0"/>
              <a:buChar char="o"/>
            </a:pP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Confirmar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existência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um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surto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e</a:t>
            </a:r>
          </a:p>
          <a:p>
            <a:pPr marL="628650" marR="0" lvl="1" indent="-17145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Courier New" panose="02070309020205020404" pitchFamily="49" charset="0"/>
              <a:buChar char="o"/>
            </a:pP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Verificar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o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diagnóstico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</a:p>
          <a:p>
            <a:pPr marL="0" marR="0">
              <a:spcBef>
                <a:spcPts val="1200"/>
              </a:spcBef>
              <a:spcAft>
                <a:spcPts val="600"/>
              </a:spcAft>
            </a:pPr>
            <a:endParaRPr lang="en-US" sz="1200" b="1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US" sz="1200" b="1" u="sng" dirty="0"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Dizer:</a:t>
            </a:r>
            <a:r>
              <a:rPr lang="en-US" sz="1200" b="1" u="none" dirty="0"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Estes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três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passos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são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quase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sempre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primeiros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três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passos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mas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por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vezes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são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dados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numa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ordem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diferente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ou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todos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mesmo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tempo. Mas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vamos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abordá-los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pela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ordem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aqui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indicada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começando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por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Preparar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o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trabalho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campo.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BDE2CB6-0B5C-E6A4-E925-601E15D9C65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5F56037-6788-433A-A7B1-BC071E3268D5}" type="slidenum">
              <a:rPr lang="en-US" altLang="en-US" smtClean="0"/>
              <a:t>15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5595990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9575" y="698500"/>
            <a:ext cx="6192838" cy="34845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>
              <a:spcBef>
                <a:spcPts val="1200"/>
              </a:spcBef>
              <a:spcAft>
                <a:spcPts val="600"/>
              </a:spcAft>
            </a:pPr>
            <a:r>
              <a:rPr lang="en-US" sz="1200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Notas do instrutor:</a:t>
            </a:r>
          </a:p>
          <a:p>
            <a:pPr marL="0" marR="0">
              <a:spcBef>
                <a:spcPts val="1200"/>
              </a:spcBef>
              <a:spcAft>
                <a:spcPts val="600"/>
              </a:spcAft>
            </a:pPr>
            <a:endParaRPr lang="en-US" sz="1200" b="1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US" sz="1200" b="1" u="sng" dirty="0"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Dizer:</a:t>
            </a:r>
            <a:r>
              <a:rPr lang="en-US" sz="1200" b="1" u="none" dirty="0"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Uma vez estabelecido um surto, os investigadores precisam de verificar quais os agentes que podem estar a causar o surto. O agente pode ser infecioso ou não infecioso.  Os investigadores não precisam de efetuar testes ou obter um resultado laboratorial positivo para todos os doentes, mas a confirmação laboratorial da causa da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doença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é útil.  Quando a confirmação laboratorial não é possível, a apresentação clínica pode fornecer pistas importantes como:</a:t>
            </a:r>
          </a:p>
          <a:p>
            <a:pPr marL="628650" marR="0" lvl="1" indent="-171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 apresentação clínica é caraterística de uma determinada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doença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?</a:t>
            </a:r>
          </a:p>
          <a:p>
            <a:pPr marL="628650" marR="0" lvl="1" indent="-171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Quais são os sinais e sintomas predominantes?</a:t>
            </a:r>
          </a:p>
          <a:p>
            <a:pPr marL="628650" marR="0" lvl="1" indent="-171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Que doenças podem apresentar um quadro clínico semelhante?</a:t>
            </a:r>
          </a:p>
          <a:p>
            <a:pPr marL="628650" marR="0" lvl="1" indent="-171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Podem sintomas mais específicos servir para diferenciar doenças que por vezes são confundidas umas com as outras?</a:t>
            </a:r>
          </a:p>
          <a:p>
            <a:pPr marL="628650" marR="0" lvl="1" indent="-171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Os resultados laboratoriais clínicos, como o hematócrito, a contagem de glóbulos brancos, a urinálise e os testes de função hepática sugerem uma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doença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específica?</a:t>
            </a:r>
          </a:p>
          <a:p>
            <a:pPr marL="628650" marR="0" lvl="1" indent="-171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 duração, a gravidade dos sintomas ou o resultado variam consoante o agente?</a:t>
            </a:r>
          </a:p>
          <a:p>
            <a:pPr marL="628650" marR="0" lvl="1" indent="-171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Que informações estão disponíveis sobre a exposição ou o ambiente?</a:t>
            </a:r>
          </a:p>
          <a:p>
            <a:pPr marL="0" marR="0" lvl="0" indent="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Symbol" panose="05050102010706020507" pitchFamily="18" charset="2"/>
              <a:buNone/>
            </a:pPr>
            <a:endParaRPr lang="en-US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v"/>
            </a:pPr>
            <a:r>
              <a:rPr lang="en-US" sz="1200" b="1" i="1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Exemplo: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Em 2019, uma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doença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febril com erupção cutânea que parece varíola é mais provável que seja varicela (catapora) ou talvez varíola do macaco em alguns locais. O último caso natural conhecido de infeção por varíola num ser humano ocorreu em 1977 na Somália. Após uma campanha mundial de vacinação contra a varíola, a OMS declarou a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doença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erradicada em 1980.</a:t>
            </a:r>
          </a:p>
          <a:p>
            <a:endParaRPr lang="en-US" sz="1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5F56037-6788-433A-A7B1-BC071E3268D5}" type="slidenum">
              <a:rPr lang="en-US" altLang="en-US" smtClean="0"/>
              <a:t>16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6864911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9575" y="698500"/>
            <a:ext cx="6192838" cy="34845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>
              <a:spcBef>
                <a:spcPts val="1200"/>
              </a:spcBef>
              <a:spcAft>
                <a:spcPts val="600"/>
              </a:spcAft>
            </a:pPr>
            <a:r>
              <a:rPr lang="en-US" sz="1200" b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Notas</a:t>
            </a:r>
            <a:r>
              <a:rPr lang="en-US" sz="1200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do </a:t>
            </a:r>
            <a:r>
              <a:rPr lang="en-US" sz="1200" b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instrutor</a:t>
            </a:r>
            <a:r>
              <a:rPr lang="en-US" sz="1200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marL="0" marR="0">
              <a:spcBef>
                <a:spcPts val="1200"/>
              </a:spcBef>
              <a:spcAft>
                <a:spcPts val="600"/>
              </a:spcAft>
            </a:pPr>
            <a:endParaRPr lang="en-US" sz="1200" b="1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US" sz="1200" b="1" u="sng" dirty="0"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Resposta:</a:t>
            </a:r>
            <a:r>
              <a:rPr lang="en-US" sz="1200" b="1" u="none" dirty="0"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investigação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necessita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confirmação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laboratorial para um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diagnóstico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definitivo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testes de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diagnóstico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amostras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clínicas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como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fezes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sangue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ou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vómito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são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essenciais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para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procurar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o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agente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etiológico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(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causador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).  Uma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vez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que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cada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agente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patogénico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tem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um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período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incubação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caraterístico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o facto de o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laboratório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identificar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o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organismo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específico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ajuda-nos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conhecer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o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período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incubação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provável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o que,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por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sua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vez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ajuda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restringir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o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período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tempo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durante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o qual 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exposição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ocorreu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provavelmente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Por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vezes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investigação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tem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avançar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antes de ser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feito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um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diagnóstico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definitivo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através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dos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resultados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laboratoriais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O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laboratório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saúde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pública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referência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pode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ser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capaz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identificar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estirpe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específica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um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agente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efetuar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testes para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determinar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se outros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casos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também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apresentam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resultados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positivos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para 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mesma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estirpe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endParaRPr lang="en-US" sz="1200" b="1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US" sz="1200" b="1" u="sng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Perguntar</a:t>
            </a:r>
            <a:r>
              <a:rPr lang="en-US" sz="1200" b="1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:</a:t>
            </a:r>
            <a:r>
              <a:rPr lang="en-US" sz="1200" b="1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resultados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laboratoriais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forem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negativos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investigação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deve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ser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cancelada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? </a:t>
            </a: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endParaRPr lang="en-US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US" sz="1200" b="1" u="sng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Confirmar</a:t>
            </a:r>
            <a:r>
              <a:rPr lang="en-US" sz="1200" b="1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a(s)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resposta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(s). </a:t>
            </a:r>
            <a:r>
              <a:rPr lang="en-US" sz="12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Resposta: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Não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Considere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possibilidades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como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uma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amostra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mal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manuseada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o facto de o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doente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ter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começado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tomar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antibióticos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ou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uma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doença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devida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 um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agente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patogénico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não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identificado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anteriormente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As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amostras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devem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ser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testadas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para outros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agentes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patogénicos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que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causem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doenças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com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sintomas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compatíveis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Embora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confirmação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laboratorial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seja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desejável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normalmente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não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é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necessária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para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implementar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medidas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controlo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Nalguns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casos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especialmente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no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caso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surtos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causados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por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agentes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tóxicos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a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confirmação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laboratorial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pode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não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ser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possível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devido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limitações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na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capacidade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laboratorial. </a:t>
            </a:r>
          </a:p>
          <a:p>
            <a:endParaRPr lang="en-US" sz="1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5F56037-6788-433A-A7B1-BC071E3268D5}" type="slidenum">
              <a:rPr lang="en-US" altLang="en-US" smtClean="0"/>
              <a:t>17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26145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B83FC54-5CBB-D696-8938-6BB11035FFB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6A9A6B8E-566D-7F63-8D8E-E98CEE02EE9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409575" y="698500"/>
            <a:ext cx="6192838" cy="3484563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B030B324-C799-F47E-7463-CA73474A027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>
              <a:spcBef>
                <a:spcPts val="1200"/>
              </a:spcBef>
              <a:spcAft>
                <a:spcPts val="600"/>
              </a:spcAft>
            </a:pPr>
            <a:r>
              <a:rPr lang="en-US" sz="1200" b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Notas</a:t>
            </a:r>
            <a:r>
              <a:rPr lang="en-US" sz="1200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do </a:t>
            </a:r>
            <a:r>
              <a:rPr lang="en-US" sz="1200" b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instrutor</a:t>
            </a:r>
            <a:r>
              <a:rPr lang="en-US" sz="1200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marL="0" marR="0">
              <a:spcBef>
                <a:spcPts val="1200"/>
              </a:spcBef>
              <a:spcAft>
                <a:spcPts val="600"/>
              </a:spcAft>
            </a:pPr>
            <a:endParaRPr lang="en-US" sz="1200" b="1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US" sz="1200" b="1" u="sng" dirty="0"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Dizer:</a:t>
            </a:r>
            <a:r>
              <a:rPr lang="en-US" sz="1200" b="1" u="none" dirty="0"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três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primeiros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passos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uma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investigação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um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surto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são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:</a:t>
            </a:r>
          </a:p>
          <a:p>
            <a:pPr marL="628650" marR="0" lvl="1" indent="-17145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Courier New" panose="02070309020205020404" pitchFamily="49" charset="0"/>
              <a:buChar char="o"/>
            </a:pP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Preparar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o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trabalho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campo</a:t>
            </a:r>
          </a:p>
          <a:p>
            <a:pPr marL="628650" marR="0" lvl="1" indent="-17145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Courier New" panose="02070309020205020404" pitchFamily="49" charset="0"/>
              <a:buChar char="o"/>
            </a:pP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Confirmar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existência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um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surto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e</a:t>
            </a:r>
          </a:p>
          <a:p>
            <a:pPr marL="628650" marR="0" lvl="1" indent="-17145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Courier New" panose="02070309020205020404" pitchFamily="49" charset="0"/>
              <a:buChar char="o"/>
            </a:pP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Verificar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o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diagnóstico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</a:p>
          <a:p>
            <a:pPr marL="0" marR="0">
              <a:spcBef>
                <a:spcPts val="1200"/>
              </a:spcBef>
              <a:spcAft>
                <a:spcPts val="600"/>
              </a:spcAft>
            </a:pPr>
            <a:endParaRPr lang="en-US" sz="1200" b="1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US" sz="1200" b="1" u="sng" dirty="0"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Dizer:</a:t>
            </a:r>
            <a:r>
              <a:rPr lang="en-US" sz="1200" b="1" u="none" dirty="0"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Estes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três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passos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são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quase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sempre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primeiros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três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passos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mas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por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vezes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são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dados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numa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ordem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diferente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ou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todos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mesmo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tempo. Mas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vamos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abordá-los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pela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ordem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aqui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indicada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começando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por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Preparar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o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trabalho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campo.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9469A4A-AA76-B737-8F54-345E9D88782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5F56037-6788-433A-A7B1-BC071E3268D5}" type="slidenum">
              <a:rPr lang="en-US" altLang="en-US" smtClean="0"/>
              <a:t>18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3679631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9575" y="698500"/>
            <a:ext cx="6192838" cy="34845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>
              <a:spcBef>
                <a:spcPts val="1200"/>
              </a:spcBef>
              <a:spcAft>
                <a:spcPts val="600"/>
              </a:spcAft>
            </a:pPr>
            <a:r>
              <a:rPr lang="en-US" sz="1200" b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Notas</a:t>
            </a:r>
            <a:r>
              <a:rPr lang="en-US" sz="1200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do </a:t>
            </a:r>
            <a:r>
              <a:rPr lang="en-US" sz="1200" b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instrutor</a:t>
            </a:r>
            <a:r>
              <a:rPr lang="en-US" sz="1200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marL="0" marR="0">
              <a:spcBef>
                <a:spcPts val="1200"/>
              </a:spcBef>
              <a:spcAft>
                <a:spcPts val="600"/>
              </a:spcAft>
            </a:pPr>
            <a:endParaRPr lang="en-US" sz="1200" b="1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1200" b="1" u="sng" dirty="0"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Dizer:</a:t>
            </a:r>
            <a:r>
              <a:rPr lang="en-US" sz="1200" b="1" u="none" dirty="0"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Abordámos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as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definições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caso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durante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o Workshop 1. Para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rever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uma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definição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caso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é um conjunto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padrão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critérios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para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determinar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se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uma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pessoa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deve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ser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classificada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como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tendo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uma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determinada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doença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critérios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devem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ser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objectivos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mensuráveis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para que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todos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membros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equipa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investigação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possam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classificar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um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determinado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doente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mesma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forma. Do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mesmo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modo,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critérios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devem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ser simples 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práticos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fáceis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aplicar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600"/>
              </a:spcAft>
            </a:pPr>
            <a:endParaRPr lang="en-US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1200" b="1" u="sng" dirty="0"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Dizer:</a:t>
            </a:r>
            <a:r>
              <a:rPr lang="en-US" sz="1200" b="0" u="none" dirty="0"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Por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último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se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criar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sua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própria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definição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caso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tenha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cuidado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com o 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"e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" versus 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"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ou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"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Febre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dor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cabeça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é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muito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diferente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febre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OU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dor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cabeça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</a:p>
          <a:p>
            <a:endParaRPr lang="en-US" sz="1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5F56037-6788-433A-A7B1-BC071E3268D5}" type="slidenum">
              <a:rPr lang="en-US" altLang="en-US" smtClean="0"/>
              <a:t>19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2039999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" name="Google Shape;256;p2:notes"/>
          <p:cNvSpPr txBox="1">
            <a:spLocks noGrp="1"/>
          </p:cNvSpPr>
          <p:nvPr>
            <p:ph type="body" idx="1"/>
          </p:nvPr>
        </p:nvSpPr>
        <p:spPr>
          <a:xfrm>
            <a:off x="701675" y="4416425"/>
            <a:ext cx="5607050" cy="4181475"/>
          </a:xfrm>
          <a:prstGeom prst="rect">
            <a:avLst/>
          </a:prstGeom>
        </p:spPr>
        <p:txBody>
          <a:bodyPr spcFirstLastPara="1" wrap="square" lIns="93150" tIns="46575" rIns="93150" bIns="4657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en-US" b="1" dirty="0" err="1">
                <a:latin typeface="Arial" panose="020B0604020202020204" pitchFamily="34" charset="0"/>
                <a:cs typeface="Arial" panose="020B0604020202020204" pitchFamily="34" charset="0"/>
              </a:rPr>
              <a:t>Notas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 do </a:t>
            </a:r>
            <a:r>
              <a:rPr lang="en-US" b="1" dirty="0" err="1">
                <a:latin typeface="Arial" panose="020B0604020202020204" pitchFamily="34" charset="0"/>
                <a:cs typeface="Arial" panose="020B0604020202020204" pitchFamily="34" charset="0"/>
              </a:rPr>
              <a:t>instrutor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marR="0" lvl="0" indent="-171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Wingdings" panose="05000000000000000000" pitchFamily="2" charset="2"/>
              <a:buChar char="§"/>
            </a:pPr>
            <a:r>
              <a:rPr lang="en-US" b="1" u="sng" dirty="0">
                <a:latin typeface="Arial" panose="020B0604020202020204" pitchFamily="34" charset="0"/>
                <a:cs typeface="Arial" panose="020B0604020202020204" pitchFamily="34" charset="0"/>
              </a:rPr>
              <a:t>Nota:</a:t>
            </a:r>
            <a:r>
              <a:rPr lang="en-US" b="1" u="non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b="0" dirty="0"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Como </a:t>
            </a:r>
            <a:r>
              <a:rPr lang="en-US" sz="1200" b="0" dirty="0" err="1"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lembrete</a:t>
            </a:r>
            <a:r>
              <a:rPr lang="en-US" b="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verá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ícones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utilizados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nas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apresentações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do FETP Frontline. Estes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ícones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destinam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-se a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servir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sinais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para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si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sendo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que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cada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ícone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tem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como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objetivo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ajudá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-lo a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navegar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pelo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conteúdo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e a saber o que o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espera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257" name="Google Shape;257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409575" y="698500"/>
            <a:ext cx="6192838" cy="348456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9575" y="698500"/>
            <a:ext cx="6192838" cy="34845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>
              <a:spcBef>
                <a:spcPts val="1200"/>
              </a:spcBef>
              <a:spcAft>
                <a:spcPts val="600"/>
              </a:spcAft>
            </a:pPr>
            <a:r>
              <a:rPr lang="en-US" sz="1200" b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Notas</a:t>
            </a:r>
            <a:r>
              <a:rPr lang="en-US" sz="1200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do </a:t>
            </a:r>
            <a:r>
              <a:rPr lang="en-US" sz="1200" b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instrutor</a:t>
            </a:r>
            <a:r>
              <a:rPr lang="en-US" sz="1200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marL="0" marR="0">
              <a:spcBef>
                <a:spcPts val="1200"/>
              </a:spcBef>
              <a:spcAft>
                <a:spcPts val="600"/>
              </a:spcAft>
            </a:pPr>
            <a:endParaRPr lang="en-US" sz="1200" b="1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1200" b="1" u="sng" dirty="0"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Dizer:</a:t>
            </a:r>
            <a:r>
              <a:rPr lang="en-US" sz="1200" b="1" u="none" dirty="0"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Este diapositivo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mostra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definição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caso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clínico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recomendada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pela OMS para 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papeira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que é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recomendada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para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efeitos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vigilância</a:t>
            </a:r>
            <a:r>
              <a:rPr lang="en-US" sz="12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.&lt;CLICAR&gt;</a:t>
            </a: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600"/>
              </a:spcAft>
            </a:pPr>
            <a:endParaRPr lang="en-US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1200" b="1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Pergunta:</a:t>
            </a:r>
            <a:r>
              <a:rPr lang="en-US" sz="1200" b="1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De que forma seria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diferente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definição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caso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para um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surto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local de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papeira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?</a:t>
            </a: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endParaRPr lang="en-US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v"/>
            </a:pP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Recorde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aos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participantes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que a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definição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surto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é um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número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casos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superior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ao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esperado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i="1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num </a:t>
            </a:r>
            <a:r>
              <a:rPr lang="en-US" sz="1200" b="1" i="1" u="sng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determinado</a:t>
            </a:r>
            <a:r>
              <a:rPr lang="en-US" sz="1200" b="1" i="1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tempo e local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De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seguida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solicite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algumas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respostas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600"/>
              </a:spcAft>
            </a:pPr>
            <a:endParaRPr lang="en-US" sz="1200" b="1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lvl="0" indent="-171450" algn="l" defTabSz="914400" rtl="0" eaLnBrk="0" fontAlgn="base" latinLnBrk="0" hangingPunct="0">
              <a:lnSpc>
                <a:spcPct val="115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en-US" sz="1200" b="1" u="sng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Confirmar</a:t>
            </a:r>
            <a:r>
              <a:rPr lang="en-US" sz="1200" b="1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a(s)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resposta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(s). </a:t>
            </a:r>
            <a:r>
              <a:rPr lang="en-US" sz="12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Resposta: 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definição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caso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surto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tem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normalmente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limites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tempo e local e,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por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vezes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de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pessoa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</a:p>
          <a:p>
            <a:endParaRPr lang="en-US" sz="1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5F56037-6788-433A-A7B1-BC071E3268D5}" type="slidenum">
              <a:rPr lang="en-US" altLang="en-US" smtClean="0"/>
              <a:t>20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8654708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9575" y="698500"/>
            <a:ext cx="6192838" cy="34845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>
              <a:spcBef>
                <a:spcPts val="1200"/>
              </a:spcBef>
              <a:spcAft>
                <a:spcPts val="600"/>
              </a:spcAft>
            </a:pPr>
            <a:r>
              <a:rPr lang="en-US" sz="1200" b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Notas</a:t>
            </a:r>
            <a:r>
              <a:rPr lang="en-US" sz="1200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do </a:t>
            </a:r>
            <a:r>
              <a:rPr lang="en-US" sz="1200" b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instrutor</a:t>
            </a:r>
            <a:r>
              <a:rPr lang="en-US" sz="1200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marL="0" marR="0">
              <a:spcBef>
                <a:spcPts val="1200"/>
              </a:spcBef>
              <a:spcAft>
                <a:spcPts val="600"/>
              </a:spcAft>
            </a:pPr>
            <a:endParaRPr lang="en-US" sz="1200" b="1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1200" b="1" u="sng" dirty="0"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Dizer:</a:t>
            </a:r>
            <a:r>
              <a:rPr lang="en-US" sz="1200" b="1" u="none" dirty="0"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Este </a:t>
            </a:r>
            <a:r>
              <a:rPr lang="en-US" sz="1200" b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diapositivo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mostra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definição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caso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clínico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recomendada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pela WOAH para o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carbúnculo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em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animais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que é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recomendada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para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efeitos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vigilância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600"/>
              </a:spcAft>
            </a:pPr>
            <a:endParaRPr lang="en-US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1200" b="1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Pergunta:</a:t>
            </a:r>
            <a:r>
              <a:rPr lang="en-US" sz="1200" b="1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Como é que 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definição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caso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para um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surto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local de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antrax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seria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diferente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?</a:t>
            </a: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600"/>
              </a:spcAft>
            </a:pPr>
            <a:endParaRPr lang="en-US" sz="1200" b="1" i="1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v"/>
            </a:pP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Recorde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aos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participantes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que a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definição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surto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é um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número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casos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superior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ao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esperado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i="1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num </a:t>
            </a:r>
            <a:r>
              <a:rPr lang="en-US" sz="1200" b="1" i="1" u="sng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determinado</a:t>
            </a:r>
            <a:r>
              <a:rPr lang="en-US" sz="1200" b="1" i="1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tempo e local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De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seguida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solicite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algumas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respostas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v"/>
            </a:pPr>
            <a:endParaRPr lang="en-US" sz="1200" b="1" i="1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1200" b="1" u="sng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Confirmar</a:t>
            </a:r>
            <a:r>
              <a:rPr lang="en-US" sz="1200" b="1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a(s)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resposta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(s).  </a:t>
            </a:r>
            <a:r>
              <a:rPr lang="en-US" sz="12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Resposta: 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definição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caso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surto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para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os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animais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segue as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mesmas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regras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que para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os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seres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humanos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e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deve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incluir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limites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tempo, local e,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por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vezes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espécies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animais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</a:p>
          <a:p>
            <a:endParaRPr lang="en-US" sz="1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5F56037-6788-433A-A7B1-BC071E3268D5}" type="slidenum">
              <a:rPr lang="en-US" altLang="en-US" smtClean="0"/>
              <a:t>21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2974054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9575" y="698500"/>
            <a:ext cx="6192838" cy="34845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>
              <a:spcBef>
                <a:spcPts val="1200"/>
              </a:spcBef>
              <a:spcAft>
                <a:spcPts val="600"/>
              </a:spcAft>
            </a:pPr>
            <a:r>
              <a:rPr lang="en-US" sz="1200" b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Notas</a:t>
            </a:r>
            <a:r>
              <a:rPr lang="en-US" sz="1200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do </a:t>
            </a:r>
            <a:r>
              <a:rPr lang="en-US" sz="1200" b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instrutor</a:t>
            </a:r>
            <a:r>
              <a:rPr lang="en-US" sz="1200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marL="0" marR="0">
              <a:spcBef>
                <a:spcPts val="1200"/>
              </a:spcBef>
              <a:spcAft>
                <a:spcPts val="600"/>
              </a:spcAft>
            </a:pPr>
            <a:endParaRPr lang="en-US" sz="1200" b="1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US" sz="1200" b="1" u="sng" dirty="0"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Dizer:</a:t>
            </a:r>
            <a:r>
              <a:rPr lang="en-US" sz="1200" b="1" u="none" dirty="0"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As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definições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casos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surtos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são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normalmente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construídas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utilizando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seguintes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elementos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: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Critérios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clínicos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baseados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em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:</a:t>
            </a:r>
          </a:p>
          <a:p>
            <a:pPr marL="628650" marR="0" lvl="1" indent="-17145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Courier New" panose="02070309020205020404" pitchFamily="49" charset="0"/>
              <a:buChar char="o"/>
            </a:pP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Sintomas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sinais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clínicos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caraterísticos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doença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em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causa.</a:t>
            </a:r>
          </a:p>
          <a:p>
            <a:pPr marL="628650" marR="0" lvl="1" indent="-17145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Courier New" panose="02070309020205020404" pitchFamily="49" charset="0"/>
              <a:buChar char="o"/>
            </a:pP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Resultados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laboratoriais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análises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microbiológicas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hematológicas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químicas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</a:p>
          <a:p>
            <a:pPr marL="0" marR="0" lvl="0" indent="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Symbol" panose="05050102010706020507" pitchFamily="18" charset="2"/>
              <a:buNone/>
            </a:pPr>
            <a:endParaRPr lang="en-US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lvl="0" indent="-17145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US" sz="1200" b="1" u="sng" dirty="0"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Dizer:</a:t>
            </a:r>
            <a:r>
              <a:rPr lang="en-US" sz="1200" b="1" u="none" dirty="0"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Critérios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epidemiológicos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especialmente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para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surtos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que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especificam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 </a:t>
            </a:r>
            <a:r>
              <a:rPr lang="en-US" sz="1200" b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período</a:t>
            </a:r>
            <a:r>
              <a:rPr lang="en-US" sz="12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tempo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en-US" sz="12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 local e (</a:t>
            </a:r>
            <a:r>
              <a:rPr lang="en-US" sz="1200" b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por</a:t>
            </a:r>
            <a:r>
              <a:rPr lang="en-US" sz="12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vezes</a:t>
            </a:r>
            <a:r>
              <a:rPr lang="en-US" sz="12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) a </a:t>
            </a:r>
            <a:r>
              <a:rPr lang="en-US" sz="1200" b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pessoa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</a:t>
            </a:r>
            <a:r>
              <a:rPr lang="en-US" sz="12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&lt;CLICAR&gt;</a:t>
            </a:r>
          </a:p>
          <a:p>
            <a:pPr marL="171450" marR="0" lvl="0" indent="-17145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endParaRPr lang="en-US" sz="1200" b="1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lvl="0" indent="-17145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US" sz="1200" b="1" u="sng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Perguntar</a:t>
            </a:r>
            <a:r>
              <a:rPr lang="en-US" sz="1200" b="1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:</a:t>
            </a:r>
            <a:r>
              <a:rPr lang="en-US" sz="1200" b="1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Suponha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que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tem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um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surto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gastroenterite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e que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vários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dos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doentes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lhe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disseram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que a carne que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comeram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cheirava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e sabia 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estragado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Portanto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a carne é a causa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suspeita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do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surto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Incluiria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exposição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suspeita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sua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definição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caso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? 	</a:t>
            </a:r>
          </a:p>
          <a:p>
            <a:pPr marL="171450" marR="0" lvl="0" indent="-17145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endParaRPr lang="en-US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lvl="0" indent="-17145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US" sz="1200" b="1" u="sng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Confirmar</a:t>
            </a:r>
            <a:r>
              <a:rPr lang="en-US" sz="1200" b="1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a(s)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resposta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(s). </a:t>
            </a:r>
            <a:r>
              <a:rPr lang="en-US" sz="12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&lt;CLICAR&gt; Resposta: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Não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!  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definição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do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caso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não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deve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incluir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exposição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suspeita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Um dos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objectivos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das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investigações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campo é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determinar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 causa. Se a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exposição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suspeita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for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incluída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na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definição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caso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todos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os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casos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serão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associados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essa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exposição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porque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definição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caso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assim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o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exige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Assim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a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exposição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parecerá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estar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associada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à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doença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porque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definição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caso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assim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o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exige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("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profecia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auto-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realizável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"). </a:t>
            </a:r>
          </a:p>
          <a:p>
            <a:pPr marL="171450" marR="0" lvl="0" indent="-17145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endParaRPr lang="en-US" sz="1200" b="1" i="1" u="sng" dirty="0">
              <a:effectLst/>
              <a:latin typeface="Arial" panose="020B0604020202020204" pitchFamily="34" charset="0"/>
              <a:ea typeface="Calibri"/>
              <a:cs typeface="Arial" panose="020B0604020202020204" pitchFamily="34" charset="0"/>
              <a:sym typeface="Calibri"/>
            </a:endParaRPr>
          </a:p>
          <a:p>
            <a:pPr marL="171450" marR="0" lvl="0" indent="-17145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US" sz="1200" b="1" u="sng" dirty="0"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Dizer:</a:t>
            </a:r>
            <a:r>
              <a:rPr lang="en-US" sz="1200" b="1" u="none" dirty="0"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papel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epidemiologia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analítica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(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etapa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8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) é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avaliar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objetivamente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as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associações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entre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doença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exposição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</a:p>
          <a:p>
            <a:endParaRPr lang="en-US" sz="1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5F56037-6788-433A-A7B1-BC071E3268D5}" type="slidenum">
              <a:rPr lang="en-US" altLang="en-US" smtClean="0"/>
              <a:t>22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02101102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9575" y="698500"/>
            <a:ext cx="6192838" cy="34845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>
              <a:spcBef>
                <a:spcPts val="1200"/>
              </a:spcBef>
              <a:spcAft>
                <a:spcPts val="600"/>
              </a:spcAft>
            </a:pPr>
            <a:r>
              <a:rPr lang="en-US" sz="1200" b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Notas</a:t>
            </a:r>
            <a:r>
              <a:rPr lang="en-US" sz="1200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do </a:t>
            </a:r>
            <a:r>
              <a:rPr lang="en-US" sz="1200" b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instrutor</a:t>
            </a:r>
            <a:r>
              <a:rPr lang="en-US" sz="1200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marL="0" marR="0">
              <a:spcBef>
                <a:spcPts val="1200"/>
              </a:spcBef>
              <a:spcAft>
                <a:spcPts val="600"/>
              </a:spcAft>
            </a:pPr>
            <a:endParaRPr lang="en-US" sz="1200" b="1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US" sz="1200" b="1" u="sng" dirty="0"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Dizer:</a:t>
            </a:r>
            <a:r>
              <a:rPr lang="en-US" sz="1200" b="1" u="none" dirty="0"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Por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vezes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casos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são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classificados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por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nível</a:t>
            </a:r>
            <a:r>
              <a:rPr lang="en-US" sz="12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b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certeza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com base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nas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informações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disponíveis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classificação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dos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indivíduos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pode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mudar à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medida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que se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obtêm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mais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dados</a:t>
            </a:r>
            <a:r>
              <a:rPr lang="en-US" sz="12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.&lt;CLICAR&gt;</a:t>
            </a: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endParaRPr lang="en-US" sz="1200" b="1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US" sz="1200" b="1" u="sng" dirty="0"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Dizer:</a:t>
            </a:r>
            <a:r>
              <a:rPr lang="en-US" sz="1200" b="1" u="none" dirty="0"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Começando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por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baixo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um </a:t>
            </a:r>
            <a:r>
              <a:rPr lang="en-US" sz="1200" b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caso</a:t>
            </a:r>
            <a:r>
              <a:rPr lang="en-US" sz="12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suspeito</a:t>
            </a:r>
            <a:r>
              <a:rPr lang="en-US" sz="12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é um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doente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com,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pelo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menos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alguns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sintomas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clinicamente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compatíveis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mas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talvez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não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todos</a:t>
            </a:r>
            <a:r>
              <a:rPr lang="en-US" sz="1200" b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  <a:r>
              <a:rPr lang="en-US" sz="12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&lt;CLICAR&gt;</a:t>
            </a: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endParaRPr lang="en-US" sz="1200" b="1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US" sz="1200" b="1" u="sng" dirty="0"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Dizer:</a:t>
            </a:r>
            <a:r>
              <a:rPr lang="en-US" sz="1200" b="1" u="none" dirty="0"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nível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seguinte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certeza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é um </a:t>
            </a:r>
            <a:r>
              <a:rPr lang="en-US" sz="1200" b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caso</a:t>
            </a:r>
            <a:r>
              <a:rPr lang="en-US" sz="12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provável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Um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caso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provável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tem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mais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sintomas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clínicos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Para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algumas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doenças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um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caso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provável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também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deve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ter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uma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ligação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epidemiológica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 um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caso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confirmado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Um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caso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provável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também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pode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incluir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testes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laboratoriais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presuntivos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mas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não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confirmatórios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 O que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significa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ligação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epidemiológica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?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Utilizando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o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sarampo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como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exemplo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um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caso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epidemiologicamente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ligado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significa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um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doente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que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preenche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critérios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clínicos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e que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também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teve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contactoDizerereto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com um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caso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sarampo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confirmado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laboratorialmente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um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período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incubação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anterior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início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dos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sintomas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ou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que é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residente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num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distrito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onde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foi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confirmado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laboratorialmente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um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surto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sarampo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onde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transmissão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é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plausível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</a:t>
            </a:r>
            <a:r>
              <a:rPr lang="en-US" sz="12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&lt;CLICAR&gt;</a:t>
            </a: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endParaRPr lang="en-US" sz="1200" b="1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US" sz="1200" b="1" u="sng" dirty="0"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Dizer:</a:t>
            </a:r>
            <a:r>
              <a:rPr lang="en-US" sz="1200" b="1" u="none" dirty="0"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nível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mais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forte de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certeza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é um </a:t>
            </a:r>
            <a:r>
              <a:rPr lang="en-US" sz="1200" b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caso</a:t>
            </a:r>
            <a:r>
              <a:rPr lang="en-US" sz="12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confirmado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casos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confirmados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têm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um teste laboratorial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positivo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para 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doença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Estes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níveis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certeza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permitem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que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investigadores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incluam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sua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investigação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potenciais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doentes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com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casos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mesmo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que 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confirmação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laboratorial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ainda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não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esteja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disponível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ou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não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seja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possível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</a:t>
            </a:r>
          </a:p>
          <a:p>
            <a:endParaRPr lang="en-US" sz="1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5F56037-6788-433A-A7B1-BC071E3268D5}" type="slidenum">
              <a:rPr lang="en-US" altLang="en-US" smtClean="0"/>
              <a:t>23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19853869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9575" y="698500"/>
            <a:ext cx="6192838" cy="34845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>
              <a:spcBef>
                <a:spcPts val="1200"/>
              </a:spcBef>
              <a:spcAft>
                <a:spcPts val="600"/>
              </a:spcAft>
            </a:pPr>
            <a:r>
              <a:rPr lang="en-US" sz="1200" b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Notas</a:t>
            </a:r>
            <a:r>
              <a:rPr lang="en-US" sz="1200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do </a:t>
            </a:r>
            <a:r>
              <a:rPr lang="en-US" sz="1200" b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instrutor</a:t>
            </a:r>
            <a:r>
              <a:rPr lang="en-US" sz="1200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marL="0" marR="0">
              <a:spcBef>
                <a:spcPts val="1200"/>
              </a:spcBef>
              <a:spcAft>
                <a:spcPts val="600"/>
              </a:spcAft>
            </a:pPr>
            <a:endParaRPr lang="en-US" sz="1200" b="1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US" sz="1200" b="1" u="sng" dirty="0"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Dizer:</a:t>
            </a:r>
            <a:r>
              <a:rPr lang="en-US" sz="1200" b="1" u="none" dirty="0"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critérios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para 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definição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um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caso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devem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ser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claramente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escritos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incluir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elementos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tempo,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lugar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e,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por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vezes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pessoa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endParaRPr lang="en-US" sz="1200" b="1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US" sz="1200" b="1" u="sng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Perguntar</a:t>
            </a:r>
            <a:r>
              <a:rPr lang="en-US" sz="1200" b="1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:</a:t>
            </a:r>
            <a:r>
              <a:rPr lang="en-US" sz="1200" b="1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Esta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definição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caso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inclui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informações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clínicas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que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podem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ser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sintomas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ou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resultados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laboratoriais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?</a:t>
            </a: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endParaRPr lang="en-US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US" sz="1200" b="1" u="sng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Confirmar</a:t>
            </a:r>
            <a:r>
              <a:rPr lang="en-US" sz="1200" b="1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a(s)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resposta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(s). </a:t>
            </a:r>
            <a:r>
              <a:rPr lang="en-US" sz="12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&lt;CLICAR&gt; Resposta: 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Sim, um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caso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suspeito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tem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ter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pelo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menos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um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episódio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diarreia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grave, e um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caso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confirmado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tem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ser um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caso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suspeito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e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ter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uma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zaragatoa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rectal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ou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uma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cultura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fezes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positiva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para 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Vibrio cholerae O1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confirmada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laboratorialmente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</a:p>
          <a:p>
            <a:pPr marL="457200" marR="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</a:pPr>
            <a:endParaRPr lang="en-US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v"/>
            </a:pP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Um clique no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rato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mostra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os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círculos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conectores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e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etiquetas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texto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para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sintomas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clínicos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resultados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laboratoriais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clínicos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e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outras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respostas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v"/>
            </a:pPr>
            <a:endParaRPr lang="en-US" sz="1200" b="1" i="1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US" sz="1200" b="1" u="sng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Perguntar</a:t>
            </a:r>
            <a:r>
              <a:rPr lang="en-US" sz="1200" b="1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:</a:t>
            </a:r>
            <a:r>
              <a:rPr lang="en-US" sz="1200" b="1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definição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do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caso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especifica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algum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critério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para o tempo? </a:t>
            </a: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endParaRPr lang="en-US" sz="1200" b="1" u="sng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US" sz="1200" b="1" u="sng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Confirmar</a:t>
            </a:r>
            <a:r>
              <a:rPr lang="en-US" sz="1200" b="1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a(s)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resposta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(s). </a:t>
            </a:r>
            <a:r>
              <a:rPr lang="en-US" sz="12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&lt;CLICAR&gt; Resposta: 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Sim, a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diarreia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deve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ter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ocorrido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entre 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1 de Janeiro e 30 de Abril de 2022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endParaRPr lang="en-US" sz="1200" b="1" i="1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US" sz="1200" b="1" u="sng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Perguntar</a:t>
            </a:r>
            <a:r>
              <a:rPr lang="en-US" sz="1200" b="1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:</a:t>
            </a:r>
            <a:r>
              <a:rPr lang="en-US" sz="1200" b="1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definição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do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caso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especifica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algum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critério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para o local? </a:t>
            </a: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endParaRPr lang="en-US" sz="1200" b="1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US" sz="1200" b="1" u="sng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Confirmar</a:t>
            </a:r>
            <a:r>
              <a:rPr lang="en-US" sz="1200" b="1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a(s)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resposta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(s). </a:t>
            </a:r>
            <a:r>
              <a:rPr lang="en-US" sz="12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&lt;CLICAR&gt; Resposta: 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Sim,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deve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ser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morador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do Bairro A.</a:t>
            </a: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endParaRPr lang="en-US" sz="1200" b="1" i="1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US" sz="1200" b="1" u="sng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Perguntar</a:t>
            </a:r>
            <a:r>
              <a:rPr lang="en-US" sz="1200" b="1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:</a:t>
            </a:r>
            <a:r>
              <a:rPr lang="en-US" sz="1200" b="1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definição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do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caso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especifica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algum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critério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para 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pessoa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? </a:t>
            </a: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endParaRPr lang="en-US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US" sz="1200" b="1" u="sng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Confirmar</a:t>
            </a:r>
            <a:r>
              <a:rPr lang="en-US" sz="1200" b="1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a(s)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resposta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(s). </a:t>
            </a:r>
            <a:r>
              <a:rPr lang="en-US" sz="12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Resposta: 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Sim,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deve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ser um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residente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o que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exclui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os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visitantes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</a:p>
          <a:p>
            <a:endParaRPr lang="en-US" sz="1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5F56037-6788-433A-A7B1-BC071E3268D5}" type="slidenum">
              <a:rPr lang="en-US" altLang="en-US" smtClean="0"/>
              <a:t>24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53058195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68C9FD3-B3EA-5A08-FF8E-65295983170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A1A1E7F3-165F-1380-7258-A9ABF794713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409575" y="698500"/>
            <a:ext cx="6192838" cy="3484563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DB5A5104-BA02-9DBD-94A6-CCB68781B25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>
              <a:spcBef>
                <a:spcPts val="1200"/>
              </a:spcBef>
              <a:spcAft>
                <a:spcPts val="600"/>
              </a:spcAft>
            </a:pPr>
            <a:r>
              <a:rPr lang="en-US" sz="1200" b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Notas</a:t>
            </a:r>
            <a:r>
              <a:rPr lang="en-US" sz="1200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do </a:t>
            </a:r>
            <a:r>
              <a:rPr lang="en-US" sz="1200" b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instrutor</a:t>
            </a:r>
            <a:r>
              <a:rPr lang="en-US" sz="1200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marL="0" marR="0">
              <a:spcBef>
                <a:spcPts val="1200"/>
              </a:spcBef>
              <a:spcAft>
                <a:spcPts val="600"/>
              </a:spcAft>
            </a:pPr>
            <a:endParaRPr lang="en-US" sz="1200" b="1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US" sz="1200" b="1" u="sng" dirty="0"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Dizer:</a:t>
            </a:r>
            <a:r>
              <a:rPr lang="en-US" sz="1200" b="1" u="none" dirty="0"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critérios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para 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definição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um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caso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devem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ser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claramente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escritos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incluir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elementos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tempo,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lugar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e,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por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vezes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pessoa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endParaRPr lang="en-US" sz="1200" b="1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US" sz="1200" b="1" u="sng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Perguntar</a:t>
            </a:r>
            <a:r>
              <a:rPr lang="en-US" sz="1200" b="1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:</a:t>
            </a:r>
            <a:r>
              <a:rPr lang="en-US" sz="1200" b="1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Esta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definição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caso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inclui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informações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clínicas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que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podem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ser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sintomas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ou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resultados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laboratoriais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?</a:t>
            </a: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endParaRPr lang="en-US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US" sz="1200" b="1" u="sng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Confirmar</a:t>
            </a:r>
            <a:r>
              <a:rPr lang="en-US" sz="1200" b="1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a(s)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resposta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(s). </a:t>
            </a:r>
            <a:r>
              <a:rPr lang="en-US" sz="12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&lt;CLICAR&gt; Resposta: 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Sim, um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caso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suspeito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tem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ter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pelo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menos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um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episódio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diarreia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grave, e um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caso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confirmado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tem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ser um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caso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suspeito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e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ter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uma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zaragatoa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rectal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ou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uma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cultura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fezes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positiva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para 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Vibrio cholerae O1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confirmada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laboratorialmente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</a:p>
          <a:p>
            <a:pPr marL="457200" marR="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</a:pPr>
            <a:endParaRPr lang="en-US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v"/>
            </a:pP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Um clique no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rato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mostra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os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círculos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conectores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e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etiquetas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texto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para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sintomas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clínicos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resultados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laboratoriais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clínicos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e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outras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respostas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v"/>
            </a:pPr>
            <a:endParaRPr lang="en-US" sz="1200" b="1" i="1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US" sz="1200" b="1" u="sng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Perguntar</a:t>
            </a:r>
            <a:r>
              <a:rPr lang="en-US" sz="1200" b="1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:</a:t>
            </a:r>
            <a:r>
              <a:rPr lang="en-US" sz="1200" b="1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definição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do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caso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especifica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algum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critério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para o tempo? </a:t>
            </a: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endParaRPr lang="en-US" sz="1200" b="1" u="sng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US" sz="1200" b="1" u="sng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Confirmar</a:t>
            </a:r>
            <a:r>
              <a:rPr lang="en-US" sz="1200" b="1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a(s)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resposta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(s). </a:t>
            </a:r>
            <a:r>
              <a:rPr lang="en-US" sz="12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&lt;CLICAR&gt; Resposta: 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Sim, a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diarreia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deve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ter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ocorrido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entre 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1 de Janeiro e 30 de Abril de 2022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endParaRPr lang="en-US" sz="1200" b="1" i="1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US" sz="1200" b="1" u="sng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Perguntar</a:t>
            </a:r>
            <a:r>
              <a:rPr lang="en-US" sz="1200" b="1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:</a:t>
            </a:r>
            <a:r>
              <a:rPr lang="en-US" sz="1200" b="1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definição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do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caso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especifica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algum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critério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para o local? </a:t>
            </a: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endParaRPr lang="en-US" sz="1200" b="1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US" sz="1200" b="1" u="sng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Confirmar</a:t>
            </a:r>
            <a:r>
              <a:rPr lang="en-US" sz="1200" b="1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a(s)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resposta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(s). </a:t>
            </a:r>
            <a:r>
              <a:rPr lang="en-US" sz="12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&lt;CLICAR&gt; Resposta: 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Sim,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deve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ser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morador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do Bairro A.</a:t>
            </a: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endParaRPr lang="en-US" sz="1200" b="1" i="1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US" sz="1200" b="1" u="sng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Perguntar</a:t>
            </a:r>
            <a:r>
              <a:rPr lang="en-US" sz="1200" b="1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:</a:t>
            </a:r>
            <a:r>
              <a:rPr lang="en-US" sz="1200" b="1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definição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do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caso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especifica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algum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critério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para 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pessoa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? </a:t>
            </a: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endParaRPr lang="en-US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US" sz="1200" b="1" u="sng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Confirmar</a:t>
            </a:r>
            <a:r>
              <a:rPr lang="en-US" sz="1200" b="1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a(s)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resposta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(s). </a:t>
            </a:r>
            <a:r>
              <a:rPr lang="en-US" sz="12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Resposta: 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Sim,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deve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ser um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residente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o que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exclui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os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visitantes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</a:p>
          <a:p>
            <a:endParaRPr lang="en-US" sz="12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12D2358-8542-445A-5C29-0C82C21963C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5F56037-6788-433A-A7B1-BC071E3268D5}" type="slidenum">
              <a:rPr lang="en-US" altLang="en-US" smtClean="0"/>
              <a:t>25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62744840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9575" y="698500"/>
            <a:ext cx="6192838" cy="34845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>
              <a:spcBef>
                <a:spcPts val="1200"/>
              </a:spcBef>
              <a:spcAft>
                <a:spcPts val="600"/>
              </a:spcAft>
            </a:pPr>
            <a:r>
              <a:rPr lang="en-US" sz="1200" b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Notas</a:t>
            </a:r>
            <a:r>
              <a:rPr lang="en-US" sz="1200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do </a:t>
            </a:r>
            <a:r>
              <a:rPr lang="en-US" sz="1200" b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instrutor</a:t>
            </a:r>
            <a:r>
              <a:rPr lang="en-US" sz="1200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marL="0" marR="0">
              <a:spcBef>
                <a:spcPts val="1200"/>
              </a:spcBef>
              <a:spcAft>
                <a:spcPts val="600"/>
              </a:spcAft>
            </a:pPr>
            <a:endParaRPr lang="en-US" sz="1200" b="1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US" sz="1200" b="1" u="sng" dirty="0"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Dizer:</a:t>
            </a:r>
            <a:r>
              <a:rPr lang="en-US" sz="1200" b="1" u="none" dirty="0"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Esta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definição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caso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é de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uma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investigação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antraz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num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condado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onde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o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antraz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é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endémico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</a:t>
            </a: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endParaRPr lang="en-US" sz="1200" b="1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US" sz="1200" b="1" u="sng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Perguntar</a:t>
            </a:r>
            <a:r>
              <a:rPr lang="en-US" sz="1200" b="1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:</a:t>
            </a:r>
            <a:r>
              <a:rPr lang="en-US" sz="1200" b="1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 que é que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torna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isto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diferente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uma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definição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caso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vigilância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? </a:t>
            </a: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endParaRPr lang="en-US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US" sz="1200" b="1" u="sng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Confirmar</a:t>
            </a:r>
            <a:r>
              <a:rPr lang="en-US" sz="1200" b="1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a(s)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resposta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(s). </a:t>
            </a:r>
            <a:r>
              <a:rPr lang="en-US" sz="12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Resposta: 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definição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do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caso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surto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especifica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o local -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Condado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A, e o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período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tempo - 1 a 15 de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Junho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</a:t>
            </a:r>
          </a:p>
          <a:p>
            <a:endParaRPr lang="en-US" sz="1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5F56037-6788-433A-A7B1-BC071E3268D5}" type="slidenum">
              <a:rPr lang="en-US" altLang="en-US" smtClean="0"/>
              <a:t>26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3959780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9575" y="698500"/>
            <a:ext cx="6192838" cy="34845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200" b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Notas</a:t>
            </a:r>
            <a:r>
              <a:rPr lang="en-US" sz="1200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do </a:t>
            </a:r>
            <a:r>
              <a:rPr lang="en-US" sz="1200" b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instrutor</a:t>
            </a:r>
            <a:r>
              <a:rPr lang="en-US" sz="1200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endParaRPr lang="en-US" sz="1200" b="1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1200" b="1" u="sng" dirty="0"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Dizer:</a:t>
            </a:r>
            <a:r>
              <a:rPr lang="en-US" sz="1200" b="1" u="none" dirty="0"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Uma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definição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caso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para um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surto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que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envolva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animais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tem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incluir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mesmos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elementos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tempo, local e,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por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vezes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pessoa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(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animal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).</a:t>
            </a: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endParaRPr lang="en-US" sz="1200" b="1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1200" b="1" u="sng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Perguntar</a:t>
            </a:r>
            <a:r>
              <a:rPr lang="en-US" sz="1200" b="1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:</a:t>
            </a:r>
            <a:r>
              <a:rPr lang="en-US" sz="1200" b="1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Esta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definição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caso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inclui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informações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clínicas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que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podem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ser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sintomas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ou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resultados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laboratoriais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? </a:t>
            </a:r>
          </a:p>
          <a:p>
            <a:pPr marL="171450" marR="0" lvl="0" indent="-171450" algn="l" defTabSz="914400" rtl="0" eaLnBrk="0" fontAlgn="base" latinLnBrk="0" hangingPunct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endParaRPr lang="en-US" sz="1200" b="1" i="1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lvl="0" indent="-171450" algn="l" defTabSz="914400" rtl="0" eaLnBrk="0" fontAlgn="base" latinLnBrk="0" hangingPunct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v"/>
              <a:tabLst/>
              <a:defRPr/>
            </a:pP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Um clique no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rato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mostra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os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círculos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conectores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e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etiquetas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texto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para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sintomas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clínicos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resultados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laboratoriais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clínicos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e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outras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respostas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endParaRPr lang="en-US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1200" b="1" u="sng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Confirmar</a:t>
            </a:r>
            <a:r>
              <a:rPr lang="en-US" sz="1200" b="1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a(s)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resposta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(s). </a:t>
            </a:r>
            <a:r>
              <a:rPr lang="en-US" sz="12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&lt;CLICAR&gt; Resposta: 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Sim, um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caso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suspeito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inclui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morte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súbita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e/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ou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sangramento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observado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nos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orifícios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e um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caso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confirmado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deve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ter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uma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cultura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positiva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para 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B.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anthtracis</a:t>
            </a:r>
            <a:endParaRPr lang="en-US" sz="1200" b="1" i="1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endParaRPr lang="en-US" sz="1200" b="0" i="1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1200" b="1" u="sng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Perguntar</a:t>
            </a:r>
            <a:r>
              <a:rPr lang="en-US" sz="1200" b="1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: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definição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do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caso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especifica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algum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critério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para o tempo? </a:t>
            </a: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endParaRPr lang="en-US" sz="1200" b="1" u="sng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1200" b="1" u="sng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Confirmar</a:t>
            </a:r>
            <a:r>
              <a:rPr lang="en-US" sz="1200" b="1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a(s)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resposta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(s). </a:t>
            </a:r>
            <a:r>
              <a:rPr lang="en-US" sz="12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&lt;CLICAR&gt; Resposta: 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Sim, a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diarreia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deve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ter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ocorrido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entre 1 e 15 de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Junho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2022</a:t>
            </a: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endParaRPr lang="en-US" sz="1200" b="1" i="1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1200" b="1" u="sng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Perguntar</a:t>
            </a:r>
            <a:r>
              <a:rPr lang="en-US" sz="1200" b="1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:</a:t>
            </a:r>
            <a:r>
              <a:rPr lang="en-US" sz="1200" b="1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definição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do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caso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especifica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algum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critério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para o local? </a:t>
            </a: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endParaRPr lang="en-US" sz="1200" b="1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1200" b="1" u="sng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Confirmar</a:t>
            </a:r>
            <a:r>
              <a:rPr lang="en-US" sz="1200" b="1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a(s)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resposta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(s). </a:t>
            </a:r>
            <a:r>
              <a:rPr lang="en-US" sz="12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&lt;CLICAR&gt; Resposta: 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Sim, o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gado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deve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ser do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condado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A.</a:t>
            </a: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endParaRPr lang="en-US" sz="1200" b="1" i="1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1200" b="1" u="sng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Perguntar</a:t>
            </a:r>
            <a:r>
              <a:rPr lang="en-US" sz="1200" b="1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:</a:t>
            </a:r>
            <a:r>
              <a:rPr lang="en-US" sz="1200" b="1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definição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do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caso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especifica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algum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critério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para 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pessoa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? </a:t>
            </a: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endParaRPr lang="en-US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1200" b="1" u="sng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Confirmar</a:t>
            </a:r>
            <a:r>
              <a:rPr lang="en-US" sz="1200" b="1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a(s)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resposta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(s). </a:t>
            </a:r>
            <a:r>
              <a:rPr lang="en-US" sz="12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Resposta: 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Sim,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especifica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o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gado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que é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muito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suscetível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ao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carbúnculo</a:t>
            </a:r>
            <a:endParaRPr lang="en-US" sz="1200" i="1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endParaRPr lang="en-US" sz="1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5F56037-6788-433A-A7B1-BC071E3268D5}" type="slidenum">
              <a:rPr lang="en-US" altLang="en-US" smtClean="0"/>
              <a:t>27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23366642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1200" b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Notas</a:t>
            </a:r>
            <a:r>
              <a:rPr lang="en-US" sz="12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do </a:t>
            </a:r>
            <a:r>
              <a:rPr lang="en-US" sz="1200" b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instrutor</a:t>
            </a:r>
            <a:r>
              <a:rPr lang="en-US" sz="12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:</a:t>
            </a:r>
          </a:p>
          <a:p>
            <a:pPr marL="0" marR="0">
              <a:spcBef>
                <a:spcPts val="1200"/>
              </a:spcBef>
              <a:spcAft>
                <a:spcPts val="600"/>
              </a:spcAft>
            </a:pPr>
            <a:endParaRPr lang="fr-FR" sz="1200" b="1" dirty="0">
              <a:effectLst/>
              <a:latin typeface="Arial" panose="020B0604020202020204" pitchFamily="34" charset="0"/>
              <a:ea typeface="MS PGothic" panose="020B0600070205080204" pitchFamily="34" charset="-128"/>
              <a:cs typeface="Arial" panose="020B0604020202020204" pitchFamily="34" charset="0"/>
            </a:endParaRPr>
          </a:p>
          <a:p>
            <a:pPr marL="171450" marR="0" indent="-171450">
              <a:spcBef>
                <a:spcPts val="1200"/>
              </a:spcBef>
              <a:spcAft>
                <a:spcPts val="600"/>
              </a:spcAft>
              <a:buFont typeface="Wingdings" panose="05000000000000000000" pitchFamily="2" charset="2"/>
              <a:buChar char="v"/>
            </a:pPr>
            <a:r>
              <a:rPr lang="fr-FR" sz="1200" b="1" dirty="0" err="1">
                <a:effectLst/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Exercício</a:t>
            </a:r>
            <a:r>
              <a:rPr lang="fr-FR" sz="1200" b="1" dirty="0">
                <a:effectLst/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: </a:t>
            </a:r>
            <a:r>
              <a:rPr lang="en-US" b="1" dirty="0"/>
              <a:t>Doença </a:t>
            </a:r>
            <a:r>
              <a:rPr lang="en-US" b="1" dirty="0" err="1"/>
              <a:t>após</a:t>
            </a:r>
            <a:r>
              <a:rPr lang="en-US" b="1" dirty="0"/>
              <a:t> </a:t>
            </a:r>
            <a:r>
              <a:rPr lang="en-US" b="1" dirty="0" err="1"/>
              <a:t>uma</a:t>
            </a:r>
            <a:r>
              <a:rPr lang="en-US" b="1" dirty="0"/>
              <a:t> </a:t>
            </a:r>
            <a:r>
              <a:rPr lang="en-US" b="1" dirty="0" err="1"/>
              <a:t>inundação</a:t>
            </a:r>
            <a:r>
              <a:rPr lang="en-US" b="1" dirty="0"/>
              <a:t> </a:t>
            </a:r>
            <a:r>
              <a:rPr lang="fr-FR" sz="1200" b="1" dirty="0">
                <a:effectLst/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(</a:t>
            </a:r>
            <a:r>
              <a:rPr lang="en-US" sz="1200" b="1" kern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60 </a:t>
            </a:r>
            <a:r>
              <a:rPr lang="en-US" sz="1200" b="1" kern="12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minutos</a:t>
            </a:r>
            <a:r>
              <a:rPr lang="en-US" sz="1200" b="1" kern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).</a:t>
            </a:r>
            <a:endParaRPr lang="en-US" sz="1200" b="1" i="0" kern="1200" dirty="0">
              <a:solidFill>
                <a:srgbClr val="000000"/>
              </a:solidFill>
              <a:effectLst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685800" marR="0" lvl="1" indent="-228600">
              <a:spcBef>
                <a:spcPts val="12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Apresentar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o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exercício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e o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cenário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</a:p>
          <a:p>
            <a:pPr marL="685800" marR="0" lvl="1" indent="-228600">
              <a:spcBef>
                <a:spcPts val="12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Peça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à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turma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para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trabalhar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em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pares.</a:t>
            </a:r>
          </a:p>
          <a:p>
            <a:pPr marL="685800" marR="0" lvl="1" indent="-228600">
              <a:spcBef>
                <a:spcPts val="12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Conduza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este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exercício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como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um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estudo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caso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: Para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cada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pergunta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dê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algum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tempo à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turma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para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refletir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e,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em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seguida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oriente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o debate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em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torno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da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resposta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5F56037-6788-433A-A7B1-BC071E3268D5}" type="slidenum">
              <a:rPr lang="en-US" altLang="en-US" smtClean="0"/>
              <a:t>28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68154462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9575" y="698500"/>
            <a:ext cx="6192838" cy="34845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1200" b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Notas</a:t>
            </a:r>
            <a:r>
              <a:rPr lang="en-US" sz="12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do </a:t>
            </a:r>
            <a:r>
              <a:rPr lang="en-US" sz="1200" b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instrutor</a:t>
            </a:r>
            <a:r>
              <a:rPr lang="en-US" sz="12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:</a:t>
            </a:r>
          </a:p>
          <a:p>
            <a:pPr marL="0" marR="0">
              <a:lnSpc>
                <a:spcPct val="115000"/>
              </a:lnSpc>
              <a:spcBef>
                <a:spcPts val="1200"/>
              </a:spcBef>
              <a:spcAft>
                <a:spcPts val="600"/>
              </a:spcAft>
            </a:pPr>
            <a:endParaRPr lang="en-US" sz="1200" i="1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12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1200" b="1" i="0" u="sng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Peça</a:t>
            </a:r>
            <a:r>
              <a:rPr lang="en-US" sz="1200" b="1" i="0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i="1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</a:t>
            </a:r>
            <a:r>
              <a:rPr lang="en-US" sz="1200" b="1" i="0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um </a:t>
            </a:r>
            <a:r>
              <a:rPr lang="en-US" sz="1200" i="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voluntário</a:t>
            </a:r>
            <a:r>
              <a:rPr lang="en-US" sz="1200" i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que </a:t>
            </a:r>
            <a:r>
              <a:rPr lang="en-US" sz="1200" i="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leia</a:t>
            </a:r>
            <a:r>
              <a:rPr lang="en-US" sz="1200" i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o diapositivo. (</a:t>
            </a:r>
            <a:r>
              <a:rPr lang="en-US" sz="1200" i="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Pode</a:t>
            </a:r>
            <a:r>
              <a:rPr lang="en-US" sz="1200" i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haver 3 </a:t>
            </a:r>
            <a:r>
              <a:rPr lang="en-US" sz="1200" i="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voluntários</a:t>
            </a:r>
            <a:r>
              <a:rPr lang="en-US" sz="1200" i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1 para </a:t>
            </a:r>
            <a:r>
              <a:rPr lang="en-US" sz="1200" i="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cada</a:t>
            </a:r>
            <a:r>
              <a:rPr lang="en-US" sz="1200" i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parágrafo</a:t>
            </a:r>
            <a:r>
              <a:rPr lang="en-US" sz="1200" i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). </a:t>
            </a:r>
          </a:p>
          <a:p>
            <a:pPr marL="171450" marR="0" indent="-171450">
              <a:lnSpc>
                <a:spcPct val="115000"/>
              </a:lnSpc>
              <a:spcBef>
                <a:spcPts val="12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endParaRPr lang="en-US" sz="1200" i="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0" marR="0">
              <a:lnSpc>
                <a:spcPct val="115000"/>
              </a:lnSpc>
              <a:spcBef>
                <a:spcPts val="1200"/>
              </a:spcBef>
              <a:spcAft>
                <a:spcPts val="600"/>
              </a:spcAft>
            </a:pPr>
            <a:r>
              <a:rPr lang="en-US" sz="12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endParaRPr lang="en-US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5F56037-6788-433A-A7B1-BC071E3268D5}" type="slidenum">
              <a:rPr lang="en-US" altLang="en-US" smtClean="0"/>
              <a:t>29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1320701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9575" y="698500"/>
            <a:ext cx="6192838" cy="34845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en-US" sz="1200" b="1" dirty="0" err="1">
                <a:latin typeface="Arial" panose="020B0604020202020204" pitchFamily="34" charset="0"/>
                <a:cs typeface="Arial" panose="020B0604020202020204" pitchFamily="34" charset="0"/>
              </a:rPr>
              <a:t>Notas</a:t>
            </a:r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 do </a:t>
            </a:r>
            <a:r>
              <a:rPr lang="en-US" sz="1200" b="1" dirty="0" err="1">
                <a:latin typeface="Arial" panose="020B0604020202020204" pitchFamily="34" charset="0"/>
                <a:cs typeface="Arial" panose="020B0604020202020204" pitchFamily="34" charset="0"/>
              </a:rPr>
              <a:t>instrutor</a:t>
            </a:r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marR="0" lvl="0" indent="-171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Wingdings" panose="05000000000000000000" pitchFamily="2" charset="2"/>
              <a:buChar char="§"/>
            </a:pPr>
            <a:r>
              <a:rPr lang="en-US" sz="1200" b="1" u="sng" dirty="0" err="1">
                <a:latin typeface="Arial" panose="020B0604020202020204" pitchFamily="34" charset="0"/>
                <a:cs typeface="Arial" panose="020B0604020202020204" pitchFamily="34" charset="0"/>
              </a:rPr>
              <a:t>Peça</a:t>
            </a:r>
            <a:r>
              <a:rPr lang="en-US" sz="1200" b="0" u="none" dirty="0">
                <a:latin typeface="Arial" panose="020B0604020202020204" pitchFamily="34" charset="0"/>
                <a:cs typeface="Arial" panose="020B0604020202020204" pitchFamily="34" charset="0"/>
              </a:rPr>
              <a:t> a um </a:t>
            </a:r>
            <a:r>
              <a:rPr lang="en-US" sz="1200" b="0" u="none" dirty="0" err="1">
                <a:latin typeface="Arial" panose="020B0604020202020204" pitchFamily="34" charset="0"/>
                <a:cs typeface="Arial" panose="020B0604020202020204" pitchFamily="34" charset="0"/>
              </a:rPr>
              <a:t>voluntário</a:t>
            </a:r>
            <a:r>
              <a:rPr lang="en-US" sz="1200" b="0" u="none" dirty="0">
                <a:latin typeface="Arial" panose="020B0604020202020204" pitchFamily="34" charset="0"/>
                <a:cs typeface="Arial" panose="020B0604020202020204" pitchFamily="34" charset="0"/>
              </a:rPr>
              <a:t> que </a:t>
            </a:r>
            <a:r>
              <a:rPr lang="en-US" sz="1200" b="0" u="none" dirty="0" err="1">
                <a:latin typeface="Arial" panose="020B0604020202020204" pitchFamily="34" charset="0"/>
                <a:cs typeface="Arial" panose="020B0604020202020204" pitchFamily="34" charset="0"/>
              </a:rPr>
              <a:t>leia</a:t>
            </a:r>
            <a:r>
              <a:rPr lang="en-US" sz="1200" b="0" u="non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b="0" u="none" dirty="0" err="1">
                <a:latin typeface="Arial" panose="020B0604020202020204" pitchFamily="34" charset="0"/>
                <a:cs typeface="Arial" panose="020B0604020202020204" pitchFamily="34" charset="0"/>
              </a:rPr>
              <a:t>em</a:t>
            </a:r>
            <a:r>
              <a:rPr lang="en-US" sz="1200" b="0" u="non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b="0" u="none" dirty="0" err="1">
                <a:latin typeface="Arial" panose="020B0604020202020204" pitchFamily="34" charset="0"/>
                <a:cs typeface="Arial" panose="020B0604020202020204" pitchFamily="34" charset="0"/>
              </a:rPr>
              <a:t>voz</a:t>
            </a:r>
            <a:r>
              <a:rPr lang="en-US" sz="1200" b="0" u="non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b="0" u="none" dirty="0" err="1">
                <a:latin typeface="Arial" panose="020B0604020202020204" pitchFamily="34" charset="0"/>
                <a:cs typeface="Arial" panose="020B0604020202020204" pitchFamily="34" charset="0"/>
              </a:rPr>
              <a:t>alta</a:t>
            </a:r>
            <a:r>
              <a:rPr lang="en-US" sz="1200" b="0" u="non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b="0" u="none" dirty="0" err="1">
                <a:latin typeface="Arial" panose="020B0604020202020204" pitchFamily="34" charset="0"/>
                <a:cs typeface="Arial" panose="020B0604020202020204" pitchFamily="34" charset="0"/>
              </a:rPr>
              <a:t>os</a:t>
            </a:r>
            <a:r>
              <a:rPr lang="en-US" sz="1200" b="0" u="non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b="0" u="none" dirty="0" err="1">
                <a:latin typeface="Arial" panose="020B0604020202020204" pitchFamily="34" charset="0"/>
                <a:cs typeface="Arial" panose="020B0604020202020204" pitchFamily="34" charset="0"/>
              </a:rPr>
              <a:t>objectivos</a:t>
            </a:r>
            <a:r>
              <a:rPr lang="en-US" sz="1200" b="0" u="non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b="0" u="none" dirty="0" err="1">
                <a:latin typeface="Arial" panose="020B0604020202020204" pitchFamily="34" charset="0"/>
                <a:cs typeface="Arial" panose="020B0604020202020204" pitchFamily="34" charset="0"/>
              </a:rPr>
              <a:t>desta</a:t>
            </a:r>
            <a:r>
              <a:rPr lang="en-US" sz="1200" b="0" u="non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b="0" u="none" dirty="0" err="1">
                <a:latin typeface="Arial" panose="020B0604020202020204" pitchFamily="34" charset="0"/>
                <a:cs typeface="Arial" panose="020B0604020202020204" pitchFamily="34" charset="0"/>
              </a:rPr>
              <a:t>sessão</a:t>
            </a:r>
            <a:r>
              <a:rPr lang="en-US" sz="1200" b="0" u="none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1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5F56037-6788-433A-A7B1-BC071E3268D5}" type="slidenum">
              <a:rPr lang="en-US" altLang="en-US" smtClean="0"/>
              <a:t>3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23469768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9575" y="698500"/>
            <a:ext cx="6192838" cy="34845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12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Notas do instrutor:</a:t>
            </a: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</a:pPr>
            <a:endParaRPr lang="en-US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US" sz="1200" b="1" i="0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Peça aos</a:t>
            </a:r>
            <a:r>
              <a:rPr lang="en-US" sz="1200" b="1" i="0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participantes para trabalharem em pares para responderem à </a:t>
            </a:r>
            <a:r>
              <a:rPr lang="en-US" sz="1200" i="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pergunta</a:t>
            </a:r>
            <a:r>
              <a:rPr lang="en-US" sz="1200" i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(10 minutos). De seguida, peça as respostas. </a:t>
            </a:r>
            <a:endParaRPr lang="en-US" sz="1200" b="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endParaRPr lang="en-US" sz="1200" b="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US" sz="12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Possíveis respostas:</a:t>
            </a:r>
          </a:p>
          <a:p>
            <a:pPr marL="800100" marR="0" lvl="1" indent="-34290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Courier New" panose="02070309020205020404" pitchFamily="49" charset="0"/>
              <a:buChar char="o"/>
            </a:pPr>
            <a:r>
              <a:rPr lang="en-US" sz="1200" i="1" dirty="0"/>
              <a:t>Reunir-se com os médicos e o pessoal das unidades de saúde para discutir a situação</a:t>
            </a:r>
          </a:p>
          <a:p>
            <a:pPr marL="800100" marR="0" lvl="1" indent="-34290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Courier New" panose="02070309020205020404" pitchFamily="49" charset="0"/>
              <a:buChar char="o"/>
            </a:pPr>
            <a:r>
              <a:rPr lang="en-US" sz="1200" i="1" dirty="0"/>
              <a:t>Criar uma lista de potenciais doenças que possam estar a causar os sintomas dos doentes.</a:t>
            </a:r>
          </a:p>
          <a:p>
            <a:pPr marL="800100" marR="0" lvl="1" indent="-34290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Courier New" panose="02070309020205020404" pitchFamily="49" charset="0"/>
              <a:buChar char="o"/>
            </a:pPr>
            <a:r>
              <a:rPr lang="en-US" sz="1200" i="1" dirty="0"/>
              <a:t>Enviar amostras de pacientes para o laboratório para análise.</a:t>
            </a:r>
          </a:p>
          <a:p>
            <a:pPr marL="800100" marR="0" lvl="1" indent="-34290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Courier New" panose="02070309020205020404" pitchFamily="49" charset="0"/>
              <a:buChar char="o"/>
            </a:pPr>
            <a:r>
              <a:rPr lang="en-US" sz="1200" i="1" dirty="0"/>
              <a:t>Determinar se é necessário isolamento/quarentena, com base na lista de diagnósticos suspeitos.</a:t>
            </a:r>
          </a:p>
          <a:p>
            <a:pPr marL="800100" marR="0" lvl="1" indent="-34290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Courier New" panose="02070309020205020404" pitchFamily="49" charset="0"/>
              <a:buChar char="o"/>
            </a:pPr>
            <a:r>
              <a:rPr lang="en-US" sz="1200" i="1" dirty="0"/>
              <a:t>Comunicar os casos à pessoa de contacto do sistema de vigilância estabelecido ou ao Ministério da Saúde, de acordo com a política adoptada.</a:t>
            </a: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endParaRPr lang="en-US" sz="1200" b="0" i="1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</a:pPr>
            <a:endParaRPr lang="en-US" sz="1200" b="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</a:pPr>
            <a:endParaRPr lang="en-US" sz="1200" i="1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5F56037-6788-433A-A7B1-BC071E3268D5}" type="slidenum">
              <a:rPr lang="en-US" altLang="en-US" smtClean="0"/>
              <a:t>30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6354956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9575" y="698500"/>
            <a:ext cx="6192838" cy="34845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1200" b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Notas</a:t>
            </a:r>
            <a:r>
              <a:rPr lang="en-US" sz="12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do </a:t>
            </a:r>
            <a:r>
              <a:rPr lang="en-US" sz="1200" b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instrutor</a:t>
            </a:r>
            <a:r>
              <a:rPr lang="en-US" sz="12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:</a:t>
            </a: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</a:pPr>
            <a:endParaRPr lang="en-US" sz="1200" i="1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US" sz="1200" b="1" i="0" u="sng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Peça</a:t>
            </a:r>
            <a:r>
              <a:rPr lang="en-US" sz="1200" b="1" i="0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</a:t>
            </a:r>
            <a:r>
              <a:rPr lang="en-US" sz="1200" b="1" i="0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um </a:t>
            </a:r>
            <a:r>
              <a:rPr lang="en-US" sz="1200" i="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voluntário</a:t>
            </a:r>
            <a:r>
              <a:rPr lang="en-US" sz="1200" i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para </a:t>
            </a:r>
            <a:r>
              <a:rPr lang="en-US" sz="1200" i="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ler</a:t>
            </a:r>
            <a:r>
              <a:rPr lang="en-US" sz="1200" i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os</a:t>
            </a:r>
            <a:r>
              <a:rPr lang="en-US" sz="1200" i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passos</a:t>
            </a:r>
            <a:r>
              <a:rPr lang="en-US" sz="1200" i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seguintes</a:t>
            </a:r>
            <a:r>
              <a:rPr lang="en-US" sz="1200" i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e a Pergunta 2. </a:t>
            </a:r>
            <a:r>
              <a:rPr lang="en-US" sz="1200" b="1" i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&lt;CLICAR&gt; </a:t>
            </a:r>
            <a:r>
              <a:rPr lang="en-US" sz="1200" b="0" i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para o diapositivo </a:t>
            </a:r>
            <a:r>
              <a:rPr lang="en-US" sz="1200" b="0" i="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seguinte</a:t>
            </a:r>
            <a:r>
              <a:rPr lang="en-US" sz="1200" b="0" i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  <a:endParaRPr lang="en-US" sz="1200" b="0" i="1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endParaRPr lang="en-US" sz="1200" b="1" i="1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v"/>
            </a:pPr>
            <a:endParaRPr lang="en-US" sz="1200" i="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</a:pPr>
            <a:endParaRPr lang="en-US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5F56037-6788-433A-A7B1-BC071E3268D5}" type="slidenum">
              <a:rPr lang="en-US" altLang="en-US" smtClean="0"/>
              <a:t>31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88391637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9575" y="698500"/>
            <a:ext cx="6192838" cy="34845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1200" b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Notas</a:t>
            </a:r>
            <a:r>
              <a:rPr lang="en-US" sz="12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do </a:t>
            </a:r>
            <a:r>
              <a:rPr lang="en-US" sz="1200" b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instrutor</a:t>
            </a:r>
            <a:r>
              <a:rPr lang="en-US" sz="12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:</a:t>
            </a: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800"/>
              </a:spcAft>
            </a:pPr>
            <a:endParaRPr lang="en-US" sz="1200" b="1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v"/>
            </a:pP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Dê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10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minutos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para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calcular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média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e a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mediana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v"/>
            </a:pPr>
            <a:endParaRPr lang="en-US" sz="1200" b="1" i="1" kern="1400" spc="25" dirty="0">
              <a:solidFill>
                <a:srgbClr val="000000"/>
              </a:solidFill>
              <a:effectLst/>
              <a:latin typeface="Arial" panose="020B0604020202020204" pitchFamily="34" charset="0"/>
              <a:ea typeface="MS Gothic" panose="020B0609070205080204" pitchFamily="49" charset="-128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v"/>
            </a:pPr>
            <a:r>
              <a:rPr lang="en-US" sz="1200" b="1" i="1" kern="1400" spc="25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MS Gothic" panose="020B0609070205080204" pitchFamily="49" charset="-128"/>
                <a:cs typeface="Arial" panose="020B0604020202020204" pitchFamily="34" charset="0"/>
              </a:rPr>
              <a:t>Mantém-te</a:t>
            </a:r>
            <a:r>
              <a:rPr lang="en-US" sz="1200" b="1" i="1" kern="1400" spc="25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MS Gothic" panose="020B0609070205080204" pitchFamily="49" charset="-128"/>
                <a:cs typeface="Arial" panose="020B0604020202020204" pitchFamily="34" charset="0"/>
              </a:rPr>
              <a:t> </a:t>
            </a:r>
            <a:r>
              <a:rPr lang="en-US" sz="1200" b="1" i="1" kern="1400" spc="25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MS Gothic" panose="020B0609070205080204" pitchFamily="49" charset="-128"/>
                <a:cs typeface="Arial" panose="020B0604020202020204" pitchFamily="34" charset="0"/>
              </a:rPr>
              <a:t>neste</a:t>
            </a:r>
            <a:r>
              <a:rPr lang="en-US" sz="1200" b="1" i="1" kern="1400" spc="25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MS Gothic" panose="020B0609070205080204" pitchFamily="49" charset="-128"/>
                <a:cs typeface="Arial" panose="020B0604020202020204" pitchFamily="34" charset="0"/>
              </a:rPr>
              <a:t> diapositivo </a:t>
            </a:r>
            <a:r>
              <a:rPr lang="en-US" sz="1200" b="1" i="1" kern="1400" spc="25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MS Gothic" panose="020B0609070205080204" pitchFamily="49" charset="-128"/>
                <a:cs typeface="Arial" panose="020B0604020202020204" pitchFamily="34" charset="0"/>
              </a:rPr>
              <a:t>enquanto</a:t>
            </a:r>
            <a:r>
              <a:rPr lang="en-US" sz="1200" b="1" i="1" kern="1400" spc="25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MS Gothic" panose="020B0609070205080204" pitchFamily="49" charset="-128"/>
                <a:cs typeface="Arial" panose="020B0604020202020204" pitchFamily="34" charset="0"/>
              </a:rPr>
              <a:t> </a:t>
            </a:r>
            <a:r>
              <a:rPr lang="en-US" sz="1200" b="1" i="1" kern="1400" spc="25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MS Gothic" panose="020B0609070205080204" pitchFamily="49" charset="-128"/>
                <a:cs typeface="Arial" panose="020B0604020202020204" pitchFamily="34" charset="0"/>
              </a:rPr>
              <a:t>os</a:t>
            </a:r>
            <a:r>
              <a:rPr lang="en-US" sz="1200" b="1" i="1" kern="1400" spc="25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MS Gothic" panose="020B0609070205080204" pitchFamily="49" charset="-128"/>
                <a:cs typeface="Arial" panose="020B0604020202020204" pitchFamily="34" charset="0"/>
              </a:rPr>
              <a:t> </a:t>
            </a:r>
            <a:r>
              <a:rPr lang="en-US" sz="1200" b="1" i="1" kern="1400" spc="25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MS Gothic" panose="020B0609070205080204" pitchFamily="49" charset="-128"/>
                <a:cs typeface="Arial" panose="020B0604020202020204" pitchFamily="34" charset="0"/>
              </a:rPr>
              <a:t>participantes</a:t>
            </a:r>
            <a:r>
              <a:rPr lang="en-US" sz="1200" b="1" i="1" kern="1400" spc="25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MS Gothic" panose="020B0609070205080204" pitchFamily="49" charset="-128"/>
                <a:cs typeface="Arial" panose="020B0604020202020204" pitchFamily="34" charset="0"/>
              </a:rPr>
              <a:t> </a:t>
            </a:r>
            <a:r>
              <a:rPr lang="en-US" sz="1200" b="1" i="1" kern="1400" spc="25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MS Gothic" panose="020B0609070205080204" pitchFamily="49" charset="-128"/>
                <a:cs typeface="Arial" panose="020B0604020202020204" pitchFamily="34" charset="0"/>
              </a:rPr>
              <a:t>calculam</a:t>
            </a:r>
            <a:r>
              <a:rPr lang="en-US" sz="1200" b="1" i="1" kern="1400" spc="25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MS Gothic" panose="020B0609070205080204" pitchFamily="49" charset="-128"/>
                <a:cs typeface="Arial" panose="020B0604020202020204" pitchFamily="34" charset="0"/>
              </a:rPr>
              <a:t> as </a:t>
            </a:r>
            <a:r>
              <a:rPr lang="en-US" sz="1200" b="1" i="1" kern="1400" spc="25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MS Gothic" panose="020B0609070205080204" pitchFamily="49" charset="-128"/>
                <a:cs typeface="Arial" panose="020B0604020202020204" pitchFamily="34" charset="0"/>
              </a:rPr>
              <a:t>respostas</a:t>
            </a:r>
            <a:r>
              <a:rPr lang="en-US" sz="1200" b="1" i="1" kern="1400" spc="25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MS Gothic" panose="020B0609070205080204" pitchFamily="49" charset="-128"/>
                <a:cs typeface="Arial" panose="020B0604020202020204" pitchFamily="34" charset="0"/>
              </a:rPr>
              <a:t>.</a:t>
            </a: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v"/>
            </a:pPr>
            <a:endParaRPr lang="en-US" sz="1200" b="1" i="1" kern="1400" spc="25" dirty="0">
              <a:solidFill>
                <a:srgbClr val="000000"/>
              </a:solidFill>
              <a:effectLst/>
              <a:latin typeface="Arial" panose="020B0604020202020204" pitchFamily="34" charset="0"/>
              <a:ea typeface="MS Gothic" panose="020B0609070205080204" pitchFamily="49" charset="-128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v"/>
            </a:pPr>
            <a:r>
              <a:rPr lang="en-US" sz="1200" b="1" i="1" kern="1400" spc="25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MS Gothic" panose="020B0609070205080204" pitchFamily="49" charset="-128"/>
                <a:cs typeface="Arial" panose="020B0604020202020204" pitchFamily="34" charset="0"/>
              </a:rPr>
              <a:t>Passar</a:t>
            </a:r>
            <a:r>
              <a:rPr lang="en-US" sz="1200" b="1" i="1" kern="1400" spc="25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MS Gothic" panose="020B0609070205080204" pitchFamily="49" charset="-128"/>
                <a:cs typeface="Arial" panose="020B0604020202020204" pitchFamily="34" charset="0"/>
              </a:rPr>
              <a:t> para o diapositivo </a:t>
            </a:r>
            <a:r>
              <a:rPr lang="en-US" sz="1200" b="1" i="1" kern="1400" spc="25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MS Gothic" panose="020B0609070205080204" pitchFamily="49" charset="-128"/>
                <a:cs typeface="Arial" panose="020B0604020202020204" pitchFamily="34" charset="0"/>
              </a:rPr>
              <a:t>seguinte</a:t>
            </a:r>
            <a:r>
              <a:rPr lang="en-US" sz="1200" b="1" i="1" kern="1400" spc="25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MS Gothic" panose="020B0609070205080204" pitchFamily="49" charset="-128"/>
                <a:cs typeface="Arial" panose="020B0604020202020204" pitchFamily="34" charset="0"/>
              </a:rPr>
              <a:t> </a:t>
            </a:r>
            <a:r>
              <a:rPr lang="en-US" sz="1200" b="1" i="1" kern="1400" spc="25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MS Gothic" panose="020B0609070205080204" pitchFamily="49" charset="-128"/>
                <a:cs typeface="Arial" panose="020B0604020202020204" pitchFamily="34" charset="0"/>
              </a:rPr>
              <a:t>após</a:t>
            </a:r>
            <a:r>
              <a:rPr lang="en-US" sz="1200" b="1" i="1" kern="1400" spc="25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MS Gothic" panose="020B0609070205080204" pitchFamily="49" charset="-128"/>
                <a:cs typeface="Arial" panose="020B0604020202020204" pitchFamily="34" charset="0"/>
              </a:rPr>
              <a:t> 10 </a:t>
            </a:r>
            <a:r>
              <a:rPr lang="en-US" sz="1200" b="1" i="1" kern="1400" spc="25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MS Gothic" panose="020B0609070205080204" pitchFamily="49" charset="-128"/>
                <a:cs typeface="Arial" panose="020B0604020202020204" pitchFamily="34" charset="0"/>
              </a:rPr>
              <a:t>minutos</a:t>
            </a:r>
            <a:r>
              <a:rPr lang="en-US" sz="1200" b="1" i="1" kern="1400" spc="25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MS Gothic" panose="020B0609070205080204" pitchFamily="49" charset="-128"/>
                <a:cs typeface="Arial" panose="020B0604020202020204" pitchFamily="34" charset="0"/>
              </a:rPr>
              <a:t>.</a:t>
            </a:r>
            <a:endParaRPr lang="en-US" sz="1200" b="1" kern="1400" spc="25" dirty="0">
              <a:solidFill>
                <a:srgbClr val="00953A"/>
              </a:solidFill>
              <a:effectLst/>
              <a:latin typeface="Arial" panose="020B0604020202020204" pitchFamily="34" charset="0"/>
              <a:ea typeface="MS Gothic" panose="020B0609070205080204" pitchFamily="49" charset="-128"/>
              <a:cs typeface="Arial" panose="020B0604020202020204" pitchFamily="34" charset="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5F56037-6788-433A-A7B1-BC071E3268D5}" type="slidenum">
              <a:rPr lang="en-US" altLang="en-US" smtClean="0"/>
              <a:t>32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68956067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9575" y="698500"/>
            <a:ext cx="6192838" cy="34845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1200" b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Notas</a:t>
            </a:r>
            <a:r>
              <a:rPr lang="en-US" sz="12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do </a:t>
            </a:r>
            <a:r>
              <a:rPr lang="en-US" sz="1200" b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instrutor</a:t>
            </a:r>
            <a:r>
              <a:rPr lang="en-US" sz="12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:</a:t>
            </a: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600"/>
              </a:spcAft>
            </a:pPr>
            <a:endParaRPr lang="en-US" sz="1200" b="1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  <a:tabLst>
                <a:tab pos="857250" algn="l"/>
              </a:tabLst>
            </a:pPr>
            <a:r>
              <a:rPr lang="en-US" sz="1200" b="1" i="0" u="sng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Peça</a:t>
            </a:r>
            <a:r>
              <a:rPr lang="en-US" sz="1200" b="1" i="0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</a:t>
            </a:r>
            <a:r>
              <a:rPr lang="en-US" sz="1200" b="1" i="0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voluntários</a:t>
            </a:r>
            <a:r>
              <a:rPr lang="en-US" sz="1200" i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que </a:t>
            </a:r>
            <a:r>
              <a:rPr lang="en-US" sz="1200" i="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partilhem</a:t>
            </a:r>
            <a:r>
              <a:rPr lang="en-US" sz="1200" i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as </a:t>
            </a:r>
            <a:r>
              <a:rPr lang="en-US" sz="1200" i="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suas</a:t>
            </a:r>
            <a:r>
              <a:rPr lang="en-US" sz="1200" i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respostas</a:t>
            </a:r>
            <a:r>
              <a:rPr lang="en-US" sz="1200" i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aos</a:t>
            </a:r>
            <a:r>
              <a:rPr lang="en-US" sz="1200" i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cálculos</a:t>
            </a:r>
            <a:r>
              <a:rPr lang="en-US" sz="1200" i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  <a:tabLst>
                <a:tab pos="857250" algn="l"/>
              </a:tabLst>
            </a:pPr>
            <a:endParaRPr lang="en-US" sz="1200" i="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  <a:tabLst>
                <a:tab pos="857250" algn="l"/>
              </a:tabLst>
            </a:pPr>
            <a:r>
              <a:rPr lang="en-US" sz="1200" b="1" i="0" u="sng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Permita</a:t>
            </a:r>
            <a:r>
              <a:rPr lang="en-US" sz="1200" b="0" i="0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que </a:t>
            </a:r>
            <a:r>
              <a:rPr lang="en-US" sz="1200" i="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os</a:t>
            </a:r>
            <a:r>
              <a:rPr lang="en-US" sz="1200" i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grupos</a:t>
            </a:r>
            <a:r>
              <a:rPr lang="en-US" sz="1200" i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comparem</a:t>
            </a:r>
            <a:r>
              <a:rPr lang="en-US" sz="1200" i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e/</a:t>
            </a:r>
            <a:r>
              <a:rPr lang="en-US" sz="1200" i="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ou</a:t>
            </a:r>
            <a:r>
              <a:rPr lang="en-US" sz="1200" i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discutam</a:t>
            </a:r>
            <a:r>
              <a:rPr lang="en-US" sz="1200" i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as </a:t>
            </a:r>
            <a:r>
              <a:rPr lang="en-US" sz="1200" i="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suas</a:t>
            </a:r>
            <a:r>
              <a:rPr lang="en-US" sz="1200" i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respostas</a:t>
            </a:r>
            <a:r>
              <a:rPr lang="en-US" sz="1200" i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(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se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estas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variarem</a:t>
            </a:r>
            <a:r>
              <a:rPr lang="en-US" sz="1200" i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).</a:t>
            </a: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  <a:tabLst>
                <a:tab pos="857250" algn="l"/>
              </a:tabLst>
            </a:pPr>
            <a:endParaRPr lang="en-US" sz="1200" b="1" i="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  <a:tabLst>
                <a:tab pos="857250" algn="l"/>
              </a:tabLst>
            </a:pPr>
            <a:r>
              <a:rPr lang="en-US" sz="1200" b="1" i="0" u="sng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Confirmar</a:t>
            </a:r>
            <a:r>
              <a:rPr lang="en-US" sz="1200" b="1" i="0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0" i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a(s) </a:t>
            </a:r>
            <a:r>
              <a:rPr lang="en-US" sz="1200" b="0" i="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resposta</a:t>
            </a:r>
            <a:r>
              <a:rPr lang="en-US" sz="1200" b="0" i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(s). </a:t>
            </a:r>
            <a:r>
              <a:rPr lang="en-US" sz="1200" b="1" i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&lt;CLICAR&gt; </a:t>
            </a:r>
            <a:r>
              <a:rPr lang="en-US" sz="1200" b="0" i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para </a:t>
            </a:r>
            <a:r>
              <a:rPr lang="en-US" sz="1200" b="0" i="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mostrar</a:t>
            </a:r>
            <a:r>
              <a:rPr lang="en-US" sz="1200" b="0" i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as </a:t>
            </a:r>
            <a:r>
              <a:rPr lang="en-US" sz="1200" b="0" i="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respostas</a:t>
            </a:r>
            <a:r>
              <a:rPr lang="en-US" sz="1200" b="0" i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</a:p>
          <a:p>
            <a:pPr marL="857250" marR="0" indent="-8572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tabLst>
                <a:tab pos="857250" algn="l"/>
              </a:tabLst>
            </a:pPr>
            <a:endParaRPr lang="en-US" sz="1200" i="1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857250" marR="0" indent="-8572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tabLst>
                <a:tab pos="857250" algn="l"/>
              </a:tabLst>
            </a:pPr>
            <a:endParaRPr lang="en-US" sz="1200" i="1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857250" marR="0" indent="-8572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tabLst>
                <a:tab pos="857250" algn="l"/>
              </a:tabLst>
            </a:pPr>
            <a:endParaRPr lang="en-US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5F56037-6788-433A-A7B1-BC071E3268D5}" type="slidenum">
              <a:rPr lang="en-US" altLang="en-US" smtClean="0"/>
              <a:t>33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58541509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9575" y="698500"/>
            <a:ext cx="6192838" cy="34845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1200" b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Notas</a:t>
            </a:r>
            <a:r>
              <a:rPr lang="en-US" sz="12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do </a:t>
            </a:r>
            <a:r>
              <a:rPr lang="en-US" sz="1200" b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instrutor</a:t>
            </a:r>
            <a:r>
              <a:rPr lang="en-US" sz="12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:</a:t>
            </a: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600"/>
              </a:spcAft>
            </a:pPr>
            <a:endParaRPr lang="en-US" sz="1200" b="1" i="1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1200" b="1" i="0" u="sng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Peça</a:t>
            </a:r>
            <a:r>
              <a:rPr lang="en-US" sz="1200" b="1" i="0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</a:t>
            </a:r>
            <a:r>
              <a:rPr lang="en-US" sz="1200" b="1" i="0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um </a:t>
            </a:r>
            <a:r>
              <a:rPr lang="en-US" sz="1200" i="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voluntário</a:t>
            </a:r>
            <a:r>
              <a:rPr lang="en-US" sz="1200" i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para </a:t>
            </a:r>
            <a:r>
              <a:rPr lang="en-US" sz="1200" i="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ler</a:t>
            </a:r>
            <a:r>
              <a:rPr lang="en-US" sz="1200" i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 </a:t>
            </a:r>
            <a:r>
              <a:rPr lang="en-US" sz="1200" i="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pergunta</a:t>
            </a:r>
            <a:r>
              <a:rPr lang="en-US" sz="1200" i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</a:t>
            </a: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endParaRPr lang="en-US" sz="1200" i="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1200" b="1" i="0" u="sng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Permita</a:t>
            </a:r>
            <a:r>
              <a:rPr lang="en-US" sz="1200" b="0" i="0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que </a:t>
            </a:r>
            <a:r>
              <a:rPr lang="en-US" sz="1200" i="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os</a:t>
            </a:r>
            <a:r>
              <a:rPr lang="en-US" sz="1200" i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participantes</a:t>
            </a:r>
            <a:r>
              <a:rPr lang="en-US" sz="1200" i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trabalhem</a:t>
            </a:r>
            <a:r>
              <a:rPr lang="en-US" sz="1200" i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em</a:t>
            </a:r>
            <a:r>
              <a:rPr lang="en-US" sz="1200" i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pares </a:t>
            </a:r>
            <a:r>
              <a:rPr lang="en-US" sz="1200" i="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durante</a:t>
            </a:r>
            <a:r>
              <a:rPr lang="en-US" sz="1200" i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alguns</a:t>
            </a:r>
            <a:r>
              <a:rPr lang="en-US" sz="1200" i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minutos</a:t>
            </a:r>
            <a:r>
              <a:rPr lang="en-US" sz="1200" i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para </a:t>
            </a:r>
            <a:r>
              <a:rPr lang="en-US" sz="1200" i="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discutir</a:t>
            </a:r>
            <a:r>
              <a:rPr lang="en-US" sz="1200" i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</a:t>
            </a: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endParaRPr lang="en-US" sz="1200" i="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1200" b="1" i="0" u="sng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Peça</a:t>
            </a:r>
            <a:r>
              <a:rPr lang="en-US" sz="1200" b="1" i="0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</a:t>
            </a:r>
            <a:r>
              <a:rPr lang="en-US" sz="1200" b="1" i="0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vários</a:t>
            </a:r>
            <a:r>
              <a:rPr lang="en-US" sz="1200" i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participantes</a:t>
            </a:r>
            <a:r>
              <a:rPr lang="en-US" sz="1200" i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/pares que </a:t>
            </a:r>
            <a:r>
              <a:rPr lang="en-US" sz="1200" i="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dêem</a:t>
            </a:r>
            <a:r>
              <a:rPr lang="en-US" sz="1200" i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uma</a:t>
            </a:r>
            <a:r>
              <a:rPr lang="en-US" sz="1200" i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resposta</a:t>
            </a:r>
            <a:r>
              <a:rPr lang="en-US" sz="1200" i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endParaRPr lang="en-US" sz="1200" i="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1200" b="1" i="0" u="sng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Confirmar</a:t>
            </a:r>
            <a:r>
              <a:rPr lang="en-US" sz="1200" b="1" i="0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a(s) </a:t>
            </a:r>
            <a:r>
              <a:rPr lang="en-US" sz="1200" i="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resposta</a:t>
            </a:r>
            <a:r>
              <a:rPr lang="en-US" sz="1200" i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(s). 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&lt;CLICAR&gt; </a:t>
            </a:r>
            <a:r>
              <a:rPr lang="en-US" sz="1200" b="0" i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para o diapositivo </a:t>
            </a:r>
            <a:r>
              <a:rPr lang="en-US" sz="1200" b="0" i="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seguinte</a:t>
            </a:r>
            <a:r>
              <a:rPr lang="en-US" sz="1200" b="0" i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com a </a:t>
            </a:r>
            <a:r>
              <a:rPr lang="en-US" sz="1200" b="0" i="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resposta</a:t>
            </a:r>
            <a:r>
              <a:rPr lang="en-US" sz="1200" b="0" i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</a:p>
          <a:p>
            <a:pPr marL="857250" marR="0" indent="-8572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tabLst>
                <a:tab pos="857250" algn="l"/>
              </a:tabLst>
            </a:pPr>
            <a:r>
              <a:rPr lang="en-US" sz="12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  <a:endParaRPr lang="en-US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5F56037-6788-433A-A7B1-BC071E3268D5}" type="slidenum">
              <a:rPr lang="en-US" altLang="en-US" smtClean="0"/>
              <a:t>34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3164948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9575" y="698500"/>
            <a:ext cx="6192838" cy="34845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1200" b="1" dirty="0" err="1">
                <a:effectLst/>
                <a:latin typeface="Arial"/>
                <a:ea typeface="Times New Roman" panose="02020603050405020304" pitchFamily="18" charset="0"/>
                <a:cs typeface="Arial"/>
              </a:rPr>
              <a:t>Notas</a:t>
            </a:r>
            <a:r>
              <a:rPr lang="en-US" sz="1200" b="1" dirty="0">
                <a:effectLst/>
                <a:latin typeface="Arial"/>
                <a:ea typeface="Times New Roman" panose="02020603050405020304" pitchFamily="18" charset="0"/>
                <a:cs typeface="Arial"/>
              </a:rPr>
              <a:t> do </a:t>
            </a:r>
            <a:r>
              <a:rPr lang="en-US" sz="1200" b="1" dirty="0" err="1">
                <a:effectLst/>
                <a:latin typeface="Arial"/>
                <a:ea typeface="Times New Roman" panose="02020603050405020304" pitchFamily="18" charset="0"/>
                <a:cs typeface="Arial"/>
              </a:rPr>
              <a:t>instrutor</a:t>
            </a:r>
            <a:r>
              <a:rPr lang="en-US" sz="1200" b="1" dirty="0">
                <a:effectLst/>
                <a:latin typeface="Arial"/>
                <a:ea typeface="Times New Roman" panose="02020603050405020304" pitchFamily="18" charset="0"/>
                <a:cs typeface="Arial"/>
              </a:rPr>
              <a:t>:</a:t>
            </a:r>
          </a:p>
          <a:p>
            <a:pPr marL="857250" marR="0" indent="-8572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tabLst>
                <a:tab pos="857250" algn="l"/>
              </a:tabLst>
            </a:pPr>
            <a:r>
              <a:rPr lang="en-US" sz="1200" dirty="0">
                <a:effectLst/>
                <a:latin typeface="Arial"/>
                <a:ea typeface="Times New Roman" panose="02020603050405020304" pitchFamily="18" charset="0"/>
                <a:cs typeface="Arial"/>
              </a:rPr>
              <a:t> </a:t>
            </a:r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lang="en-US" sz="1200" b="1" u="sng" dirty="0" err="1">
                <a:solidFill>
                  <a:srgbClr val="FF0000"/>
                </a:solidFill>
                <a:effectLst/>
                <a:latin typeface="Arial"/>
                <a:ea typeface="Times New Roman" panose="02020603050405020304" pitchFamily="18" charset="0"/>
                <a:cs typeface="Arial"/>
              </a:rPr>
              <a:t>Ler</a:t>
            </a:r>
            <a:r>
              <a:rPr lang="en-US" sz="1200" b="1" u="sng" dirty="0">
                <a:solidFill>
                  <a:srgbClr val="FF0000"/>
                </a:solidFill>
                <a:effectLst/>
                <a:latin typeface="Arial"/>
                <a:ea typeface="Times New Roman" panose="02020603050405020304" pitchFamily="18" charset="0"/>
                <a:cs typeface="Arial"/>
              </a:rPr>
              <a:t> Resposta:</a:t>
            </a:r>
            <a:r>
              <a:rPr lang="en-US" sz="1200" b="1" u="none" dirty="0">
                <a:solidFill>
                  <a:srgbClr val="FF0000"/>
                </a:solidFill>
                <a:effectLst/>
                <a:latin typeface="Arial"/>
                <a:ea typeface="Times New Roman" panose="02020603050405020304" pitchFamily="18" charset="0"/>
                <a:cs typeface="Arial"/>
              </a:rPr>
              <a:t> </a:t>
            </a:r>
            <a:r>
              <a:rPr lang="en-US" sz="1200" i="1" dirty="0" err="1">
                <a:solidFill>
                  <a:srgbClr val="FF0000"/>
                </a:solidFill>
                <a:effectLst/>
                <a:latin typeface="Arial"/>
                <a:ea typeface="Times New Roman" panose="02020603050405020304" pitchFamily="18" charset="0"/>
                <a:cs typeface="Arial"/>
              </a:rPr>
              <a:t>Nove</a:t>
            </a:r>
            <a:r>
              <a:rPr lang="en-US" sz="1200" i="1" dirty="0">
                <a:solidFill>
                  <a:srgbClr val="FF0000"/>
                </a:solidFill>
                <a:effectLst/>
                <a:latin typeface="Arial"/>
                <a:ea typeface="Times New Roman" panose="02020603050405020304" pitchFamily="18" charset="0"/>
                <a:cs typeface="Arial"/>
              </a:rPr>
              <a:t> </a:t>
            </a:r>
            <a:r>
              <a:rPr lang="en-US" sz="1200" i="1" dirty="0" err="1">
                <a:solidFill>
                  <a:srgbClr val="FF0000"/>
                </a:solidFill>
                <a:effectLst/>
                <a:latin typeface="Arial"/>
                <a:ea typeface="Times New Roman" panose="02020603050405020304" pitchFamily="18" charset="0"/>
                <a:cs typeface="Arial"/>
              </a:rPr>
              <a:t>casos</a:t>
            </a:r>
            <a:r>
              <a:rPr lang="en-US" sz="1200" i="1" dirty="0">
                <a:solidFill>
                  <a:srgbClr val="FF0000"/>
                </a:solidFill>
                <a:effectLst/>
                <a:latin typeface="Arial"/>
                <a:ea typeface="Times New Roman" panose="02020603050405020304" pitchFamily="18" charset="0"/>
                <a:cs typeface="Arial"/>
              </a:rPr>
              <a:t> </a:t>
            </a:r>
            <a:r>
              <a:rPr lang="en-US" sz="1200" i="1" dirty="0" err="1">
                <a:solidFill>
                  <a:srgbClr val="FF0000"/>
                </a:solidFill>
                <a:effectLst/>
                <a:latin typeface="Arial"/>
                <a:ea typeface="Times New Roman" panose="02020603050405020304" pitchFamily="18" charset="0"/>
                <a:cs typeface="Arial"/>
              </a:rPr>
              <a:t>observados</a:t>
            </a:r>
            <a:r>
              <a:rPr lang="en-US" sz="1200" i="1" dirty="0">
                <a:solidFill>
                  <a:srgbClr val="FF0000"/>
                </a:solidFill>
                <a:effectLst/>
                <a:latin typeface="Arial"/>
                <a:ea typeface="Times New Roman" panose="02020603050405020304" pitchFamily="18" charset="0"/>
                <a:cs typeface="Arial"/>
              </a:rPr>
              <a:t> </a:t>
            </a:r>
            <a:r>
              <a:rPr lang="en-US" sz="1200" i="1" dirty="0" err="1">
                <a:solidFill>
                  <a:srgbClr val="FF0000"/>
                </a:solidFill>
                <a:effectLst/>
                <a:latin typeface="Arial"/>
                <a:ea typeface="Times New Roman" panose="02020603050405020304" pitchFamily="18" charset="0"/>
                <a:cs typeface="Arial"/>
              </a:rPr>
              <a:t>em</a:t>
            </a:r>
            <a:r>
              <a:rPr lang="en-US" sz="1200" i="1" dirty="0">
                <a:solidFill>
                  <a:srgbClr val="FF0000"/>
                </a:solidFill>
                <a:effectLst/>
                <a:latin typeface="Arial"/>
                <a:ea typeface="Times New Roman" panose="02020603050405020304" pitchFamily="18" charset="0"/>
                <a:cs typeface="Arial"/>
              </a:rPr>
              <a:t> </a:t>
            </a:r>
            <a:r>
              <a:rPr lang="en-US" sz="1200" i="1" dirty="0" err="1">
                <a:solidFill>
                  <a:srgbClr val="FF0000"/>
                </a:solidFill>
                <a:effectLst/>
                <a:latin typeface="Arial"/>
                <a:ea typeface="Times New Roman" panose="02020603050405020304" pitchFamily="18" charset="0"/>
                <a:cs typeface="Arial"/>
              </a:rPr>
              <a:t>dois</a:t>
            </a:r>
            <a:r>
              <a:rPr lang="en-US" sz="1200" i="1" dirty="0">
                <a:solidFill>
                  <a:srgbClr val="FF0000"/>
                </a:solidFill>
                <a:effectLst/>
                <a:latin typeface="Arial"/>
                <a:ea typeface="Times New Roman" panose="02020603050405020304" pitchFamily="18" charset="0"/>
                <a:cs typeface="Arial"/>
              </a:rPr>
              <a:t> </a:t>
            </a:r>
            <a:r>
              <a:rPr lang="en-US" sz="1200" i="1" dirty="0" err="1">
                <a:solidFill>
                  <a:srgbClr val="FF0000"/>
                </a:solidFill>
                <a:effectLst/>
                <a:latin typeface="Arial"/>
                <a:ea typeface="Times New Roman" panose="02020603050405020304" pitchFamily="18" charset="0"/>
                <a:cs typeface="Arial"/>
              </a:rPr>
              <a:t>dias</a:t>
            </a:r>
            <a:r>
              <a:rPr lang="en-US" sz="1200" i="1" dirty="0">
                <a:solidFill>
                  <a:srgbClr val="FF0000"/>
                </a:solidFill>
                <a:effectLst/>
                <a:latin typeface="Arial"/>
                <a:ea typeface="Times New Roman" panose="02020603050405020304" pitchFamily="18" charset="0"/>
                <a:cs typeface="Arial"/>
              </a:rPr>
              <a:t> é </a:t>
            </a:r>
            <a:r>
              <a:rPr lang="en-US" sz="1200" i="1" dirty="0" err="1">
                <a:solidFill>
                  <a:srgbClr val="FF0000"/>
                </a:solidFill>
                <a:effectLst/>
                <a:latin typeface="Arial"/>
                <a:ea typeface="Times New Roman" panose="02020603050405020304" pitchFamily="18" charset="0"/>
                <a:cs typeface="Arial"/>
              </a:rPr>
              <a:t>mais</a:t>
            </a:r>
            <a:r>
              <a:rPr lang="en-US" sz="1200" i="1" dirty="0">
                <a:solidFill>
                  <a:srgbClr val="FF0000"/>
                </a:solidFill>
                <a:effectLst/>
                <a:latin typeface="Arial"/>
                <a:ea typeface="Times New Roman" panose="02020603050405020304" pitchFamily="18" charset="0"/>
                <a:cs typeface="Arial"/>
              </a:rPr>
              <a:t> do que a </a:t>
            </a:r>
            <a:r>
              <a:rPr lang="en-US" sz="1200" i="1" dirty="0" err="1">
                <a:solidFill>
                  <a:srgbClr val="FF0000"/>
                </a:solidFill>
                <a:effectLst/>
                <a:latin typeface="Arial"/>
                <a:ea typeface="Times New Roman" panose="02020603050405020304" pitchFamily="18" charset="0"/>
                <a:cs typeface="Arial"/>
              </a:rPr>
              <a:t>comunidade</a:t>
            </a:r>
            <a:r>
              <a:rPr lang="en-US" sz="1200" i="1" dirty="0">
                <a:solidFill>
                  <a:srgbClr val="FF0000"/>
                </a:solidFill>
                <a:effectLst/>
                <a:latin typeface="Arial"/>
                <a:ea typeface="Times New Roman" panose="02020603050405020304" pitchFamily="18" charset="0"/>
                <a:cs typeface="Arial"/>
              </a:rPr>
              <a:t> </a:t>
            </a:r>
            <a:r>
              <a:rPr lang="en-US" sz="1200" i="1" dirty="0" err="1">
                <a:solidFill>
                  <a:srgbClr val="FF0000"/>
                </a:solidFill>
                <a:effectLst/>
                <a:latin typeface="Arial"/>
                <a:ea typeface="Times New Roman" panose="02020603050405020304" pitchFamily="18" charset="0"/>
                <a:cs typeface="Arial"/>
              </a:rPr>
              <a:t>normalmente</a:t>
            </a:r>
            <a:r>
              <a:rPr lang="en-US" sz="1200" i="1" dirty="0">
                <a:solidFill>
                  <a:srgbClr val="FF0000"/>
                </a:solidFill>
                <a:effectLst/>
                <a:latin typeface="Arial"/>
                <a:ea typeface="Times New Roman" panose="02020603050405020304" pitchFamily="18" charset="0"/>
                <a:cs typeface="Arial"/>
              </a:rPr>
              <a:t> </a:t>
            </a:r>
            <a:r>
              <a:rPr lang="en-US" sz="1200" i="1" dirty="0" err="1">
                <a:solidFill>
                  <a:srgbClr val="FF0000"/>
                </a:solidFill>
                <a:effectLst/>
                <a:latin typeface="Arial"/>
                <a:ea typeface="Times New Roman" panose="02020603050405020304" pitchFamily="18" charset="0"/>
                <a:cs typeface="Arial"/>
              </a:rPr>
              <a:t>vê</a:t>
            </a:r>
            <a:r>
              <a:rPr lang="en-US" sz="1200" i="1" dirty="0">
                <a:solidFill>
                  <a:srgbClr val="FF0000"/>
                </a:solidFill>
                <a:effectLst/>
                <a:latin typeface="Arial"/>
                <a:ea typeface="Times New Roman" panose="02020603050405020304" pitchFamily="18" charset="0"/>
                <a:cs typeface="Arial"/>
              </a:rPr>
              <a:t> </a:t>
            </a:r>
            <a:r>
              <a:rPr lang="en-US" sz="1200" i="1" dirty="0" err="1">
                <a:solidFill>
                  <a:srgbClr val="FF0000"/>
                </a:solidFill>
                <a:effectLst/>
                <a:latin typeface="Arial"/>
                <a:ea typeface="Times New Roman" panose="02020603050405020304" pitchFamily="18" charset="0"/>
                <a:cs typeface="Arial"/>
              </a:rPr>
              <a:t>em</a:t>
            </a:r>
            <a:r>
              <a:rPr lang="en-US" sz="1200" i="1" dirty="0">
                <a:solidFill>
                  <a:srgbClr val="FF0000"/>
                </a:solidFill>
                <a:effectLst/>
                <a:latin typeface="Arial"/>
                <a:ea typeface="Times New Roman" panose="02020603050405020304" pitchFamily="18" charset="0"/>
                <a:cs typeface="Arial"/>
              </a:rPr>
              <a:t> </a:t>
            </a:r>
            <a:r>
              <a:rPr lang="en-US" sz="1200" i="1" dirty="0" err="1">
                <a:solidFill>
                  <a:srgbClr val="FF0000"/>
                </a:solidFill>
                <a:effectLst/>
                <a:latin typeface="Arial"/>
                <a:ea typeface="Times New Roman" panose="02020603050405020304" pitchFamily="18" charset="0"/>
                <a:cs typeface="Arial"/>
              </a:rPr>
              <a:t>média</a:t>
            </a:r>
            <a:r>
              <a:rPr lang="en-US" sz="1200" i="1" dirty="0">
                <a:solidFill>
                  <a:srgbClr val="FF0000"/>
                </a:solidFill>
                <a:effectLst/>
                <a:latin typeface="Arial"/>
                <a:ea typeface="Times New Roman" panose="02020603050405020304" pitchFamily="18" charset="0"/>
                <a:cs typeface="Arial"/>
              </a:rPr>
              <a:t> </a:t>
            </a:r>
            <a:r>
              <a:rPr lang="en-US" sz="1200" i="1" dirty="0" err="1">
                <a:solidFill>
                  <a:srgbClr val="FF0000"/>
                </a:solidFill>
                <a:effectLst/>
                <a:latin typeface="Arial"/>
                <a:ea typeface="Times New Roman" panose="02020603050405020304" pitchFamily="18" charset="0"/>
                <a:cs typeface="Arial"/>
              </a:rPr>
              <a:t>durante</a:t>
            </a:r>
            <a:r>
              <a:rPr lang="en-US" sz="1200" i="1" dirty="0">
                <a:solidFill>
                  <a:srgbClr val="FF0000"/>
                </a:solidFill>
                <a:effectLst/>
                <a:latin typeface="Arial"/>
                <a:ea typeface="Times New Roman" panose="02020603050405020304" pitchFamily="18" charset="0"/>
                <a:cs typeface="Arial"/>
              </a:rPr>
              <a:t> </a:t>
            </a:r>
            <a:r>
              <a:rPr lang="en-US" sz="1200" i="1" dirty="0" err="1">
                <a:solidFill>
                  <a:srgbClr val="FF0000"/>
                </a:solidFill>
                <a:effectLst/>
                <a:latin typeface="Arial"/>
                <a:ea typeface="Times New Roman" panose="02020603050405020304" pitchFamily="18" charset="0"/>
                <a:cs typeface="Arial"/>
              </a:rPr>
              <a:t>todo</a:t>
            </a:r>
            <a:r>
              <a:rPr lang="en-US" sz="1200" i="1" dirty="0">
                <a:solidFill>
                  <a:srgbClr val="FF0000"/>
                </a:solidFill>
                <a:effectLst/>
                <a:latin typeface="Arial"/>
                <a:ea typeface="Times New Roman" panose="02020603050405020304" pitchFamily="18" charset="0"/>
                <a:cs typeface="Arial"/>
              </a:rPr>
              <a:t> o </a:t>
            </a:r>
            <a:r>
              <a:rPr lang="en-US" sz="1200" i="1" dirty="0" err="1">
                <a:solidFill>
                  <a:srgbClr val="FF0000"/>
                </a:solidFill>
                <a:effectLst/>
                <a:latin typeface="Arial"/>
                <a:ea typeface="Times New Roman" panose="02020603050405020304" pitchFamily="18" charset="0"/>
                <a:cs typeface="Arial"/>
              </a:rPr>
              <a:t>mês</a:t>
            </a:r>
            <a:r>
              <a:rPr lang="en-US" sz="1200" i="1" dirty="0">
                <a:solidFill>
                  <a:srgbClr val="FF0000"/>
                </a:solidFill>
                <a:effectLst/>
                <a:latin typeface="Arial"/>
                <a:ea typeface="Times New Roman" panose="02020603050405020304" pitchFamily="18" charset="0"/>
                <a:cs typeface="Arial"/>
              </a:rPr>
              <a:t> de </a:t>
            </a:r>
            <a:r>
              <a:rPr lang="en-US" sz="1200" i="1" dirty="0" err="1">
                <a:solidFill>
                  <a:srgbClr val="FF0000"/>
                </a:solidFill>
                <a:effectLst/>
                <a:latin typeface="Arial"/>
                <a:ea typeface="Times New Roman" panose="02020603050405020304" pitchFamily="18" charset="0"/>
                <a:cs typeface="Arial"/>
              </a:rPr>
              <a:t>Julho</a:t>
            </a:r>
            <a:r>
              <a:rPr lang="en-US" sz="1200" i="1" dirty="0">
                <a:solidFill>
                  <a:srgbClr val="FF0000"/>
                </a:solidFill>
                <a:effectLst/>
                <a:latin typeface="Arial"/>
                <a:ea typeface="Times New Roman" panose="02020603050405020304" pitchFamily="18" charset="0"/>
                <a:cs typeface="Arial"/>
              </a:rPr>
              <a:t> (</a:t>
            </a:r>
            <a:r>
              <a:rPr lang="en-US" sz="1200" i="1" dirty="0" err="1">
                <a:solidFill>
                  <a:srgbClr val="FF0000"/>
                </a:solidFill>
                <a:effectLst/>
                <a:latin typeface="Arial"/>
                <a:ea typeface="Times New Roman" panose="02020603050405020304" pitchFamily="18" charset="0"/>
                <a:cs typeface="Arial"/>
              </a:rPr>
              <a:t>média</a:t>
            </a:r>
            <a:r>
              <a:rPr lang="en-US" sz="1200" i="1" dirty="0">
                <a:solidFill>
                  <a:srgbClr val="FF0000"/>
                </a:solidFill>
                <a:effectLst/>
                <a:latin typeface="Arial"/>
                <a:ea typeface="Times New Roman" panose="02020603050405020304" pitchFamily="18" charset="0"/>
                <a:cs typeface="Arial"/>
              </a:rPr>
              <a:t> = 3,7). Este </a:t>
            </a:r>
            <a:r>
              <a:rPr lang="en-US" sz="1200" i="1" dirty="0" err="1">
                <a:solidFill>
                  <a:srgbClr val="FF0000"/>
                </a:solidFill>
                <a:effectLst/>
                <a:latin typeface="Arial"/>
                <a:ea typeface="Times New Roman" panose="02020603050405020304" pitchFamily="18" charset="0"/>
                <a:cs typeface="Arial"/>
              </a:rPr>
              <a:t>grupo</a:t>
            </a:r>
            <a:r>
              <a:rPr lang="en-US" sz="1200" i="1" dirty="0">
                <a:solidFill>
                  <a:srgbClr val="FF0000"/>
                </a:solidFill>
                <a:effectLst/>
                <a:latin typeface="Arial"/>
                <a:ea typeface="Times New Roman" panose="02020603050405020304" pitchFamily="18" charset="0"/>
                <a:cs typeface="Arial"/>
              </a:rPr>
              <a:t> </a:t>
            </a:r>
            <a:r>
              <a:rPr lang="en-US" sz="1200" i="1" dirty="0" err="1">
                <a:solidFill>
                  <a:srgbClr val="FF0000"/>
                </a:solidFill>
                <a:effectLst/>
                <a:latin typeface="Arial"/>
                <a:ea typeface="Times New Roman" panose="02020603050405020304" pitchFamily="18" charset="0"/>
                <a:cs typeface="Arial"/>
              </a:rPr>
              <a:t>precisa</a:t>
            </a:r>
            <a:r>
              <a:rPr lang="en-US" sz="1200" i="1" dirty="0">
                <a:solidFill>
                  <a:srgbClr val="FF0000"/>
                </a:solidFill>
                <a:effectLst/>
                <a:latin typeface="Arial"/>
                <a:ea typeface="Times New Roman" panose="02020603050405020304" pitchFamily="18" charset="0"/>
                <a:cs typeface="Arial"/>
              </a:rPr>
              <a:t> de ser </a:t>
            </a:r>
            <a:r>
              <a:rPr lang="en-US" sz="1200" i="1" dirty="0" err="1">
                <a:solidFill>
                  <a:srgbClr val="FF0000"/>
                </a:solidFill>
                <a:effectLst/>
                <a:latin typeface="Arial"/>
                <a:ea typeface="Times New Roman" panose="02020603050405020304" pitchFamily="18" charset="0"/>
                <a:cs typeface="Arial"/>
              </a:rPr>
              <a:t>mais</a:t>
            </a:r>
            <a:r>
              <a:rPr lang="en-US" sz="1200" i="1" dirty="0">
                <a:solidFill>
                  <a:srgbClr val="FF0000"/>
                </a:solidFill>
                <a:effectLst/>
                <a:latin typeface="Arial"/>
                <a:ea typeface="Times New Roman" panose="02020603050405020304" pitchFamily="18" charset="0"/>
                <a:cs typeface="Arial"/>
              </a:rPr>
              <a:t> </a:t>
            </a:r>
            <a:r>
              <a:rPr lang="en-US" sz="1200" i="1" dirty="0" err="1">
                <a:solidFill>
                  <a:srgbClr val="FF0000"/>
                </a:solidFill>
                <a:effectLst/>
                <a:latin typeface="Arial"/>
                <a:ea typeface="Times New Roman" panose="02020603050405020304" pitchFamily="18" charset="0"/>
                <a:cs typeface="Arial"/>
              </a:rPr>
              <a:t>investigado</a:t>
            </a:r>
            <a:r>
              <a:rPr lang="en-US" sz="1200" i="1" dirty="0">
                <a:solidFill>
                  <a:srgbClr val="FF0000"/>
                </a:solidFill>
                <a:effectLst/>
                <a:latin typeface="Arial"/>
                <a:ea typeface="Times New Roman" panose="02020603050405020304" pitchFamily="18" charset="0"/>
                <a:cs typeface="Arial"/>
              </a:rPr>
              <a:t> para </a:t>
            </a:r>
            <a:r>
              <a:rPr lang="en-US" sz="1200" i="1" dirty="0" err="1">
                <a:solidFill>
                  <a:srgbClr val="FF0000"/>
                </a:solidFill>
                <a:effectLst/>
                <a:latin typeface="Arial"/>
                <a:ea typeface="Times New Roman" panose="02020603050405020304" pitchFamily="18" charset="0"/>
                <a:cs typeface="Arial"/>
              </a:rPr>
              <a:t>determinar</a:t>
            </a:r>
            <a:r>
              <a:rPr lang="en-US" sz="1200" i="1" dirty="0">
                <a:solidFill>
                  <a:srgbClr val="FF0000"/>
                </a:solidFill>
                <a:effectLst/>
                <a:latin typeface="Arial"/>
                <a:ea typeface="Times New Roman" panose="02020603050405020304" pitchFamily="18" charset="0"/>
                <a:cs typeface="Arial"/>
              </a:rPr>
              <a:t> se </a:t>
            </a:r>
            <a:r>
              <a:rPr lang="en-US" sz="1200" i="1" dirty="0" err="1">
                <a:solidFill>
                  <a:srgbClr val="FF0000"/>
                </a:solidFill>
                <a:effectLst/>
                <a:latin typeface="Arial"/>
                <a:ea typeface="Times New Roman" panose="02020603050405020304" pitchFamily="18" charset="0"/>
                <a:cs typeface="Arial"/>
              </a:rPr>
              <a:t>representa</a:t>
            </a:r>
            <a:r>
              <a:rPr lang="en-US" sz="1200" i="1" dirty="0">
                <a:solidFill>
                  <a:srgbClr val="FF0000"/>
                </a:solidFill>
                <a:effectLst/>
                <a:latin typeface="Arial"/>
                <a:ea typeface="Times New Roman" panose="02020603050405020304" pitchFamily="18" charset="0"/>
                <a:cs typeface="Arial"/>
              </a:rPr>
              <a:t> um </a:t>
            </a:r>
            <a:r>
              <a:rPr lang="en-US" sz="1200" i="1" dirty="0" err="1">
                <a:solidFill>
                  <a:srgbClr val="FF0000"/>
                </a:solidFill>
                <a:effectLst/>
                <a:latin typeface="Arial"/>
                <a:ea typeface="Times New Roman" panose="02020603050405020304" pitchFamily="18" charset="0"/>
                <a:cs typeface="Arial"/>
              </a:rPr>
              <a:t>verdadeiro</a:t>
            </a:r>
            <a:r>
              <a:rPr lang="en-US" sz="1200" i="1" dirty="0">
                <a:solidFill>
                  <a:srgbClr val="FF0000"/>
                </a:solidFill>
                <a:effectLst/>
                <a:latin typeface="Arial"/>
                <a:ea typeface="Times New Roman" panose="02020603050405020304" pitchFamily="18" charset="0"/>
                <a:cs typeface="Arial"/>
              </a:rPr>
              <a:t> </a:t>
            </a:r>
            <a:r>
              <a:rPr lang="en-US" sz="1200" i="1" dirty="0" err="1">
                <a:solidFill>
                  <a:srgbClr val="FF0000"/>
                </a:solidFill>
                <a:effectLst/>
                <a:latin typeface="Arial"/>
                <a:ea typeface="Times New Roman" panose="02020603050405020304" pitchFamily="18" charset="0"/>
                <a:cs typeface="Arial"/>
              </a:rPr>
              <a:t>surto</a:t>
            </a:r>
            <a:r>
              <a:rPr lang="en-US" sz="1200" i="1" dirty="0">
                <a:solidFill>
                  <a:srgbClr val="FF0000"/>
                </a:solidFill>
                <a:effectLst/>
                <a:latin typeface="Arial"/>
                <a:ea typeface="Times New Roman" panose="02020603050405020304" pitchFamily="18" charset="0"/>
                <a:cs typeface="Arial"/>
              </a:rPr>
              <a:t>.</a:t>
            </a:r>
          </a:p>
          <a:p>
            <a:pPr marL="171450" indent="-171450">
              <a:buFont typeface="Wingdings" panose="05000000000000000000" pitchFamily="2" charset="2"/>
              <a:buChar char="§"/>
            </a:pPr>
            <a:endParaRPr lang="en-US" sz="1200" i="1" dirty="0">
              <a:solidFill>
                <a:srgbClr val="FF0000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lang="en-US" sz="1200" b="1" i="0" u="sng" dirty="0" err="1">
                <a:solidFill>
                  <a:srgbClr val="FF0000"/>
                </a:solidFill>
                <a:effectLst/>
                <a:latin typeface="Arial"/>
                <a:ea typeface="Times New Roman" panose="02020603050405020304" pitchFamily="18" charset="0"/>
                <a:cs typeface="Arial"/>
              </a:rPr>
              <a:t>Perguntar</a:t>
            </a:r>
            <a:r>
              <a:rPr lang="en-US" sz="1200" b="1" i="0" u="none" dirty="0">
                <a:solidFill>
                  <a:srgbClr val="FF0000"/>
                </a:solidFill>
                <a:effectLst/>
                <a:latin typeface="Arial"/>
                <a:ea typeface="Times New Roman" panose="02020603050405020304" pitchFamily="18" charset="0"/>
                <a:cs typeface="Arial"/>
              </a:rPr>
              <a:t> </a:t>
            </a:r>
            <a:r>
              <a:rPr lang="en-US" sz="1200" i="0" dirty="0">
                <a:solidFill>
                  <a:srgbClr val="FF0000"/>
                </a:solidFill>
                <a:effectLst/>
                <a:latin typeface="Arial"/>
                <a:ea typeface="Times New Roman" panose="02020603050405020304" pitchFamily="18" charset="0"/>
                <a:cs typeface="Arial"/>
              </a:rPr>
              <a:t>se </a:t>
            </a:r>
            <a:r>
              <a:rPr lang="en-US" sz="1200" i="0" dirty="0" err="1">
                <a:solidFill>
                  <a:srgbClr val="FF0000"/>
                </a:solidFill>
                <a:effectLst/>
                <a:latin typeface="Arial"/>
                <a:ea typeface="Times New Roman" panose="02020603050405020304" pitchFamily="18" charset="0"/>
                <a:cs typeface="Arial"/>
              </a:rPr>
              <a:t>há</a:t>
            </a:r>
            <a:r>
              <a:rPr lang="en-US" sz="1200" i="0" dirty="0">
                <a:solidFill>
                  <a:srgbClr val="FF0000"/>
                </a:solidFill>
                <a:effectLst/>
                <a:latin typeface="Arial"/>
                <a:ea typeface="Times New Roman" panose="02020603050405020304" pitchFamily="18" charset="0"/>
                <a:cs typeface="Arial"/>
              </a:rPr>
              <a:t> </a:t>
            </a:r>
            <a:r>
              <a:rPr lang="en-US" sz="1200" i="0" dirty="0" err="1">
                <a:solidFill>
                  <a:srgbClr val="FF0000"/>
                </a:solidFill>
                <a:effectLst/>
                <a:latin typeface="Arial"/>
                <a:ea typeface="Times New Roman" panose="02020603050405020304" pitchFamily="18" charset="0"/>
                <a:cs typeface="Arial"/>
              </a:rPr>
              <a:t>alguma</a:t>
            </a:r>
            <a:r>
              <a:rPr lang="en-US" sz="1200" i="0" dirty="0">
                <a:solidFill>
                  <a:srgbClr val="FF0000"/>
                </a:solidFill>
                <a:effectLst/>
                <a:latin typeface="Arial"/>
                <a:ea typeface="Times New Roman" panose="02020603050405020304" pitchFamily="18" charset="0"/>
                <a:cs typeface="Arial"/>
              </a:rPr>
              <a:t> </a:t>
            </a:r>
            <a:r>
              <a:rPr lang="en-US" sz="1200" i="0" dirty="0" err="1">
                <a:solidFill>
                  <a:srgbClr val="FF0000"/>
                </a:solidFill>
                <a:effectLst/>
                <a:latin typeface="Arial"/>
                <a:ea typeface="Times New Roman" panose="02020603050405020304" pitchFamily="18" charset="0"/>
                <a:cs typeface="Arial"/>
              </a:rPr>
              <a:t>dúvida</a:t>
            </a:r>
            <a:r>
              <a:rPr lang="en-US" sz="1200" i="0" dirty="0">
                <a:solidFill>
                  <a:srgbClr val="FF0000"/>
                </a:solidFill>
                <a:effectLst/>
                <a:latin typeface="Arial"/>
                <a:ea typeface="Times New Roman" panose="02020603050405020304" pitchFamily="18" charset="0"/>
                <a:cs typeface="Arial"/>
              </a:rPr>
              <a:t>.</a:t>
            </a:r>
          </a:p>
          <a:p>
            <a:pPr marL="171450" indent="-171450">
              <a:buFont typeface="Wingdings" panose="05000000000000000000" pitchFamily="2" charset="2"/>
              <a:buChar char="§"/>
            </a:pPr>
            <a:endParaRPr lang="en-US" sz="1200" i="0" dirty="0">
              <a:solidFill>
                <a:srgbClr val="FF0000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lang="en-US" sz="1200" b="1" i="0" u="sng" dirty="0">
                <a:solidFill>
                  <a:srgbClr val="FF0000"/>
                </a:solidFill>
                <a:effectLst/>
                <a:latin typeface="Arial"/>
                <a:ea typeface="Times New Roman" panose="02020603050405020304" pitchFamily="18" charset="0"/>
                <a:cs typeface="Arial"/>
              </a:rPr>
              <a:t>Responder</a:t>
            </a:r>
            <a:r>
              <a:rPr lang="en-US" sz="1200" b="0" i="0" u="none" dirty="0">
                <a:solidFill>
                  <a:srgbClr val="FF0000"/>
                </a:solidFill>
                <a:effectLst/>
                <a:latin typeface="Arial"/>
                <a:ea typeface="Times New Roman" panose="02020603050405020304" pitchFamily="18" charset="0"/>
                <a:cs typeface="Arial"/>
              </a:rPr>
              <a:t> </a:t>
            </a:r>
            <a:r>
              <a:rPr lang="en-US" sz="1200" b="0" i="0" u="none" dirty="0" err="1">
                <a:solidFill>
                  <a:srgbClr val="FF0000"/>
                </a:solidFill>
                <a:effectLst/>
                <a:latin typeface="Arial"/>
                <a:ea typeface="Times New Roman" panose="02020603050405020304" pitchFamily="18" charset="0"/>
                <a:cs typeface="Arial"/>
              </a:rPr>
              <a:t>às</a:t>
            </a:r>
            <a:r>
              <a:rPr lang="en-US" sz="1200" b="0" i="0" u="none" dirty="0">
                <a:solidFill>
                  <a:srgbClr val="FF0000"/>
                </a:solidFill>
                <a:effectLst/>
                <a:latin typeface="Arial"/>
                <a:ea typeface="Times New Roman" panose="02020603050405020304" pitchFamily="18" charset="0"/>
                <a:cs typeface="Arial"/>
              </a:rPr>
              <a:t> </a:t>
            </a:r>
            <a:r>
              <a:rPr lang="en-US" sz="1200" i="0" dirty="0" err="1">
                <a:solidFill>
                  <a:srgbClr val="FF0000"/>
                </a:solidFill>
                <a:effectLst/>
                <a:latin typeface="Arial"/>
                <a:ea typeface="Times New Roman" panose="02020603050405020304" pitchFamily="18" charset="0"/>
                <a:cs typeface="Arial"/>
              </a:rPr>
              <a:t>perguntas</a:t>
            </a:r>
            <a:r>
              <a:rPr lang="en-US" sz="1200" i="0" dirty="0">
                <a:solidFill>
                  <a:srgbClr val="FF0000"/>
                </a:solidFill>
                <a:effectLst/>
                <a:latin typeface="Arial"/>
                <a:ea typeface="Times New Roman" panose="02020603050405020304" pitchFamily="18" charset="0"/>
                <a:cs typeface="Arial"/>
              </a:rPr>
              <a:t> </a:t>
            </a:r>
            <a:r>
              <a:rPr lang="en-US" sz="1200" i="1" dirty="0">
                <a:solidFill>
                  <a:srgbClr val="FF0000"/>
                </a:solidFill>
                <a:effectLst/>
                <a:latin typeface="Arial"/>
                <a:ea typeface="Times New Roman" panose="02020603050405020304" pitchFamily="18" charset="0"/>
                <a:cs typeface="Arial"/>
              </a:rPr>
              <a:t>que </a:t>
            </a:r>
            <a:r>
              <a:rPr lang="en-US" sz="1200" i="1" dirty="0" err="1">
                <a:solidFill>
                  <a:srgbClr val="FF0000"/>
                </a:solidFill>
                <a:effectLst/>
                <a:latin typeface="Arial"/>
                <a:ea typeface="Times New Roman" panose="02020603050405020304" pitchFamily="18" charset="0"/>
                <a:cs typeface="Arial"/>
              </a:rPr>
              <a:t>forem</a:t>
            </a:r>
            <a:r>
              <a:rPr lang="en-US" sz="1200" i="1" dirty="0">
                <a:solidFill>
                  <a:srgbClr val="FF0000"/>
                </a:solidFill>
                <a:effectLst/>
                <a:latin typeface="Arial"/>
                <a:ea typeface="Times New Roman" panose="02020603050405020304" pitchFamily="18" charset="0"/>
                <a:cs typeface="Arial"/>
              </a:rPr>
              <a:t> </a:t>
            </a:r>
            <a:r>
              <a:rPr lang="en-US" sz="1200" i="1" dirty="0" err="1">
                <a:solidFill>
                  <a:srgbClr val="FF0000"/>
                </a:solidFill>
                <a:effectLst/>
                <a:latin typeface="Arial"/>
                <a:ea typeface="Times New Roman" panose="02020603050405020304" pitchFamily="18" charset="0"/>
                <a:cs typeface="Arial"/>
              </a:rPr>
              <a:t>necessárias</a:t>
            </a:r>
            <a:r>
              <a:rPr lang="en-US" sz="1200" i="0" dirty="0">
                <a:solidFill>
                  <a:srgbClr val="FF0000"/>
                </a:solidFill>
                <a:effectLst/>
                <a:latin typeface="Arial"/>
                <a:ea typeface="Times New Roman" panose="02020603050405020304" pitchFamily="18" charset="0"/>
                <a:cs typeface="Arial"/>
              </a:rPr>
              <a:t>.</a:t>
            </a:r>
            <a:endParaRPr lang="en-US" sz="1200" i="0" dirty="0">
              <a:effectLst/>
              <a:latin typeface="Arial"/>
              <a:ea typeface="Times New Roman" panose="02020603050405020304" pitchFamily="18" charset="0"/>
              <a:cs typeface="Arial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5F56037-6788-433A-A7B1-BC071E3268D5}" type="slidenum">
              <a:rPr lang="en-US" altLang="en-US" smtClean="0"/>
              <a:t>35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51062007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9575" y="698500"/>
            <a:ext cx="6192838" cy="34845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1200" b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Notas</a:t>
            </a:r>
            <a:r>
              <a:rPr lang="en-US" sz="12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do </a:t>
            </a:r>
            <a:r>
              <a:rPr lang="en-US" sz="1200" b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instrutor</a:t>
            </a:r>
            <a:r>
              <a:rPr lang="en-US" sz="12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:</a:t>
            </a: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800"/>
              </a:spcAft>
            </a:pPr>
            <a:endParaRPr lang="en-US" sz="1200" b="1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lvl="0" indent="-171450" algn="l" defTabSz="914400" rtl="0" eaLnBrk="0" fontAlgn="base" latinLnBrk="0" hangingPunct="0">
              <a:lnSpc>
                <a:spcPct val="115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Wingdings" panose="05000000000000000000" pitchFamily="2" charset="2"/>
              <a:buChar char="v"/>
              <a:tabLst/>
              <a:defRPr/>
            </a:pPr>
            <a:r>
              <a:rPr lang="en-US" sz="1200" b="1" i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Peça</a:t>
            </a:r>
            <a:r>
              <a:rPr lang="en-US" sz="1200" b="1" i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aos</a:t>
            </a:r>
            <a:r>
              <a:rPr lang="en-US" sz="1200" b="1" i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participantes</a:t>
            </a:r>
            <a:r>
              <a:rPr lang="en-US" sz="1200" b="1" i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para </a:t>
            </a:r>
            <a:r>
              <a:rPr lang="en-US" sz="1200" b="1" i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lerem</a:t>
            </a:r>
            <a:r>
              <a:rPr lang="en-US" sz="1200" b="1" i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em</a:t>
            </a:r>
            <a:r>
              <a:rPr lang="en-US" sz="1200" b="1" i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silêncio</a:t>
            </a:r>
            <a:r>
              <a:rPr lang="en-US" sz="1200" b="1" i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o </a:t>
            </a:r>
            <a:r>
              <a:rPr lang="en-US" sz="1200" b="1" i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resumo</a:t>
            </a:r>
            <a:r>
              <a:rPr lang="en-US" sz="1200" b="1" i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da </a:t>
            </a:r>
            <a:r>
              <a:rPr lang="en-US" sz="1200" b="1" i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leptospirose</a:t>
            </a:r>
            <a:r>
              <a:rPr lang="en-US" sz="1200" b="1" i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e as </a:t>
            </a:r>
            <a:r>
              <a:rPr lang="en-US" sz="1200" b="1" i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definições</a:t>
            </a:r>
            <a:r>
              <a:rPr lang="en-US" sz="1200" b="1" i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en-US" sz="1200" b="1" i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caso</a:t>
            </a:r>
            <a:r>
              <a:rPr lang="en-US" sz="1200" b="1" i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da OMS e do CDC (</a:t>
            </a:r>
            <a:r>
              <a:rPr lang="en-US" sz="1200" b="1" i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ver</a:t>
            </a:r>
            <a:r>
              <a:rPr lang="en-US" sz="1200" b="1" i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Guia</a:t>
            </a:r>
            <a:r>
              <a:rPr lang="en-US" sz="1200" b="1" i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do </a:t>
            </a:r>
            <a:r>
              <a:rPr lang="en-US" sz="1200" b="1" i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Participante</a:t>
            </a:r>
            <a:r>
              <a:rPr lang="en-US" sz="1200" b="1" i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).</a:t>
            </a:r>
            <a:endParaRPr lang="en-US" sz="1200" b="1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800"/>
              </a:spcAft>
            </a:pPr>
            <a:endParaRPr lang="en-US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1200" b="1" i="0" u="sng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Perguntar</a:t>
            </a:r>
            <a:r>
              <a:rPr lang="en-US" sz="1200" b="1" i="0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se </a:t>
            </a:r>
            <a:r>
              <a:rPr lang="en-US" sz="1200" i="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há</a:t>
            </a:r>
            <a:r>
              <a:rPr lang="en-US" sz="1200" i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perguntas</a:t>
            </a:r>
            <a:r>
              <a:rPr lang="en-US" sz="1200" i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(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depois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os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participantes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terem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terminado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leitura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)</a:t>
            </a: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endParaRPr lang="en-US" sz="1200" i="1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1200" b="1" i="0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Responder</a:t>
            </a:r>
            <a:r>
              <a:rPr lang="en-US" sz="1200" b="0" i="0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0" i="0" u="none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às</a:t>
            </a:r>
            <a:r>
              <a:rPr lang="en-US" sz="1200" b="0" i="0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perguntas</a:t>
            </a:r>
            <a:r>
              <a:rPr lang="en-US" sz="1200" i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que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forem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necessárias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5F56037-6788-433A-A7B1-BC071E3268D5}" type="slidenum">
              <a:rPr lang="en-US" altLang="en-US" smtClean="0"/>
              <a:t>36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74532161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9575" y="698500"/>
            <a:ext cx="6192838" cy="34845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1200" b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Notas</a:t>
            </a:r>
            <a:r>
              <a:rPr lang="en-US" sz="12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do </a:t>
            </a:r>
            <a:r>
              <a:rPr lang="en-US" sz="1200" b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instrutor</a:t>
            </a:r>
            <a:r>
              <a:rPr lang="en-US" sz="12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:</a:t>
            </a:r>
          </a:p>
          <a:p>
            <a:pPr marL="0" marR="0">
              <a:lnSpc>
                <a:spcPct val="115000"/>
              </a:lnSpc>
              <a:spcBef>
                <a:spcPts val="1200"/>
              </a:spcBef>
              <a:spcAft>
                <a:spcPts val="600"/>
              </a:spcAft>
            </a:pPr>
            <a:endParaRPr lang="en-US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1200" b="1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Dizer:</a:t>
            </a:r>
            <a:r>
              <a:rPr lang="en-US" sz="1200" b="0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Usando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informação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anterior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fornecida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crie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uma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definição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caso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surto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para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casos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prováveis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confirmados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</a:t>
            </a:r>
            <a:r>
              <a:rPr lang="en-US" sz="12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Dica: </a:t>
            </a:r>
            <a:r>
              <a:rPr lang="en-US" sz="1200" i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Antes de </a:t>
            </a:r>
            <a:r>
              <a:rPr lang="en-US" sz="1200" i="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criar</a:t>
            </a:r>
            <a:r>
              <a:rPr lang="en-US" sz="1200" i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uma</a:t>
            </a:r>
            <a:r>
              <a:rPr lang="en-US" sz="1200" i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nova </a:t>
            </a:r>
            <a:r>
              <a:rPr lang="en-US" sz="1200" i="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definição</a:t>
            </a:r>
            <a:r>
              <a:rPr lang="en-US" sz="1200" i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i="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caso</a:t>
            </a:r>
            <a:r>
              <a:rPr lang="en-US" sz="1200" i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en-US" sz="1200" i="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os</a:t>
            </a:r>
            <a:r>
              <a:rPr lang="en-US" sz="1200" i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investigadores</a:t>
            </a:r>
            <a:r>
              <a:rPr lang="en-US" sz="1200" i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devem</a:t>
            </a:r>
            <a:r>
              <a:rPr lang="en-US" sz="1200" i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verificar</a:t>
            </a:r>
            <a:r>
              <a:rPr lang="en-US" sz="1200" i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se o </a:t>
            </a:r>
            <a:r>
              <a:rPr lang="en-US" sz="1200" i="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Ministério</a:t>
            </a:r>
            <a:r>
              <a:rPr lang="en-US" sz="1200" i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da </a:t>
            </a:r>
            <a:r>
              <a:rPr lang="en-US" sz="1200" i="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Saúde</a:t>
            </a:r>
            <a:r>
              <a:rPr lang="en-US" sz="1200" i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ou</a:t>
            </a:r>
            <a:r>
              <a:rPr lang="en-US" sz="1200" i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 OMS </a:t>
            </a:r>
            <a:r>
              <a:rPr lang="en-US" sz="1200" i="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já</a:t>
            </a:r>
            <a:r>
              <a:rPr lang="en-US" sz="1200" i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têm</a:t>
            </a:r>
            <a:r>
              <a:rPr lang="en-US" sz="1200" i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uma</a:t>
            </a:r>
            <a:r>
              <a:rPr lang="en-US" sz="1200" i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definição</a:t>
            </a:r>
            <a:r>
              <a:rPr lang="en-US" sz="1200" i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i="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caso</a:t>
            </a:r>
            <a:r>
              <a:rPr lang="en-US" sz="1200" i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i="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surto</a:t>
            </a:r>
            <a:r>
              <a:rPr lang="en-US" sz="1200" i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recomendada</a:t>
            </a:r>
            <a:r>
              <a:rPr lang="en-US" sz="1200" i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!</a:t>
            </a: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endParaRPr lang="en-US" sz="1200" i="1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1200" b="1" i="0" u="sng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Dê</a:t>
            </a:r>
            <a:r>
              <a:rPr lang="en-US" sz="1200" b="1" i="0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10 </a:t>
            </a:r>
            <a:r>
              <a:rPr lang="en-US" sz="1200" i="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minutos</a:t>
            </a:r>
            <a:r>
              <a:rPr lang="en-US" sz="1200" i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aos</a:t>
            </a:r>
            <a:r>
              <a:rPr lang="en-US" sz="1200" i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participantes</a:t>
            </a:r>
            <a:r>
              <a:rPr lang="en-US" sz="1200" i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para </a:t>
            </a:r>
            <a:r>
              <a:rPr lang="en-US" sz="1200" i="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trabalharem</a:t>
            </a:r>
            <a:r>
              <a:rPr lang="en-US" sz="1200" i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em</a:t>
            </a:r>
            <a:r>
              <a:rPr lang="en-US" sz="1200" i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pares. </a:t>
            </a: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endParaRPr lang="en-US" sz="1200" i="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1200" b="1" i="0" u="sng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Peça</a:t>
            </a:r>
            <a:r>
              <a:rPr lang="en-US" sz="1200" b="1" i="0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</a:t>
            </a:r>
            <a:r>
              <a:rPr lang="en-US" sz="1200" b="0" i="0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voluntários</a:t>
            </a:r>
            <a:r>
              <a:rPr lang="en-US" sz="1200" i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que </a:t>
            </a:r>
            <a:r>
              <a:rPr lang="en-US" sz="1200" i="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leiam</a:t>
            </a:r>
            <a:r>
              <a:rPr lang="en-US" sz="1200" i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a(s) </a:t>
            </a:r>
            <a:r>
              <a:rPr lang="en-US" sz="1200" i="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sua</a:t>
            </a:r>
            <a:r>
              <a:rPr lang="en-US" sz="1200" i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(s) </a:t>
            </a:r>
            <a:r>
              <a:rPr lang="en-US" sz="1200" i="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resposta</a:t>
            </a:r>
            <a:r>
              <a:rPr lang="en-US" sz="1200" i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(s). </a:t>
            </a: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endParaRPr lang="en-US" sz="1200" i="1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1200" b="1" i="0" u="sng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Pergunte</a:t>
            </a:r>
            <a:r>
              <a:rPr lang="en-US" sz="1200" b="1" i="0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se </a:t>
            </a:r>
            <a:r>
              <a:rPr lang="en-US" sz="1200" i="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os</a:t>
            </a:r>
            <a:r>
              <a:rPr lang="en-US" sz="1200" i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participantes</a:t>
            </a:r>
            <a:r>
              <a:rPr lang="en-US" sz="1200" i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têm</a:t>
            </a:r>
            <a:r>
              <a:rPr lang="en-US" sz="1200" i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outras</a:t>
            </a:r>
            <a:r>
              <a:rPr lang="en-US" sz="1200" i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respostas</a:t>
            </a:r>
            <a:r>
              <a:rPr lang="en-US" sz="1200" i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</a:t>
            </a: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endParaRPr lang="en-US" sz="1200" i="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1200" b="1" i="0" u="sng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Confirmar</a:t>
            </a:r>
            <a:r>
              <a:rPr lang="en-US" sz="1200" b="1" i="0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a(s) </a:t>
            </a:r>
            <a:r>
              <a:rPr lang="en-US" sz="1200" i="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resposta</a:t>
            </a:r>
            <a:r>
              <a:rPr lang="en-US" sz="1200" i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(s).</a:t>
            </a: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endParaRPr lang="en-US" sz="1200" i="1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1200" b="1" i="0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Dizer:</a:t>
            </a:r>
            <a:r>
              <a:rPr lang="en-US" sz="1200" b="1" i="0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As </a:t>
            </a:r>
            <a:r>
              <a:rPr lang="en-US" sz="1200" i="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definições</a:t>
            </a:r>
            <a:r>
              <a:rPr lang="en-US" sz="1200" i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i="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caso</a:t>
            </a:r>
            <a:r>
              <a:rPr lang="en-US" sz="1200" i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podem</a:t>
            </a:r>
            <a:r>
              <a:rPr lang="en-US" sz="1200" i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variar</a:t>
            </a:r>
            <a:r>
              <a:rPr lang="en-US" sz="1200" i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!</a:t>
            </a: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endParaRPr lang="en-US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v"/>
            </a:pP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Discuta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brevemente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as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diferenças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entre as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definições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caso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da OMS e do CDC.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5F56037-6788-433A-A7B1-BC071E3268D5}" type="slidenum">
              <a:rPr lang="en-US" altLang="en-US" smtClean="0"/>
              <a:t>37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03707223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9575" y="698500"/>
            <a:ext cx="6192838" cy="34845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1200" b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Notas</a:t>
            </a:r>
            <a:r>
              <a:rPr lang="en-US" sz="12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do </a:t>
            </a:r>
            <a:r>
              <a:rPr lang="en-US" sz="1200" b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instrutor</a:t>
            </a:r>
            <a:r>
              <a:rPr lang="en-US" sz="12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:</a:t>
            </a:r>
          </a:p>
          <a:p>
            <a:pPr marL="0" marR="0">
              <a:lnSpc>
                <a:spcPct val="115000"/>
              </a:lnSpc>
              <a:spcBef>
                <a:spcPts val="1200"/>
              </a:spcBef>
              <a:spcAft>
                <a:spcPts val="600"/>
              </a:spcAft>
            </a:pPr>
            <a:endParaRPr lang="en-US" sz="1200" b="1" i="1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1200" b="1" i="0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Dizer:</a:t>
            </a:r>
            <a:r>
              <a:rPr lang="en-US" sz="1200" b="1" i="0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Lembra-te</a:t>
            </a:r>
            <a:r>
              <a:rPr lang="en-US" sz="1200" i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que as </a:t>
            </a:r>
            <a:r>
              <a:rPr lang="en-US" sz="1200" i="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definições</a:t>
            </a:r>
            <a:r>
              <a:rPr lang="en-US" sz="1200" i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i="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caso</a:t>
            </a:r>
            <a:r>
              <a:rPr lang="en-US" sz="1200" i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podem</a:t>
            </a:r>
            <a:r>
              <a:rPr lang="en-US" sz="1200" i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variar</a:t>
            </a:r>
            <a:r>
              <a:rPr lang="en-US" sz="1200" i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! </a:t>
            </a:r>
            <a:r>
              <a:rPr lang="en-US" sz="1200" i="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Aqui</a:t>
            </a:r>
            <a:r>
              <a:rPr lang="en-US" sz="1200" i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está</a:t>
            </a:r>
            <a:r>
              <a:rPr lang="en-US" sz="1200" i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uma</a:t>
            </a:r>
            <a:r>
              <a:rPr lang="en-US" sz="1200" i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outra</a:t>
            </a:r>
            <a:r>
              <a:rPr lang="en-US" sz="1200" i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resposta</a:t>
            </a:r>
            <a:r>
              <a:rPr lang="en-US" sz="1200" i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possível</a:t>
            </a:r>
            <a:r>
              <a:rPr lang="en-US" sz="1200" i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  <a:endParaRPr lang="en-US" sz="1200" b="0" i="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endParaRPr lang="en-US" sz="1200" b="1" i="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endParaRPr lang="en-US" sz="1200" b="1" i="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5F56037-6788-433A-A7B1-BC071E3268D5}" type="slidenum">
              <a:rPr lang="en-US" altLang="en-US" smtClean="0"/>
              <a:t>38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7966863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9575" y="698500"/>
            <a:ext cx="6192838" cy="34845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1200" b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Notas</a:t>
            </a:r>
            <a:r>
              <a:rPr lang="en-US" sz="12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do </a:t>
            </a:r>
            <a:r>
              <a:rPr lang="en-US" sz="1200" b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instrutor</a:t>
            </a:r>
            <a:r>
              <a:rPr lang="en-US" sz="12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:</a:t>
            </a:r>
            <a:endParaRPr lang="en-US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endParaRPr lang="en-US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1200" b="1" i="0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Leia</a:t>
            </a:r>
            <a:r>
              <a:rPr lang="en-US" sz="1200" b="1" i="0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 </a:t>
            </a:r>
            <a:r>
              <a:rPr lang="en-US" sz="1200" i="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pergunta</a:t>
            </a:r>
            <a:r>
              <a:rPr lang="en-US" sz="1200" i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5 e </a:t>
            </a:r>
            <a:r>
              <a:rPr lang="en-US" sz="1200" i="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peça</a:t>
            </a:r>
            <a:r>
              <a:rPr lang="en-US" sz="1200" i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as </a:t>
            </a:r>
            <a:r>
              <a:rPr lang="en-US" sz="1200" i="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respostas</a:t>
            </a:r>
            <a:r>
              <a:rPr lang="en-US" sz="1200" i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dos </a:t>
            </a:r>
            <a:r>
              <a:rPr lang="en-US" sz="1200" i="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participantes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</a:t>
            </a: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endParaRPr lang="en-US" sz="1200" i="1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1200" b="1" i="0" u="sng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Confirmar</a:t>
            </a:r>
            <a:r>
              <a:rPr lang="en-US" sz="1200" b="1" i="0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a(s) </a:t>
            </a:r>
            <a:r>
              <a:rPr lang="en-US" sz="1200" i="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resposta</a:t>
            </a:r>
            <a:r>
              <a:rPr lang="en-US" sz="1200" i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(s). </a:t>
            </a:r>
            <a:r>
              <a:rPr lang="en-US" sz="1200" b="1" i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&lt;CLICAR&gt; </a:t>
            </a:r>
            <a:r>
              <a:rPr lang="en-US" sz="1200" i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para o diapositivo </a:t>
            </a:r>
            <a:r>
              <a:rPr lang="en-US" sz="1200" i="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seguinte</a:t>
            </a:r>
            <a:r>
              <a:rPr lang="en-US" sz="1200" i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para </a:t>
            </a:r>
            <a:r>
              <a:rPr lang="en-US" sz="1200" i="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obter</a:t>
            </a:r>
            <a:r>
              <a:rPr lang="en-US" sz="1200" i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respostas</a:t>
            </a:r>
            <a:r>
              <a:rPr lang="en-US" sz="1200" i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5F56037-6788-433A-A7B1-BC071E3268D5}" type="slidenum">
              <a:rPr lang="en-US" altLang="en-US" smtClean="0"/>
              <a:t>39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986595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9575" y="698500"/>
            <a:ext cx="6192838" cy="34845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>
              <a:spcBef>
                <a:spcPts val="1200"/>
              </a:spcBef>
              <a:spcAft>
                <a:spcPts val="600"/>
              </a:spcAft>
            </a:pPr>
            <a:r>
              <a:rPr lang="en-US" sz="1200" b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Notas</a:t>
            </a:r>
            <a:r>
              <a:rPr lang="en-US" sz="1200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do </a:t>
            </a:r>
            <a:r>
              <a:rPr lang="en-US" sz="1200" b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instrutor</a:t>
            </a:r>
            <a:r>
              <a:rPr lang="en-US" sz="1200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marL="0" marR="0">
              <a:spcBef>
                <a:spcPts val="1200"/>
              </a:spcBef>
              <a:spcAft>
                <a:spcPts val="600"/>
              </a:spcAft>
            </a:pPr>
            <a:endParaRPr lang="en-US" sz="1200" b="1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US" sz="1200" b="1" u="sng" dirty="0"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Dizer:</a:t>
            </a:r>
            <a:r>
              <a:rPr lang="en-US" sz="1200" b="1" u="none" dirty="0"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Uma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investigação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surto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tem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três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fases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gerais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cada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uma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com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vários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passos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: 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fase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descritiva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ou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preliminar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que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abordaremos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nesta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lição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; 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fase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analítica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e 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fase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resposta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que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abordaremos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próxima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lição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5F56037-6788-433A-A7B1-BC071E3268D5}" type="slidenum">
              <a:rPr lang="en-US" altLang="en-US" smtClean="0"/>
              <a:t>4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03307179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9575" y="698500"/>
            <a:ext cx="6192838" cy="34845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1200" b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Notas</a:t>
            </a:r>
            <a:r>
              <a:rPr lang="en-US" sz="12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do </a:t>
            </a:r>
            <a:r>
              <a:rPr lang="en-US" sz="1200" b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instrutor</a:t>
            </a:r>
            <a:r>
              <a:rPr lang="en-US" sz="12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:</a:t>
            </a:r>
          </a:p>
          <a:p>
            <a:pPr marL="0" marR="0">
              <a:lnSpc>
                <a:spcPct val="115000"/>
              </a:lnSpc>
              <a:spcBef>
                <a:spcPts val="1200"/>
              </a:spcBef>
              <a:spcAft>
                <a:spcPts val="600"/>
              </a:spcAft>
            </a:pPr>
            <a:endParaRPr lang="en-US" sz="1200" b="1" i="1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200" b="1" i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&lt;CLICAR&gt;</a:t>
            </a:r>
          </a:p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None/>
            </a:pPr>
            <a:endParaRPr lang="en-US" sz="1200" b="1" i="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1200" b="1" i="0" u="sng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Peça</a:t>
            </a:r>
            <a:r>
              <a:rPr lang="en-US" sz="1200" b="1" i="0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</a:t>
            </a:r>
            <a:r>
              <a:rPr lang="en-US" sz="1200" b="1" i="0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um </a:t>
            </a:r>
            <a:r>
              <a:rPr lang="en-US" sz="1200" i="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voluntário</a:t>
            </a:r>
            <a:r>
              <a:rPr lang="en-US" sz="1200" i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para </a:t>
            </a:r>
            <a:r>
              <a:rPr lang="en-US" sz="1200" i="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ler</a:t>
            </a:r>
            <a:r>
              <a:rPr lang="en-US" sz="1200" i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 </a:t>
            </a:r>
            <a:r>
              <a:rPr lang="en-US" sz="1200" i="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resposta</a:t>
            </a:r>
            <a:r>
              <a:rPr lang="en-US" sz="1200" i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à </a:t>
            </a:r>
            <a:r>
              <a:rPr lang="en-US" sz="1200" i="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pergunta</a:t>
            </a:r>
            <a:r>
              <a:rPr lang="en-US" sz="1200" i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6.</a:t>
            </a:r>
          </a:p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None/>
            </a:pPr>
            <a:endParaRPr lang="en-US" sz="1200" b="1" i="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1200" b="1" i="0" u="sng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Pergunte</a:t>
            </a:r>
            <a:r>
              <a:rPr lang="en-US" sz="1200" b="1" i="0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0" i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se </a:t>
            </a:r>
            <a:r>
              <a:rPr lang="en-US" sz="1200" b="0" i="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existem</a:t>
            </a:r>
            <a:r>
              <a:rPr lang="en-US" sz="1200" b="0" i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0" i="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dúvidas</a:t>
            </a:r>
            <a:r>
              <a:rPr lang="en-US" sz="1200" b="0" i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antes de </a:t>
            </a:r>
            <a:r>
              <a:rPr lang="en-US" sz="1200" b="0" i="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prosseguir</a:t>
            </a:r>
            <a:r>
              <a:rPr lang="en-US" sz="1200" b="0" i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endParaRPr lang="en-US" sz="1200" b="1" i="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1200" b="1" i="0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Responder</a:t>
            </a:r>
            <a:r>
              <a:rPr lang="en-US" sz="1200" b="0" i="0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0" i="0" u="none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às</a:t>
            </a:r>
            <a:r>
              <a:rPr lang="en-US" sz="1200" b="0" i="0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0" i="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perguntas</a:t>
            </a:r>
            <a:r>
              <a:rPr lang="en-US" sz="1200" b="0" i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que </a:t>
            </a:r>
            <a:r>
              <a:rPr lang="en-US" sz="1200" b="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forem</a:t>
            </a:r>
            <a:r>
              <a:rPr lang="en-US" sz="1200" b="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necessárias</a:t>
            </a:r>
            <a:r>
              <a:rPr lang="en-US" sz="1200" b="0" i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endParaRPr lang="en-US" sz="1200" b="1" i="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endParaRPr lang="en-US" sz="1200" b="1" i="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5F56037-6788-433A-A7B1-BC071E3268D5}" type="slidenum">
              <a:rPr lang="en-US" altLang="en-US" smtClean="0"/>
              <a:t>40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93666058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9575" y="698500"/>
            <a:ext cx="6192838" cy="34845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1200" b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Notas</a:t>
            </a:r>
            <a:r>
              <a:rPr lang="en-US" sz="12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do </a:t>
            </a:r>
            <a:r>
              <a:rPr lang="en-US" sz="1200" b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instrutor</a:t>
            </a:r>
            <a:r>
              <a:rPr lang="en-US" sz="12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:</a:t>
            </a: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</a:pPr>
            <a:endParaRPr lang="en-US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1200" b="1" i="0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Peca a</a:t>
            </a:r>
            <a:r>
              <a:rPr lang="en-US" sz="1200" b="1" i="0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as </a:t>
            </a:r>
            <a:r>
              <a:rPr lang="en-US" sz="1200" i="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perguntas</a:t>
            </a:r>
            <a:r>
              <a:rPr lang="en-US" sz="1200" i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do diapositivo. </a:t>
            </a: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endParaRPr lang="en-US" sz="1200" b="1" i="1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v"/>
            </a:pP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Solicite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algumas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respostas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aos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participantes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</a:t>
            </a: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v"/>
            </a:pPr>
            <a:endParaRPr lang="en-US" sz="1200" b="1" i="1" u="sng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v"/>
            </a:pPr>
            <a:r>
              <a:rPr lang="en-US" sz="1200" b="1" u="sng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Confirmar</a:t>
            </a:r>
            <a:r>
              <a:rPr lang="en-US" sz="1200" b="1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a(s)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resposta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(s). </a:t>
            </a:r>
            <a:r>
              <a:rPr lang="en-US" sz="12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&lt;CLICAR&gt;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para o diapositivo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seguinte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com as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respostas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endParaRPr lang="en-US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endParaRPr lang="en-US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5F56037-6788-433A-A7B1-BC071E3268D5}" type="slidenum">
              <a:rPr lang="en-US" altLang="en-US" smtClean="0"/>
              <a:t>41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33313707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9575" y="698500"/>
            <a:ext cx="6192838" cy="34845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1200" b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Notas</a:t>
            </a:r>
            <a:r>
              <a:rPr lang="en-US" sz="12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do </a:t>
            </a:r>
            <a:r>
              <a:rPr lang="en-US" sz="1200" b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instrutor</a:t>
            </a:r>
            <a:r>
              <a:rPr lang="en-US" sz="12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:</a:t>
            </a:r>
          </a:p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None/>
            </a:pPr>
            <a:endParaRPr lang="en-US" sz="1200" i="1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1200" b="1" i="0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Dizer:</a:t>
            </a:r>
            <a:r>
              <a:rPr lang="en-US" sz="1200" b="1" i="0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Com base no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vosso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conhecimento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sobre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leptospirose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devem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ser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notificados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outros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ministérios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/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agências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? </a:t>
            </a:r>
            <a:r>
              <a:rPr lang="en-US" sz="12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&lt;CLICAR&gt; </a:t>
            </a:r>
            <a:r>
              <a:rPr lang="en-US" sz="1200" b="1" i="1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Resposta: 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Uma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vez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que a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leptospirose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é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uma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doença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zoonótica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e que o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organismo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está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presente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em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reservatórios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animais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e no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ambiente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devem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ser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contactados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os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ministérios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responsáveis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pelas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doenças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animais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que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afectam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os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animais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domésticos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e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selvagens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bem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como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os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responsáveis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pela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saúde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ambiental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</a:p>
          <a:p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5F56037-6788-433A-A7B1-BC071E3268D5}" type="slidenum">
              <a:rPr lang="en-US" altLang="en-US" smtClean="0"/>
              <a:t>42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41294974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B92D7A2-FDC9-1920-D64C-EA6DEB6AD00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6669B2F4-B85E-3F5C-23A8-E2E5339E32E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409575" y="698500"/>
            <a:ext cx="6192838" cy="3484563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BF76ADFE-F660-60CF-763E-818F357DAD6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>
              <a:spcBef>
                <a:spcPts val="1200"/>
              </a:spcBef>
              <a:spcAft>
                <a:spcPts val="600"/>
              </a:spcAft>
            </a:pPr>
            <a:r>
              <a:rPr lang="en-US" sz="1200" b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Notas</a:t>
            </a:r>
            <a:r>
              <a:rPr lang="en-US" sz="1200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do </a:t>
            </a:r>
            <a:r>
              <a:rPr lang="en-US" sz="1200" b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instrutor</a:t>
            </a:r>
            <a:r>
              <a:rPr lang="en-US" sz="1200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marL="0" marR="0">
              <a:spcBef>
                <a:spcPts val="1200"/>
              </a:spcBef>
              <a:spcAft>
                <a:spcPts val="600"/>
              </a:spcAft>
            </a:pPr>
            <a:endParaRPr lang="en-US" sz="1200" b="1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US" sz="1200" b="1" u="sng" dirty="0"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Dizer:</a:t>
            </a:r>
            <a:r>
              <a:rPr lang="en-US" sz="1200" b="1" u="none" dirty="0"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três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primeiros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passos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uma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investigação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um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surto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são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:</a:t>
            </a:r>
          </a:p>
          <a:p>
            <a:pPr marL="628650" marR="0" lvl="1" indent="-17145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Courier New" panose="02070309020205020404" pitchFamily="49" charset="0"/>
              <a:buChar char="o"/>
            </a:pP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Preparar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o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trabalho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campo</a:t>
            </a:r>
          </a:p>
          <a:p>
            <a:pPr marL="628650" marR="0" lvl="1" indent="-17145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Courier New" panose="02070309020205020404" pitchFamily="49" charset="0"/>
              <a:buChar char="o"/>
            </a:pP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Confirmar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existência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um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surto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e</a:t>
            </a:r>
          </a:p>
          <a:p>
            <a:pPr marL="628650" marR="0" lvl="1" indent="-17145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Courier New" panose="02070309020205020404" pitchFamily="49" charset="0"/>
              <a:buChar char="o"/>
            </a:pP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Verificar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o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diagnóstico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</a:p>
          <a:p>
            <a:pPr marL="0" marR="0">
              <a:spcBef>
                <a:spcPts val="1200"/>
              </a:spcBef>
              <a:spcAft>
                <a:spcPts val="600"/>
              </a:spcAft>
            </a:pPr>
            <a:endParaRPr lang="en-US" sz="1200" b="1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US" sz="1200" b="1" u="sng" dirty="0"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Dizer:</a:t>
            </a:r>
            <a:r>
              <a:rPr lang="en-US" sz="1200" b="1" u="none" dirty="0"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Estes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três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passos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são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quase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sempre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primeiros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três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passos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mas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por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vezes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são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dados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numa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ordem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diferente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ou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todos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mesmo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tempo. Mas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vamos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abordá-los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pela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ordem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aqui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indicada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começando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por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Preparar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o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trabalho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campo.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CF18E92-637B-E690-511E-E05261060BF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5F56037-6788-433A-A7B1-BC071E3268D5}" type="slidenum">
              <a:rPr lang="en-US" altLang="en-US" smtClean="0"/>
              <a:t>43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99484430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9575" y="698500"/>
            <a:ext cx="6192838" cy="34845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>
              <a:spcBef>
                <a:spcPts val="1200"/>
              </a:spcBef>
              <a:spcAft>
                <a:spcPts val="600"/>
              </a:spcAft>
            </a:pPr>
            <a:r>
              <a:rPr lang="en-US" sz="1200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Notas do instrutor:</a:t>
            </a: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</a:pPr>
            <a:endParaRPr lang="en-US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US" sz="1200" b="1" u="sng" dirty="0"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Dizer:</a:t>
            </a:r>
            <a:r>
              <a:rPr lang="en-US" sz="1200" b="1" u="none" dirty="0"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Embora dependa da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doença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e do contexto, podem ser detectados outros casos através do contacto: </a:t>
            </a:r>
          </a:p>
          <a:p>
            <a:pPr marL="800100" marR="0" lvl="1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Outros estabelecimentos de saúde e perguntar se já viram casos semelhantes</a:t>
            </a:r>
          </a:p>
          <a:p>
            <a:pPr marL="800100" marR="0" lvl="1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Laboratórios para determinar se as amostras foram enviadas para análise devido a preocupações semelhantes</a:t>
            </a:r>
          </a:p>
          <a:p>
            <a:pPr marL="800100" marR="0" lvl="1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Agentes comunitários de saúde porque algumas doenças não requerem hospitalização, mas os agentes comunitários de saúde podem ter conhecimento de possíveis casos</a:t>
            </a:r>
          </a:p>
          <a:p>
            <a:pPr marL="800100" marR="0" lvl="1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Agentes de vigilância veterinária/trabalhadores no domínio da saúde animal para verificar se foram notificadas quaisquer doenças entre os animais que indiquem uma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doença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zoonótica</a:t>
            </a:r>
          </a:p>
          <a:p>
            <a:pPr marL="800100" marR="0" lvl="1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Farmacêuticos, porque em muitos países os farmacêuticos tratam muitas doenças comuns e podem ser o primeiro ponto de contacto para um caso</a:t>
            </a:r>
          </a:p>
          <a:p>
            <a:pPr marL="800100" marR="0" lvl="1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Os curandeiros tradicionais porque, em algumas culturas, as pessoas doentes consultam primeiro um curandeiro tradicional antes de entrarem no sistema de saúde formal</a:t>
            </a:r>
          </a:p>
          <a:p>
            <a:pPr marL="800100" marR="0" lvl="1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endParaRPr lang="en-US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1200" b="1" u="sng" dirty="0"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Dizer:</a:t>
            </a:r>
            <a:r>
              <a:rPr lang="en-US" sz="1200" b="1" u="none" dirty="0"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Falar com:</a:t>
            </a:r>
          </a:p>
          <a:p>
            <a:pPr marL="742950" marR="0" lvl="1" indent="-2857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Agentes de vigilância noutros distritos para verificar se o surto se restringe a uma área, uma vez que um dos objectivos de uma investigação é caraterizar a extensão geográfica do surto.</a:t>
            </a:r>
          </a:p>
          <a:p>
            <a:pPr marL="742950" marR="0" lvl="1" indent="-2857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Doentes porque, por vezes, os doentes conhecem ou ouviram falar de outros com a mesma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doença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ou podem ter sido infectados por contacto com alguém que escapou aos esforços de vigilância.</a:t>
            </a:r>
          </a:p>
          <a:p>
            <a:pPr marL="742950" marR="0" lvl="1" indent="-2857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Médicos do sector privado, porque podem não notificar doenças às autoridades de saúde pública</a:t>
            </a:r>
          </a:p>
          <a:p>
            <a:pPr marL="742950" marR="0" lvl="1" indent="-28575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Courier New" panose="02070309020205020404" pitchFamily="49" charset="0"/>
              <a:buChar char="o"/>
            </a:pP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Veterinários/proprietários de animais, porque também podem não estar a notificar doenças. As empresas de fornecimento de animais que vendem rações, vacinas e medicamentos podem ter conhecimento de doenças não notificadas. </a:t>
            </a:r>
            <a:endParaRPr lang="fr-FR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742950" marR="0" lvl="1" indent="-2857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Os meios de comunicação social, embora as implicações deste facto devam ser cuidadosamente consideradas. Embora possa haver uma maior sensibilização do público para um problema de saúde e um maior número de casos possa procurar cuidados, um maior número de não casos pode procurar cuidados e sobrecarregar os serviços locais</a:t>
            </a:r>
          </a:p>
          <a:p>
            <a:pPr marL="742950" marR="0" lvl="1" indent="-2857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endParaRPr lang="en-US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US" sz="1200" b="1" u="sng" dirty="0"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Dizer:</a:t>
            </a:r>
            <a:r>
              <a:rPr lang="en-US" sz="1200" b="1" u="none" dirty="0"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Fazer a pesquisa de casos na comunidade!  Se 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doença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for grave, alguns ministérios da saúde efectuam a procura de casos através de visitas porta a porta. Trata-se de um processo que exige muitos recursos e pode ser moroso, mas o esforço pode justificar-se se (1) os doentes não procurarem tratamento, mas 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doença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for tratável, e (2) a identificação destes casos "ocultos" puder reduzir a transmissão na comunidade.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5F56037-6788-433A-A7B1-BC071E3268D5}" type="slidenum">
              <a:rPr lang="en-US" altLang="en-US" smtClean="0"/>
              <a:t>44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68764586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9575" y="698500"/>
            <a:ext cx="6192838" cy="34845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>
              <a:spcBef>
                <a:spcPts val="1200"/>
              </a:spcBef>
              <a:spcAft>
                <a:spcPts val="600"/>
              </a:spcAft>
            </a:pPr>
            <a:r>
              <a:rPr lang="en-US" sz="1200" b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Notas</a:t>
            </a:r>
            <a:r>
              <a:rPr lang="en-US" sz="1200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do </a:t>
            </a:r>
            <a:r>
              <a:rPr lang="en-US" sz="1200" b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instrutor</a:t>
            </a:r>
            <a:r>
              <a:rPr lang="en-US" sz="1200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</a:pPr>
            <a:endParaRPr lang="en-US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US" sz="1200" b="1" u="sng" dirty="0"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Dizer:</a:t>
            </a:r>
            <a:r>
              <a:rPr lang="en-US" sz="1200" b="1" u="none" dirty="0"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Embora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dependa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doença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e do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contexto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podem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ser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detectados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outros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casos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através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do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contacto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: </a:t>
            </a:r>
          </a:p>
          <a:p>
            <a:pPr marL="800100" marR="0" lvl="1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Outros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estabelecimentos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saúde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perguntar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se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já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viram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casos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semelhantes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</a:p>
          <a:p>
            <a:pPr marL="800100" marR="0" lvl="1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Laboratórios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para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determinar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se as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amostras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foram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enviadas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para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análise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devido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preocupações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semelhantes</a:t>
            </a:r>
            <a:endParaRPr lang="en-US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800100" marR="0" lvl="1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Agentes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comunitários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saúde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porque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algumas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doenças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não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requerem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hospitalização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mas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agentes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comunitários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saúde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podem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ter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conhecimento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possíveis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casos</a:t>
            </a:r>
            <a:endParaRPr lang="en-US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800100" marR="0" lvl="1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Agentes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vigilância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veterinária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/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trabalhadores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no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domínio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saúde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animal para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verificar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se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foram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notificadas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quaisquer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doenças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entre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animais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que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indiquem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uma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doença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zoonótica</a:t>
            </a:r>
            <a:endParaRPr lang="en-US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800100" marR="0" lvl="1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Farmacêuticos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porque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em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muitos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países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farmacêuticos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tratam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muitas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doenças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comuns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podem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ser o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primeiro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ponto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contacto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para um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caso</a:t>
            </a:r>
            <a:endParaRPr lang="en-US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800100" marR="0" lvl="1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curandeiros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tradicionais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porque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em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algumas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culturas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as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pessoas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doentes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consultam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primeiro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um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curandeiro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tradicional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antes de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entrarem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no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sistema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saúde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formal</a:t>
            </a:r>
          </a:p>
          <a:p>
            <a:pPr marL="342900" marR="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endParaRPr lang="en-US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1200" b="1" u="sng" dirty="0"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Dizer:</a:t>
            </a:r>
            <a:r>
              <a:rPr lang="en-US" sz="1200" b="1" u="none" dirty="0"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Falar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com:</a:t>
            </a:r>
          </a:p>
          <a:p>
            <a:pPr marL="742950" marR="0" lvl="1" indent="-2857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Agentes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vigilância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noutros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distritos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para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verificar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se o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surto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se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restringe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uma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área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uma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vez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que um dos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objectivos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uma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investigação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é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caraterizar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extensão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geográfica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do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surto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</a:p>
          <a:p>
            <a:pPr marL="742950" marR="0" lvl="1" indent="-2857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doentes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porque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por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vezes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conhecem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ou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ouviram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falar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outros com 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mesma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doença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ou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podem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ter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sido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infectados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por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contacto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com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alguém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que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escapou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esforços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vigilância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</a:p>
          <a:p>
            <a:pPr marL="742950" marR="0" lvl="1" indent="-2857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Médicos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do sector privado,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porque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podem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não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notificar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doenças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às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autoridades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saúde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pública</a:t>
            </a:r>
            <a:endParaRPr lang="en-US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742950" marR="0" lvl="1" indent="-28575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Courier New" panose="02070309020205020404" pitchFamily="49" charset="0"/>
              <a:buChar char="o"/>
            </a:pP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Veterinários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/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proprietários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animais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porque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também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podem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não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estar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notificar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doenças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As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empresas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fornecimento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animais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que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vendem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rações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vacinas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medicamentos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podem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ter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conhecimento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doenças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não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notificadas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</a:t>
            </a:r>
            <a:endParaRPr lang="fr-FR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742950" marR="0" lvl="1" indent="-2857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meios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comunicação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social,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embora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as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implicações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deste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facto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devam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ser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cuidadosamente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consideradas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Embora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possa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haver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uma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maior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sensibilização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do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público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para um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problema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saúde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e um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maior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número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casos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possa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procurar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cuidados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um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maior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número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não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casos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pode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procurar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cuidados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sobrecarregar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serviços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locais</a:t>
            </a:r>
            <a:endParaRPr lang="en-US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742950" marR="0" lvl="1" indent="-2857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endParaRPr lang="en-US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US" sz="1200" b="1" u="sng" dirty="0"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Dizer:</a:t>
            </a:r>
            <a:r>
              <a:rPr lang="en-US" sz="1200" b="1" u="none" dirty="0"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Fazer 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pesquisa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casos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comunidade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!  Se 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doença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for grave,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alguns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ministérios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saúde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efectuam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procura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casos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através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visitas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porta a porta.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Trata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-se de um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processo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que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exige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muitos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recursos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pode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ser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moroso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mas o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esforço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pode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justificar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-se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(1)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doentes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não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procurarem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tratamento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mas 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doença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for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tratável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e (2) 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identificação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destes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casos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"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ocultos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"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puder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reduzir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transmissão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comunidade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5F56037-6788-433A-A7B1-BC071E3268D5}" type="slidenum">
              <a:rPr lang="en-US" altLang="en-US" smtClean="0"/>
              <a:t>45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71785733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9575" y="698500"/>
            <a:ext cx="6192838" cy="34845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12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Notas do instrutor:</a:t>
            </a:r>
          </a:p>
          <a:p>
            <a:pPr marL="0" marR="0">
              <a:lnSpc>
                <a:spcPct val="115000"/>
              </a:lnSpc>
              <a:spcBef>
                <a:spcPts val="1200"/>
              </a:spcBef>
              <a:spcAft>
                <a:spcPts val="600"/>
              </a:spcAft>
            </a:pPr>
            <a:endParaRPr lang="en-US" sz="1200" i="1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12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1200" b="1" i="0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Peça </a:t>
            </a:r>
            <a:r>
              <a:rPr lang="en-US" sz="1200" b="1" i="1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 </a:t>
            </a:r>
            <a:r>
              <a:rPr lang="en-US" sz="1200" i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um voluntário para ler o cenário deste diapositivo.</a:t>
            </a:r>
          </a:p>
          <a:p>
            <a:pPr marL="171450" marR="0" indent="-171450">
              <a:lnSpc>
                <a:spcPct val="115000"/>
              </a:lnSpc>
              <a:spcBef>
                <a:spcPts val="12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endParaRPr lang="en-US" sz="1200" i="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US" sz="1200" b="1" u="sng" dirty="0"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Dizer:</a:t>
            </a:r>
            <a:r>
              <a:rPr lang="en-US" sz="1200" b="1" u="none" dirty="0"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Os investigadores recolhem e compilam os dados relativos a cada caso ou caso suspeito numa lista única que deve ser actualizada à medida que vão ficando disponíveis novas informações, especialmente resultados laboratoriais. Esta base de dados pode ser uma: </a:t>
            </a:r>
          </a:p>
          <a:p>
            <a:pPr marL="628650" marR="0" lvl="1" indent="-171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Pedaço de papel.</a:t>
            </a:r>
          </a:p>
          <a:p>
            <a:pPr marL="628650" marR="0" lvl="1" indent="-171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Livro de registo.</a:t>
            </a:r>
          </a:p>
          <a:p>
            <a:pPr marL="628650" marR="0" lvl="1" indent="-171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Software computorizado como o Excel ou o Epi Info.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5F56037-6788-433A-A7B1-BC071E3268D5}" type="slidenum">
              <a:rPr lang="en-US" altLang="en-US" smtClean="0"/>
              <a:t>46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57000779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9575" y="698500"/>
            <a:ext cx="6192838" cy="34845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>
              <a:spcBef>
                <a:spcPts val="1200"/>
              </a:spcBef>
              <a:spcAft>
                <a:spcPts val="600"/>
              </a:spcAft>
            </a:pPr>
            <a:r>
              <a:rPr lang="en-US" sz="1200" b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Notas</a:t>
            </a:r>
            <a:r>
              <a:rPr lang="en-US" sz="1200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do </a:t>
            </a:r>
            <a:r>
              <a:rPr lang="en-US" sz="1200" b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instrutor</a:t>
            </a:r>
            <a:r>
              <a:rPr lang="en-US" sz="1200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marL="0" marR="0" lvl="0" indent="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Symbol" panose="05050102010706020507" pitchFamily="18" charset="2"/>
              <a:buNone/>
            </a:pPr>
            <a:endParaRPr lang="en-US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US" sz="1200" b="1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Dizer: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Este diapositivo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mostra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informações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parciais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lista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linhas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criada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pelo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responsável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pela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vigilância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que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está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investigar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o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surto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leptospirose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lista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completa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inclui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mais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informações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sobre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cada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caso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</a:pPr>
            <a:endParaRPr lang="en-US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v"/>
            </a:pP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Rever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as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variáveis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na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lista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linhas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</a:t>
            </a:r>
            <a:endParaRPr lang="en-US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914400" marR="0">
              <a:lnSpc>
                <a:spcPct val="115000"/>
              </a:lnSpc>
              <a:spcBef>
                <a:spcPts val="1200"/>
              </a:spcBef>
              <a:spcAft>
                <a:spcPts val="600"/>
              </a:spcAft>
            </a:pPr>
            <a:endParaRPr lang="en-US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0" marR="0">
              <a:lnSpc>
                <a:spcPct val="115000"/>
              </a:lnSpc>
              <a:spcBef>
                <a:spcPts val="1200"/>
              </a:spcBef>
              <a:spcAft>
                <a:spcPts val="600"/>
              </a:spcAft>
            </a:pPr>
            <a:endParaRPr lang="en-US" sz="1200" b="1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5F56037-6788-433A-A7B1-BC071E3268D5}" type="slidenum">
              <a:rPr lang="en-US" altLang="en-US" smtClean="0"/>
              <a:t>47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82400162"/>
      </p:ext>
    </p:extLst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9575" y="698500"/>
            <a:ext cx="6192838" cy="34845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1200" b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Notas</a:t>
            </a:r>
            <a:r>
              <a:rPr lang="en-US" sz="12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do </a:t>
            </a:r>
            <a:r>
              <a:rPr lang="en-US" sz="1200" b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instrutor</a:t>
            </a:r>
            <a:r>
              <a:rPr lang="en-US" sz="12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:</a:t>
            </a: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</a:pPr>
            <a:endParaRPr lang="en-US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1200" b="1" i="0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Fazer</a:t>
            </a:r>
            <a:r>
              <a:rPr lang="en-US" sz="1200" b="1" i="0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as </a:t>
            </a:r>
            <a:r>
              <a:rPr lang="en-US" sz="1200" i="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perguntas</a:t>
            </a:r>
            <a:r>
              <a:rPr lang="en-US" sz="1200" i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do diapositivo. </a:t>
            </a: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endParaRPr lang="en-US" sz="1200" b="1" i="1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v"/>
            </a:pP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Solicite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algumas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respostas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aos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participantes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</a:t>
            </a: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v"/>
            </a:pPr>
            <a:endParaRPr lang="en-US" sz="1200" b="1" i="1" u="sng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v"/>
            </a:pPr>
            <a:r>
              <a:rPr lang="en-US" sz="1200" b="1" u="sng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Confirmar</a:t>
            </a:r>
            <a:r>
              <a:rPr lang="en-US" sz="1200" b="1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a(s)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resposta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(s). </a:t>
            </a:r>
            <a:r>
              <a:rPr lang="en-US" sz="12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&lt;CLICAR&gt;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para o diapositivo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seguinte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com as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respostas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endParaRPr lang="en-US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endParaRPr lang="en-US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5F56037-6788-433A-A7B1-BC071E3268D5}" type="slidenum">
              <a:rPr lang="en-US" altLang="en-US" smtClean="0"/>
              <a:t>48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96974788"/>
      </p:ext>
    </p:extLst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9575" y="698500"/>
            <a:ext cx="6192838" cy="34845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12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Notas do instrutor:</a:t>
            </a: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600"/>
              </a:spcAft>
            </a:pPr>
            <a:endParaRPr lang="en-US" sz="1200" b="1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12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&lt;CLICAR&gt; </a:t>
            </a:r>
            <a:r>
              <a:rPr lang="en-US" sz="1200" b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para revelar a </a:t>
            </a:r>
            <a:r>
              <a:rPr lang="en-US" sz="1200" b="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resposta</a:t>
            </a:r>
            <a:r>
              <a:rPr lang="en-US" sz="1200" b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600"/>
              </a:spcAft>
            </a:pPr>
            <a:endParaRPr lang="en-US" sz="1200" b="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600"/>
              </a:spcAft>
            </a:pPr>
            <a:endParaRPr lang="en-US" sz="1200" b="1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5F56037-6788-433A-A7B1-BC071E3268D5}" type="slidenum">
              <a:rPr lang="en-US" altLang="en-US" smtClean="0"/>
              <a:t>49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8907373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9575" y="698500"/>
            <a:ext cx="6192838" cy="34845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>
              <a:spcBef>
                <a:spcPts val="1200"/>
              </a:spcBef>
              <a:spcAft>
                <a:spcPts val="600"/>
              </a:spcAft>
            </a:pPr>
            <a:r>
              <a:rPr lang="en-US" sz="1200" b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Notas</a:t>
            </a:r>
            <a:r>
              <a:rPr lang="en-US" sz="1200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do </a:t>
            </a:r>
            <a:r>
              <a:rPr lang="en-US" sz="1200" b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instrutor</a:t>
            </a:r>
            <a:r>
              <a:rPr lang="en-US" sz="1200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marL="0" marR="0">
              <a:spcBef>
                <a:spcPts val="1200"/>
              </a:spcBef>
              <a:spcAft>
                <a:spcPts val="600"/>
              </a:spcAft>
            </a:pPr>
            <a:endParaRPr lang="en-US" sz="1200" b="1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US" sz="1200" b="1" u="sng" dirty="0"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Dizer:</a:t>
            </a:r>
            <a:r>
              <a:rPr lang="en-US" sz="1200" b="1" u="none" dirty="0"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três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primeiros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passos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uma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investigação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um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surto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são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:</a:t>
            </a:r>
          </a:p>
          <a:p>
            <a:pPr marL="628650" marR="0" lvl="1" indent="-17145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Courier New" panose="02070309020205020404" pitchFamily="49" charset="0"/>
              <a:buChar char="o"/>
            </a:pP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Preparar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o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trabalho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campo</a:t>
            </a:r>
          </a:p>
          <a:p>
            <a:pPr marL="628650" marR="0" lvl="1" indent="-17145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Courier New" panose="02070309020205020404" pitchFamily="49" charset="0"/>
              <a:buChar char="o"/>
            </a:pP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Confirmar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existência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um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surto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e</a:t>
            </a:r>
          </a:p>
          <a:p>
            <a:pPr marL="628650" marR="0" lvl="1" indent="-17145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Courier New" panose="02070309020205020404" pitchFamily="49" charset="0"/>
              <a:buChar char="o"/>
            </a:pP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Verificar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o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diagnóstico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</a:p>
          <a:p>
            <a:pPr marL="0" marR="0">
              <a:spcBef>
                <a:spcPts val="1200"/>
              </a:spcBef>
              <a:spcAft>
                <a:spcPts val="600"/>
              </a:spcAft>
            </a:pPr>
            <a:endParaRPr lang="en-US" sz="1200" b="1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US" sz="1200" b="1" u="sng" dirty="0"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Dizer:</a:t>
            </a:r>
            <a:r>
              <a:rPr lang="en-US" sz="1200" b="1" u="none" dirty="0"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Estes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três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passos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são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quase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sempre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primeiros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três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passos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mas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por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vezes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são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dados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numa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ordem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diferente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ou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todos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mesmo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tempo. Mas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vamos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abordá-los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pela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ordem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aqui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indicada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começando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por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Preparar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o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trabalho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campo.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5F56037-6788-433A-A7B1-BC071E3268D5}" type="slidenum">
              <a:rPr lang="en-US" altLang="en-US" smtClean="0"/>
              <a:t>5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80471081"/>
      </p:ext>
    </p:extLst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9575" y="698500"/>
            <a:ext cx="6192838" cy="34845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1200" b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Notas</a:t>
            </a:r>
            <a:r>
              <a:rPr lang="en-US" sz="12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do </a:t>
            </a:r>
            <a:r>
              <a:rPr lang="en-US" sz="1200" b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instrutor</a:t>
            </a:r>
            <a:r>
              <a:rPr lang="en-US" sz="12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:</a:t>
            </a:r>
          </a:p>
          <a:p>
            <a:pPr marL="0" marR="0">
              <a:lnSpc>
                <a:spcPct val="115000"/>
              </a:lnSpc>
              <a:spcBef>
                <a:spcPts val="1200"/>
              </a:spcBef>
              <a:spcAft>
                <a:spcPts val="600"/>
              </a:spcAft>
            </a:pPr>
            <a:endParaRPr lang="en-US" sz="1200" i="1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12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1200" b="1" i="0" u="sng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Peça</a:t>
            </a:r>
            <a:r>
              <a:rPr lang="en-US" sz="1200" b="1" i="0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i="1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</a:t>
            </a:r>
            <a:r>
              <a:rPr lang="en-US" sz="1200" b="1" i="0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um </a:t>
            </a:r>
            <a:r>
              <a:rPr lang="en-US" sz="1200" i="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voluntário</a:t>
            </a:r>
            <a:r>
              <a:rPr lang="en-US" sz="1200" i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que </a:t>
            </a:r>
            <a:r>
              <a:rPr lang="en-US" sz="1200" i="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leia</a:t>
            </a:r>
            <a:r>
              <a:rPr lang="en-US" sz="1200" i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o </a:t>
            </a:r>
            <a:r>
              <a:rPr lang="en-US" sz="1200" i="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cenário</a:t>
            </a:r>
            <a:r>
              <a:rPr lang="en-US" sz="1200" i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deste</a:t>
            </a:r>
            <a:r>
              <a:rPr lang="en-US" sz="1200" i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diapositivo.</a:t>
            </a:r>
          </a:p>
          <a:p>
            <a:pPr marL="171450" marR="0" indent="-171450">
              <a:lnSpc>
                <a:spcPct val="115000"/>
              </a:lnSpc>
              <a:spcBef>
                <a:spcPts val="12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endParaRPr lang="en-US" sz="1200" i="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0" marR="0" indent="0">
              <a:lnSpc>
                <a:spcPct val="115000"/>
              </a:lnSpc>
              <a:spcBef>
                <a:spcPts val="1200"/>
              </a:spcBef>
              <a:spcAft>
                <a:spcPts val="600"/>
              </a:spcAft>
              <a:buFont typeface="Wingdings" panose="05000000000000000000" pitchFamily="2" charset="2"/>
              <a:buNone/>
            </a:pPr>
            <a:endParaRPr lang="en-US" sz="1200" i="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12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endParaRPr lang="en-US" sz="1200" i="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0" marR="0" indent="0">
              <a:lnSpc>
                <a:spcPct val="115000"/>
              </a:lnSpc>
              <a:spcBef>
                <a:spcPts val="1200"/>
              </a:spcBef>
              <a:spcAft>
                <a:spcPts val="600"/>
              </a:spcAft>
              <a:buFont typeface="Wingdings" panose="05000000000000000000" pitchFamily="2" charset="2"/>
              <a:buNone/>
            </a:pPr>
            <a:endParaRPr lang="en-US" sz="1200" i="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12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endParaRPr lang="en-US" sz="1200" i="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12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endParaRPr lang="en-US" sz="1200" i="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0" marR="0">
              <a:lnSpc>
                <a:spcPct val="115000"/>
              </a:lnSpc>
              <a:spcBef>
                <a:spcPts val="1200"/>
              </a:spcBef>
              <a:spcAft>
                <a:spcPts val="600"/>
              </a:spcAft>
            </a:pPr>
            <a:r>
              <a:rPr lang="en-US" sz="12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endParaRPr lang="en-US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5F56037-6788-433A-A7B1-BC071E3268D5}" type="slidenum">
              <a:rPr lang="en-US" altLang="en-US" smtClean="0"/>
              <a:t>50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39805077"/>
      </p:ext>
    </p:extLst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9575" y="698500"/>
            <a:ext cx="6192838" cy="34845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>
              <a:spcBef>
                <a:spcPts val="1200"/>
              </a:spcBef>
              <a:spcAft>
                <a:spcPts val="600"/>
              </a:spcAft>
            </a:pPr>
            <a:r>
              <a:rPr lang="en-US" sz="1200" b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Notas</a:t>
            </a:r>
            <a:r>
              <a:rPr lang="en-US" sz="1200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do </a:t>
            </a:r>
            <a:r>
              <a:rPr lang="en-US" sz="1200" b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instrutor</a:t>
            </a:r>
            <a:r>
              <a:rPr lang="en-US" sz="1200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marL="0" marR="0">
              <a:spcBef>
                <a:spcPts val="1200"/>
              </a:spcBef>
              <a:spcAft>
                <a:spcPts val="600"/>
              </a:spcAft>
            </a:pPr>
            <a:endParaRPr lang="en-US" sz="1200" b="1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US" sz="1200" b="1" u="sng" dirty="0"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Dizer:</a:t>
            </a:r>
            <a:r>
              <a:rPr lang="en-US" sz="1200" b="0" u="none" dirty="0"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dados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relativos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animais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são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recolhidos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mesma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forma. Com um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pequeno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número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animais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afectados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dados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podem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ser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registados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para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cada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animal. Se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toda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uma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manada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/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bandos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for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afetada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só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pode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ser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registado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o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número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total de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animais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doentes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ou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mortos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O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proprietário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ou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o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responsável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pelos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animais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será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entrevistado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para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obter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informações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sobre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espécie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idade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o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sexo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o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número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animais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doentes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mortos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a data de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início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dos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sintomas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e a data da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morte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Podem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ser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feitas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perguntas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adicionais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com base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nas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circunstâncias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do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surto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</a:t>
            </a: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</a:pPr>
            <a:endParaRPr lang="en-US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endParaRPr lang="en-US" sz="1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5F56037-6788-433A-A7B1-BC071E3268D5}" type="slidenum">
              <a:rPr lang="en-US" altLang="en-US" smtClean="0"/>
              <a:t>51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90559883"/>
      </p:ext>
    </p:extLst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9575" y="698500"/>
            <a:ext cx="6192838" cy="34845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1200" b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Notas</a:t>
            </a:r>
            <a:r>
              <a:rPr lang="en-US" sz="12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do </a:t>
            </a:r>
            <a:r>
              <a:rPr lang="en-US" sz="1200" b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instrutor</a:t>
            </a:r>
            <a:r>
              <a:rPr lang="en-US" sz="12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:</a:t>
            </a: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</a:pPr>
            <a:endParaRPr lang="en-US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1200" b="1" i="0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Fazer</a:t>
            </a:r>
            <a:r>
              <a:rPr lang="en-US" sz="1200" b="1" i="0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as </a:t>
            </a:r>
            <a:r>
              <a:rPr lang="en-US" sz="1200" i="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perguntas</a:t>
            </a:r>
            <a:r>
              <a:rPr lang="en-US" sz="1200" i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do diapositivo. </a:t>
            </a: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endParaRPr lang="en-US" sz="1200" b="1" i="1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v"/>
            </a:pP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Solicite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algumas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respostas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aos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participantes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</a:t>
            </a: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v"/>
            </a:pPr>
            <a:endParaRPr lang="en-US" sz="1200" b="1" i="1" u="sng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v"/>
            </a:pPr>
            <a:r>
              <a:rPr lang="en-US" sz="1200" b="1" u="sng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Confirmar</a:t>
            </a:r>
            <a:r>
              <a:rPr lang="en-US" sz="1200" b="1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a(s)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resposta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(s). </a:t>
            </a:r>
            <a:r>
              <a:rPr lang="en-US" sz="12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&lt;CLICAR&gt;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para o diapositivo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seguinte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com as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respostas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endParaRPr lang="en-US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endParaRPr lang="en-US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5F56037-6788-433A-A7B1-BC071E3268D5}" type="slidenum">
              <a:rPr lang="en-US" altLang="en-US" smtClean="0"/>
              <a:t>52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03822539"/>
      </p:ext>
    </p:extLst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9575" y="698500"/>
            <a:ext cx="6192838" cy="34845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12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Notas do instrutor:</a:t>
            </a: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600"/>
              </a:spcAft>
            </a:pPr>
            <a:endParaRPr lang="en-US" sz="1200" b="1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12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&lt;CLICAR&gt; </a:t>
            </a:r>
            <a:r>
              <a:rPr lang="en-US" sz="1200" b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para revelar a </a:t>
            </a:r>
            <a:r>
              <a:rPr lang="en-US" sz="1200" b="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resposta</a:t>
            </a:r>
            <a:r>
              <a:rPr lang="en-US" sz="1200" b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</a:p>
          <a:p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5F56037-6788-433A-A7B1-BC071E3268D5}" type="slidenum">
              <a:rPr lang="en-US" altLang="en-US" smtClean="0"/>
              <a:t>53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35609960"/>
      </p:ext>
    </p:extLst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ts val="1245"/>
              </a:spcBef>
              <a:spcAft>
                <a:spcPts val="622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Notas do instrutor:</a:t>
            </a:r>
          </a:p>
          <a:p>
            <a:pPr marL="171450" indent="-171450">
              <a:spcBef>
                <a:spcPts val="1245"/>
              </a:spcBef>
              <a:spcAft>
                <a:spcPts val="622"/>
              </a:spcAft>
              <a:buFont typeface="Arial" panose="020B0604020202020204" pitchFamily="34" charset="0"/>
              <a:buChar char="•"/>
            </a:pPr>
            <a:endParaRPr lang="en-US" sz="1200" b="1" i="0" u="sng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indent="-171450">
              <a:spcBef>
                <a:spcPts val="1245"/>
              </a:spcBef>
              <a:spcAft>
                <a:spcPts val="622"/>
              </a:spcAft>
              <a:buFont typeface="Wingdings" panose="05000000000000000000" pitchFamily="2" charset="2"/>
              <a:buChar char="§"/>
            </a:pPr>
            <a:r>
              <a:rPr lang="en-US" sz="1200" b="1" i="0" u="sng" dirty="0">
                <a:latin typeface="Arial" panose="020B0604020202020204" pitchFamily="34" charset="0"/>
                <a:cs typeface="Arial" panose="020B0604020202020204" pitchFamily="34" charset="0"/>
              </a:rPr>
              <a:t>Peça aos</a:t>
            </a:r>
            <a:r>
              <a:rPr lang="en-US" sz="1200" b="1" i="0" u="non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b="0" i="0" u="none" dirty="0">
                <a:latin typeface="Arial" panose="020B0604020202020204" pitchFamily="34" charset="0"/>
                <a:cs typeface="Arial" panose="020B0604020202020204" pitchFamily="34" charset="0"/>
              </a:rPr>
              <a:t>participantes que consultem o seu "Livro de Exercícios do Participante" para fazer o </a:t>
            </a:r>
            <a:r>
              <a:rPr lang="en-US" sz="1200" b="0" i="0" u="none" dirty="0" err="1">
                <a:latin typeface="Arial" panose="020B0604020202020204" pitchFamily="34" charset="0"/>
                <a:cs typeface="Arial" panose="020B0604020202020204" pitchFamily="34" charset="0"/>
              </a:rPr>
              <a:t>exercício</a:t>
            </a:r>
            <a:r>
              <a:rPr lang="en-US" sz="1200" b="0" i="0" u="none" dirty="0">
                <a:latin typeface="Arial" panose="020B0604020202020204" pitchFamily="34" charset="0"/>
                <a:cs typeface="Arial" panose="020B0604020202020204" pitchFamily="34" charset="0"/>
              </a:rPr>
              <a:t>: "Raiva".</a:t>
            </a:r>
          </a:p>
          <a:p>
            <a:pPr>
              <a:spcBef>
                <a:spcPts val="1245"/>
              </a:spcBef>
              <a:spcAft>
                <a:spcPts val="622"/>
              </a:spcAft>
            </a:pPr>
            <a:endParaRPr lang="en-US" sz="1200" b="1" i="1" dirty="0">
              <a:solidFill>
                <a:srgbClr val="000000"/>
              </a:solidFill>
              <a:latin typeface="Arial" panose="020B0604020202020204" pitchFamily="34" charset="0"/>
              <a:ea typeface="MS PGothic"/>
              <a:cs typeface="Arial" panose="020B0604020202020204" pitchFamily="34" charset="0"/>
            </a:endParaRPr>
          </a:p>
          <a:p>
            <a:pPr marL="171450" lvl="0" indent="-171450">
              <a:spcBef>
                <a:spcPts val="1245"/>
              </a:spcBef>
              <a:spcAft>
                <a:spcPts val="622"/>
              </a:spcAft>
              <a:buFont typeface="Wingdings" panose="05000000000000000000" pitchFamily="2" charset="2"/>
              <a:buChar char="v"/>
            </a:pPr>
            <a:r>
              <a:rPr lang="en-US" sz="1200" b="1" i="1" u="none" dirty="0">
                <a:solidFill>
                  <a:srgbClr val="000000"/>
                </a:solidFill>
                <a:latin typeface="Arial" panose="020B0604020202020204" pitchFamily="34" charset="0"/>
                <a:ea typeface="MS PGothic"/>
                <a:cs typeface="Arial" panose="020B0604020202020204" pitchFamily="34" charset="0"/>
              </a:rPr>
              <a:t>Tempo total do </a:t>
            </a:r>
            <a:r>
              <a:rPr lang="en-US" sz="1200" b="1" i="1" u="none" dirty="0" err="1">
                <a:solidFill>
                  <a:srgbClr val="000000"/>
                </a:solidFill>
                <a:latin typeface="Arial" panose="020B0604020202020204" pitchFamily="34" charset="0"/>
                <a:ea typeface="MS PGothic"/>
                <a:cs typeface="Arial" panose="020B0604020202020204" pitchFamily="34" charset="0"/>
              </a:rPr>
              <a:t>exercício</a:t>
            </a:r>
            <a:r>
              <a:rPr lang="en-US" sz="1200" b="1" i="1" u="none" dirty="0">
                <a:solidFill>
                  <a:srgbClr val="000000"/>
                </a:solidFill>
                <a:latin typeface="Arial" panose="020B0604020202020204" pitchFamily="34" charset="0"/>
                <a:ea typeface="MS PGothic"/>
                <a:cs typeface="Arial" panose="020B0604020202020204" pitchFamily="34" charset="0"/>
              </a:rPr>
              <a:t>: 30 minutos.</a:t>
            </a:r>
          </a:p>
          <a:p>
            <a:pPr marL="171450" lvl="0" indent="-171450">
              <a:spcBef>
                <a:spcPts val="1245"/>
              </a:spcBef>
              <a:spcAft>
                <a:spcPts val="622"/>
              </a:spcAft>
              <a:buFont typeface="Wingdings" panose="05000000000000000000" pitchFamily="2" charset="2"/>
              <a:buChar char="v"/>
            </a:pPr>
            <a:endParaRPr lang="en-US" sz="1200" b="1" i="1" u="none" dirty="0">
              <a:solidFill>
                <a:srgbClr val="000000"/>
              </a:solidFill>
              <a:latin typeface="Arial" panose="020B0604020202020204" pitchFamily="34" charset="0"/>
              <a:ea typeface="MS PGothic"/>
              <a:cs typeface="Arial" panose="020B0604020202020204" pitchFamily="34" charset="0"/>
            </a:endParaRPr>
          </a:p>
          <a:p>
            <a:pPr marL="171450" lvl="0" indent="-171450">
              <a:spcBef>
                <a:spcPts val="1245"/>
              </a:spcBef>
              <a:spcAft>
                <a:spcPts val="622"/>
              </a:spcAft>
              <a:buFont typeface="Wingdings" panose="05000000000000000000" pitchFamily="2" charset="2"/>
              <a:buChar char="v"/>
            </a:pPr>
            <a:r>
              <a:rPr lang="en-US" sz="1200" b="1" i="1" u="sng" dirty="0">
                <a:solidFill>
                  <a:srgbClr val="000000"/>
                </a:solidFill>
                <a:latin typeface="Arial" panose="020B0604020202020204" pitchFamily="34" charset="0"/>
                <a:ea typeface="MS PGothic"/>
                <a:cs typeface="Arial" panose="020B0604020202020204" pitchFamily="34" charset="0"/>
              </a:rPr>
              <a:t>Instruções: </a:t>
            </a:r>
            <a:endParaRPr lang="en-US" sz="1200" b="0" i="1" u="none" dirty="0">
              <a:solidFill>
                <a:srgbClr val="000000"/>
              </a:solidFill>
              <a:latin typeface="Arial" panose="020B0604020202020204" pitchFamily="34" charset="0"/>
              <a:ea typeface="MS PGothic"/>
              <a:cs typeface="Arial" panose="020B0604020202020204" pitchFamily="34" charset="0"/>
            </a:endParaRPr>
          </a:p>
          <a:p>
            <a:pPr marL="685800" lvl="1" indent="-228600">
              <a:spcBef>
                <a:spcPts val="1245"/>
              </a:spcBef>
              <a:spcAft>
                <a:spcPts val="622"/>
              </a:spcAft>
              <a:buFont typeface="+mj-lt"/>
              <a:buAutoNum type="arabicPeriod"/>
            </a:pPr>
            <a:r>
              <a:rPr lang="en-US" sz="1200" b="1" i="1" u="none" dirty="0">
                <a:solidFill>
                  <a:srgbClr val="000000"/>
                </a:solidFill>
                <a:latin typeface="Arial" panose="020B0604020202020204" pitchFamily="34" charset="0"/>
                <a:ea typeface="MS PGothic"/>
                <a:cs typeface="Arial" panose="020B0604020202020204" pitchFamily="34" charset="0"/>
              </a:rPr>
              <a:t>Os participantes podem trabalhar individualmente ou em pares</a:t>
            </a:r>
          </a:p>
          <a:p>
            <a:pPr marL="685800" lvl="1" indent="-228600">
              <a:spcBef>
                <a:spcPts val="1245"/>
              </a:spcBef>
              <a:spcAft>
                <a:spcPts val="622"/>
              </a:spcAft>
              <a:buFont typeface="+mj-lt"/>
              <a:buAutoNum type="arabicPeriod"/>
            </a:pP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Devem ler a informação e responder às perguntas pela ordem apresentada</a:t>
            </a:r>
          </a:p>
          <a:p>
            <a:pPr marL="685800" lvl="1" indent="-228600">
              <a:spcBef>
                <a:spcPts val="1245"/>
              </a:spcBef>
              <a:spcAft>
                <a:spcPts val="622"/>
              </a:spcAft>
              <a:buFont typeface="+mj-lt"/>
              <a:buAutoNum type="arabicPeriod"/>
            </a:pP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Se tiverem dificuldades,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devem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peDizer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ajuda antes de prosseguirem</a:t>
            </a:r>
          </a:p>
          <a:p>
            <a:pPr marL="685800" lvl="1" indent="-228600">
              <a:spcBef>
                <a:spcPts val="1245"/>
              </a:spcBef>
              <a:spcAft>
                <a:spcPts val="622"/>
              </a:spcAft>
              <a:buFont typeface="+mj-lt"/>
              <a:buAutoNum type="arabicPeriod"/>
            </a:pP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Devem estar preparados para discutir as suas respostas com o grupo.</a:t>
            </a:r>
          </a:p>
          <a:p>
            <a:pPr marL="685800" lvl="1" indent="-228600">
              <a:spcBef>
                <a:spcPts val="1245"/>
              </a:spcBef>
              <a:spcAft>
                <a:spcPts val="622"/>
              </a:spcAft>
              <a:buFont typeface="+mj-lt"/>
              <a:buAutoNum type="arabicPeriod"/>
            </a:pPr>
            <a:endParaRPr lang="en-US" sz="1200" b="1" i="1" u="sng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lvl="0" indent="-171450" algn="l">
              <a:spcBef>
                <a:spcPts val="1245"/>
              </a:spcBef>
              <a:spcAft>
                <a:spcPts val="622"/>
              </a:spcAft>
              <a:buFont typeface="Wingdings" panose="05000000000000000000" pitchFamily="2" charset="2"/>
              <a:buChar char="v"/>
            </a:pPr>
            <a:r>
              <a:rPr lang="en-US" sz="1200" b="1" i="1" u="none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Os próximos 7 diapositivos contêm respostas possíveis.  Permaneçam neste diapositivo até voltarem a reunir-se em grande grupo.</a:t>
            </a:r>
            <a:endParaRPr lang="en-US" sz="1200" b="1" i="1" u="none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5F56037-6788-433A-A7B1-BC071E3268D5}" type="slidenum">
              <a:rPr lang="en-US" altLang="en-US" smtClean="0"/>
              <a:t>54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02918084"/>
      </p:ext>
    </p:extLst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lang="en-US" sz="1200" b="1" dirty="0" err="1">
                <a:latin typeface="Arial" panose="020B0604020202020204" pitchFamily="34" charset="0"/>
                <a:cs typeface="Arial" panose="020B0604020202020204" pitchFamily="34" charset="0"/>
              </a:rPr>
              <a:t>Notas</a:t>
            </a:r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 do </a:t>
            </a:r>
            <a:r>
              <a:rPr lang="en-US" sz="1200" b="1" dirty="0" err="1">
                <a:latin typeface="Arial" panose="020B0604020202020204" pitchFamily="34" charset="0"/>
                <a:cs typeface="Arial" panose="020B0604020202020204" pitchFamily="34" charset="0"/>
              </a:rPr>
              <a:t>instrutor</a:t>
            </a:r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marL="0" marR="0">
              <a:spcBef>
                <a:spcPts val="1200"/>
              </a:spcBef>
              <a:spcAft>
                <a:spcPts val="600"/>
              </a:spcAft>
            </a:pPr>
            <a:endParaRPr lang="en-US" sz="1200" b="1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marR="0" indent="-171450">
              <a:spcBef>
                <a:spcPts val="1200"/>
              </a:spcBef>
              <a:spcAft>
                <a:spcPts val="600"/>
              </a:spcAft>
              <a:buFont typeface="Wingdings" panose="05000000000000000000" pitchFamily="2" charset="2"/>
              <a:buChar char="v"/>
            </a:pPr>
            <a:r>
              <a:rPr lang="en-US" sz="1200" b="1" i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Faça</a:t>
            </a:r>
            <a:r>
              <a:rPr lang="en-US" sz="1200" b="1" i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uma</a:t>
            </a:r>
            <a:r>
              <a:rPr lang="en-US" sz="1200" b="1" i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rotação</a:t>
            </a:r>
            <a:r>
              <a:rPr lang="en-US" sz="1200" b="1" i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para </a:t>
            </a:r>
            <a:r>
              <a:rPr lang="en-US" sz="1200" b="1" i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peDizer</a:t>
            </a:r>
            <a:r>
              <a:rPr lang="en-US" sz="1200" b="1" i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aos</a:t>
            </a:r>
            <a:r>
              <a:rPr lang="en-US" sz="1200" b="1" i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grupos</a:t>
            </a:r>
            <a:r>
              <a:rPr lang="en-US" sz="1200" b="1" i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ou</a:t>
            </a:r>
            <a:r>
              <a:rPr lang="en-US" sz="1200" b="1" i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indivíduos</a:t>
            </a:r>
            <a:r>
              <a:rPr lang="en-US" sz="1200" b="1" i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que </a:t>
            </a:r>
            <a:r>
              <a:rPr lang="en-US" sz="1200" b="1" i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partilhem</a:t>
            </a:r>
            <a:r>
              <a:rPr lang="en-US" sz="1200" b="1" i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a(s) </a:t>
            </a:r>
            <a:r>
              <a:rPr lang="en-US" sz="1200" b="1" i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sua</a:t>
            </a:r>
            <a:r>
              <a:rPr lang="en-US" sz="1200" b="1" i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(s) </a:t>
            </a:r>
            <a:r>
              <a:rPr lang="en-US" sz="1200" b="1" i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resposta</a:t>
            </a:r>
            <a:r>
              <a:rPr lang="en-US" sz="1200" b="1" i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(s) a </a:t>
            </a:r>
            <a:r>
              <a:rPr lang="en-US" sz="1200" b="1" i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esta</a:t>
            </a:r>
            <a:r>
              <a:rPr lang="en-US" sz="1200" b="1" i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pergunta</a:t>
            </a:r>
            <a:r>
              <a:rPr lang="en-US" sz="1200" b="1" i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.  </a:t>
            </a:r>
            <a:r>
              <a:rPr lang="en-US" sz="1200" b="1" i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Não</a:t>
            </a:r>
            <a:r>
              <a:rPr lang="en-US" sz="1200" b="1" i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deve</a:t>
            </a:r>
            <a:r>
              <a:rPr lang="en-US" sz="1200" b="1" i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ser </a:t>
            </a:r>
            <a:r>
              <a:rPr lang="en-US" sz="1200" b="1" i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pedido</a:t>
            </a:r>
            <a:r>
              <a:rPr lang="en-US" sz="1200" b="1" i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a </a:t>
            </a:r>
            <a:r>
              <a:rPr lang="en-US" sz="1200" b="1" i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cada</a:t>
            </a:r>
            <a:r>
              <a:rPr lang="en-US" sz="1200" b="1" i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grupo</a:t>
            </a:r>
            <a:r>
              <a:rPr lang="en-US" sz="1200" b="1" i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ou</a:t>
            </a:r>
            <a:r>
              <a:rPr lang="en-US" sz="1200" b="1" i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indivíduo</a:t>
            </a:r>
            <a:r>
              <a:rPr lang="en-US" sz="1200" b="1" i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que </a:t>
            </a:r>
            <a:r>
              <a:rPr lang="en-US" sz="1200" b="1" i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responda</a:t>
            </a:r>
            <a:r>
              <a:rPr lang="en-US" sz="1200" b="1" i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a </a:t>
            </a:r>
            <a:r>
              <a:rPr lang="en-US" sz="1200" b="1" i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cada</a:t>
            </a:r>
            <a:r>
              <a:rPr lang="en-US" sz="1200" b="1" i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pergunta</a:t>
            </a:r>
            <a:r>
              <a:rPr lang="en-US" sz="1200" b="1" i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devido</a:t>
            </a:r>
            <a:r>
              <a:rPr lang="en-US" sz="1200" b="1" i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a </a:t>
            </a:r>
            <a:r>
              <a:rPr lang="en-US" sz="1200" b="1" i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restrições</a:t>
            </a:r>
            <a:r>
              <a:rPr lang="en-US" sz="1200" b="1" i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de tempo.  </a:t>
            </a:r>
            <a:r>
              <a:rPr lang="en-US" sz="1200" b="1" i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Será</a:t>
            </a:r>
            <a:r>
              <a:rPr lang="en-US" sz="1200" b="1" i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importante</a:t>
            </a:r>
            <a:r>
              <a:rPr lang="en-US" sz="1200" b="1" i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gerir</a:t>
            </a:r>
            <a:r>
              <a:rPr lang="en-US" sz="1200" b="1" i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o </a:t>
            </a:r>
            <a:r>
              <a:rPr lang="en-US" sz="1200" b="1" i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número</a:t>
            </a:r>
            <a:r>
              <a:rPr lang="en-US" sz="1200" b="1" i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en-US" sz="1200" b="1" i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respostas</a:t>
            </a:r>
            <a:r>
              <a:rPr lang="en-US" sz="1200" b="1" i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permitidas</a:t>
            </a:r>
            <a:r>
              <a:rPr lang="en-US" sz="1200" b="1" i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para se </a:t>
            </a:r>
            <a:r>
              <a:rPr lang="en-US" sz="1200" b="1" i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manter</a:t>
            </a:r>
            <a:r>
              <a:rPr lang="en-US" sz="1200" b="1" i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dentro</a:t>
            </a:r>
            <a:r>
              <a:rPr lang="en-US" sz="1200" b="1" i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dos </a:t>
            </a:r>
            <a:r>
              <a:rPr lang="en-US" sz="1200" b="1" i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limites</a:t>
            </a:r>
            <a:r>
              <a:rPr lang="en-US" sz="1200" b="1" i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de tempo </a:t>
            </a:r>
            <a:r>
              <a:rPr lang="en-US" sz="1200" b="1" i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adequados</a:t>
            </a:r>
            <a:r>
              <a:rPr lang="en-US" sz="1200" b="1" i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para </a:t>
            </a:r>
            <a:r>
              <a:rPr lang="en-US" sz="1200" b="1" i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este</a:t>
            </a:r>
            <a:r>
              <a:rPr lang="en-US" sz="1200" b="1" i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exercício</a:t>
            </a:r>
            <a:r>
              <a:rPr lang="en-US" sz="1200" b="1" i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0" marR="0" indent="0">
              <a:spcBef>
                <a:spcPts val="1200"/>
              </a:spcBef>
              <a:spcAft>
                <a:spcPts val="600"/>
              </a:spcAft>
              <a:buFont typeface="Wingdings" panose="05000000000000000000" pitchFamily="2" charset="2"/>
              <a:buNone/>
            </a:pPr>
            <a:endParaRPr lang="en-US" sz="1200" b="1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lang="en-US" sz="1200" b="1" dirty="0" err="1">
                <a:latin typeface="Arial" panose="020B0604020202020204" pitchFamily="34" charset="0"/>
                <a:cs typeface="Arial" panose="020B0604020202020204" pitchFamily="34" charset="0"/>
              </a:rPr>
              <a:t>Respostas</a:t>
            </a:r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b="1" dirty="0" err="1">
                <a:latin typeface="Arial" panose="020B0604020202020204" pitchFamily="34" charset="0"/>
                <a:cs typeface="Arial" panose="020B0604020202020204" pitchFamily="34" charset="0"/>
              </a:rPr>
              <a:t>possíveis</a:t>
            </a:r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</a:p>
          <a:p>
            <a:pPr marL="800100" lvl="1" indent="-342900">
              <a:lnSpc>
                <a:spcPct val="115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en-US" sz="1200" b="1" i="1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Estabelecer</a:t>
            </a:r>
            <a:r>
              <a:rPr lang="en-US" sz="1200" b="1" i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o </a:t>
            </a:r>
            <a:r>
              <a:rPr lang="en-US" sz="1200" b="1" i="1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intervalo</a:t>
            </a:r>
            <a:r>
              <a:rPr lang="en-US" sz="1200" b="1" i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do </a:t>
            </a:r>
            <a:r>
              <a:rPr lang="en-US" sz="1200" b="1" i="1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período</a:t>
            </a:r>
            <a:r>
              <a:rPr lang="en-US" sz="1200" b="1" i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b="1" i="1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incubação</a:t>
            </a:r>
            <a:r>
              <a:rPr lang="en-US" sz="1200" b="1" i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com base no </a:t>
            </a:r>
            <a:r>
              <a:rPr lang="en-US" sz="1200" b="1" i="1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início</a:t>
            </a:r>
            <a:r>
              <a:rPr lang="en-US" sz="1200" b="1" i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dos </a:t>
            </a:r>
            <a:r>
              <a:rPr lang="en-US" sz="1200" b="1" i="1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sintomas</a:t>
            </a:r>
            <a:r>
              <a:rPr lang="en-US" sz="1200" b="1" i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dos </a:t>
            </a:r>
            <a:r>
              <a:rPr lang="en-US" sz="1200" b="1" i="1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casos</a:t>
            </a:r>
            <a:r>
              <a:rPr lang="en-US" sz="1200" b="1" i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confirmados</a:t>
            </a:r>
            <a:r>
              <a:rPr lang="en-US" sz="1200" b="1" i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/</a:t>
            </a:r>
            <a:r>
              <a:rPr lang="en-US" sz="1200" b="1" i="1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prováveis</a:t>
            </a:r>
            <a:endParaRPr lang="en-US" sz="1200" b="1" i="1" dirty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257300" lvl="2" indent="-34290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1200" b="1" i="1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Período</a:t>
            </a:r>
            <a:r>
              <a:rPr lang="en-US" sz="1200" b="1" i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b="1" i="1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incubação</a:t>
            </a:r>
            <a:r>
              <a:rPr lang="en-US" sz="1200" b="1" i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da </a:t>
            </a:r>
            <a:r>
              <a:rPr lang="en-US" sz="1200" b="1" i="1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raiva</a:t>
            </a:r>
            <a:r>
              <a:rPr lang="en-US" sz="1200" b="1" i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humana</a:t>
            </a:r>
            <a:r>
              <a:rPr lang="en-US" sz="1200" b="1" i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- (CDC- 3-8 </a:t>
            </a:r>
            <a:r>
              <a:rPr lang="en-US" sz="1200" b="1" i="1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semanas</a:t>
            </a:r>
            <a:r>
              <a:rPr lang="en-US" sz="1200" b="1" i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; OMS- 4-12 </a:t>
            </a:r>
            <a:r>
              <a:rPr lang="en-US" sz="1200" b="1" i="1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semanas</a:t>
            </a:r>
            <a:r>
              <a:rPr lang="en-US" sz="1200" b="1" i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)</a:t>
            </a:r>
          </a:p>
          <a:p>
            <a:pPr marL="800100" lvl="1" indent="-342900">
              <a:lnSpc>
                <a:spcPct val="115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endParaRPr lang="en-US" sz="1200" b="1" i="1" dirty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800100" lvl="1" indent="-342900">
              <a:lnSpc>
                <a:spcPct val="115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en-US" sz="1200" b="1" i="1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Procurar</a:t>
            </a:r>
            <a:r>
              <a:rPr lang="en-US" sz="1200" b="1" i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casos</a:t>
            </a:r>
            <a:r>
              <a:rPr lang="en-US" sz="1200" b="1" i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semelhantes</a:t>
            </a:r>
            <a:r>
              <a:rPr lang="en-US" sz="1200" b="1" i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em</a:t>
            </a:r>
            <a:r>
              <a:rPr lang="en-US" sz="1200" b="1" i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unidades</a:t>
            </a:r>
            <a:r>
              <a:rPr lang="en-US" sz="1200" b="1" i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b="1" i="1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saúde</a:t>
            </a:r>
            <a:r>
              <a:rPr lang="en-US" sz="1200" b="1" i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vizinhas</a:t>
            </a:r>
            <a:r>
              <a:rPr lang="en-US" sz="1200" b="1" i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en-US" sz="1200" b="1" i="1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hospitais</a:t>
            </a:r>
            <a:r>
              <a:rPr lang="en-US" sz="1200" b="1" i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regionais</a:t>
            </a:r>
            <a:r>
              <a:rPr lang="en-US" sz="1200" b="1" i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en-US" sz="1200" b="1" i="1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curandeiros</a:t>
            </a:r>
            <a:r>
              <a:rPr lang="en-US" sz="1200" b="1" i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tradicionais</a:t>
            </a:r>
            <a:endParaRPr lang="en-US" sz="1200" b="1" i="1" dirty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800100" lvl="1" indent="-342900">
              <a:lnSpc>
                <a:spcPct val="115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endParaRPr lang="en-US" sz="1200" b="1" i="1" dirty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800100" lvl="1" indent="-342900">
              <a:lnSpc>
                <a:spcPct val="115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en-US" sz="1200" b="1" i="1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Pesquisar</a:t>
            </a:r>
            <a:r>
              <a:rPr lang="en-US" sz="1200" b="1" i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registos</a:t>
            </a:r>
            <a:r>
              <a:rPr lang="en-US" sz="1200" b="1" i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b="1" i="1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mortalidade</a:t>
            </a:r>
            <a:r>
              <a:rPr lang="en-US" sz="1200" b="1" i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para </a:t>
            </a:r>
            <a:r>
              <a:rPr lang="en-US" sz="1200" b="1" i="1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mortes</a:t>
            </a:r>
            <a:r>
              <a:rPr lang="en-US" sz="1200" b="1" i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invulgares</a:t>
            </a:r>
            <a:r>
              <a:rPr lang="en-US" sz="1200" b="1" i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/</a:t>
            </a:r>
            <a:r>
              <a:rPr lang="en-US" sz="1200" b="1" i="1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não</a:t>
            </a:r>
            <a:r>
              <a:rPr lang="en-US" sz="1200" b="1" i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explicadas</a:t>
            </a:r>
            <a:r>
              <a:rPr lang="en-US" sz="1200" b="1" i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ou</a:t>
            </a:r>
            <a:r>
              <a:rPr lang="en-US" sz="1200" b="1" i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doentes</a:t>
            </a:r>
            <a:r>
              <a:rPr lang="en-US" sz="1200" b="1" i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que </a:t>
            </a:r>
            <a:r>
              <a:rPr lang="en-US" sz="1200" b="1" i="1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morreram</a:t>
            </a:r>
            <a:r>
              <a:rPr lang="en-US" sz="1200" b="1" i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com </a:t>
            </a:r>
            <a:r>
              <a:rPr lang="en-US" sz="1200" b="1" i="1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sintomas</a:t>
            </a:r>
            <a:r>
              <a:rPr lang="en-US" sz="1200" b="1" i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neurológicos</a:t>
            </a:r>
            <a:endParaRPr lang="en-US" sz="1200" b="1" i="1" dirty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800100" lvl="1" indent="-342900">
              <a:lnSpc>
                <a:spcPct val="115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endParaRPr lang="en-US" sz="1200" b="1" i="1" dirty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800100" lvl="1" indent="-342900">
              <a:lnSpc>
                <a:spcPct val="115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en-US" sz="1200" b="1" i="1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Verificar</a:t>
            </a:r>
            <a:r>
              <a:rPr lang="en-US" sz="1200" b="1" i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com o </a:t>
            </a:r>
            <a:r>
              <a:rPr lang="en-US" sz="1200" b="1" i="1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sistema</a:t>
            </a:r>
            <a:r>
              <a:rPr lang="en-US" sz="1200" b="1" i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nacional</a:t>
            </a:r>
            <a:r>
              <a:rPr lang="en-US" sz="1200" b="1" i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b="1" i="1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vigilância</a:t>
            </a:r>
            <a:r>
              <a:rPr lang="en-US" sz="1200" b="1" i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se </a:t>
            </a:r>
            <a:r>
              <a:rPr lang="en-US" sz="1200" b="1" i="1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existem</a:t>
            </a:r>
            <a:r>
              <a:rPr lang="en-US" sz="1200" b="1" i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casos</a:t>
            </a:r>
            <a:r>
              <a:rPr lang="en-US" sz="1200" b="1" i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notificados</a:t>
            </a:r>
            <a:r>
              <a:rPr lang="en-US" sz="1200" b="1" i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b="1" i="1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raiva</a:t>
            </a:r>
            <a:r>
              <a:rPr lang="en-US" sz="1200" b="1" i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humana</a:t>
            </a:r>
            <a:endParaRPr lang="en-US" sz="1200" b="1" i="1" dirty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800100" lvl="1" indent="-342900">
              <a:lnSpc>
                <a:spcPct val="115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endParaRPr lang="en-US" sz="1200" b="1" i="1" dirty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800100" lvl="1" indent="-342900">
              <a:lnSpc>
                <a:spcPct val="115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en-US" sz="1200" b="1" i="1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Existe</a:t>
            </a:r>
            <a:r>
              <a:rPr lang="en-US" sz="1200" b="1" i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um </a:t>
            </a:r>
            <a:r>
              <a:rPr lang="en-US" sz="1200" b="1" i="1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sistema</a:t>
            </a:r>
            <a:r>
              <a:rPr lang="en-US" sz="1200" b="1" i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b="1" i="1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vigilância</a:t>
            </a:r>
            <a:r>
              <a:rPr lang="en-US" sz="1200" b="1" i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das </a:t>
            </a:r>
            <a:r>
              <a:rPr lang="en-US" sz="1200" b="1" i="1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mordeduras</a:t>
            </a:r>
            <a:r>
              <a:rPr lang="en-US" sz="1200" b="1" i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b="1" i="1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animais</a:t>
            </a:r>
            <a:r>
              <a:rPr lang="en-US" sz="1200" b="1" i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?</a:t>
            </a:r>
          </a:p>
          <a:p>
            <a:pPr marL="1200150" lvl="2" indent="-285750">
              <a:lnSpc>
                <a:spcPct val="115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1200" b="1" i="1" dirty="0" err="1"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Pesquisar</a:t>
            </a:r>
            <a:r>
              <a:rPr lang="en-US" sz="1200" b="1" i="1" dirty="0"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registos</a:t>
            </a:r>
            <a:r>
              <a:rPr lang="en-US" sz="1200" b="1" i="1" dirty="0"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médicos</a:t>
            </a:r>
            <a:r>
              <a:rPr lang="en-US" sz="1200" b="1" i="1" dirty="0"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no </a:t>
            </a:r>
            <a:r>
              <a:rPr lang="en-US" sz="1200" b="1" i="1" dirty="0" err="1"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distrito</a:t>
            </a:r>
            <a:r>
              <a:rPr lang="en-US" sz="1200" b="1" i="1" dirty="0"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para </a:t>
            </a:r>
            <a:r>
              <a:rPr lang="en-US" sz="1200" b="1" i="1" dirty="0" err="1"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obter</a:t>
            </a:r>
            <a:r>
              <a:rPr lang="en-US" sz="1200" b="1" i="1" dirty="0"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mais</a:t>
            </a:r>
            <a:r>
              <a:rPr lang="en-US" sz="1200" b="1" i="1" dirty="0"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relatórios</a:t>
            </a:r>
            <a:r>
              <a:rPr lang="en-US" sz="1200" b="1" i="1" dirty="0"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de </a:t>
            </a:r>
            <a:r>
              <a:rPr lang="en-US" sz="1200" b="1" i="1" dirty="0" err="1"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mordeduras</a:t>
            </a:r>
            <a:r>
              <a:rPr lang="en-US" sz="1200" b="1" i="1" dirty="0"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de </a:t>
            </a:r>
            <a:r>
              <a:rPr lang="en-US" sz="1200" b="1" i="1" dirty="0" err="1"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animais</a:t>
            </a:r>
            <a:r>
              <a:rPr lang="en-US" sz="1200" b="1" i="1" dirty="0"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+/- 2 </a:t>
            </a:r>
            <a:r>
              <a:rPr lang="en-US" sz="1200" b="1" i="1" dirty="0" err="1"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semanas</a:t>
            </a:r>
            <a:r>
              <a:rPr lang="en-US" sz="1200" b="1" i="1" dirty="0"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a </a:t>
            </a:r>
            <a:r>
              <a:rPr lang="en-US" sz="1200" b="1" i="1" dirty="0" err="1"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partir</a:t>
            </a:r>
            <a:r>
              <a:rPr lang="en-US" sz="1200" b="1" i="1" dirty="0"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da data da </a:t>
            </a:r>
            <a:r>
              <a:rPr lang="en-US" sz="1200" b="1" i="1" dirty="0" err="1"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mordedura</a:t>
            </a:r>
            <a:r>
              <a:rPr lang="en-US" sz="1200" b="1" i="1" dirty="0"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do </a:t>
            </a:r>
            <a:r>
              <a:rPr lang="en-US" sz="1200" b="1" i="1" dirty="0" err="1"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cão</a:t>
            </a:r>
            <a:endParaRPr lang="en-US" sz="1200" b="1" i="1" dirty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800100" lvl="1" indent="-342900">
              <a:lnSpc>
                <a:spcPct val="115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endParaRPr lang="en-US" sz="1200" b="1" i="1" dirty="0">
              <a:latin typeface="Arial" panose="020B0604020202020204" pitchFamily="34" charset="0"/>
              <a:ea typeface="MS Mincho" panose="02020609040205080304" pitchFamily="49" charset="-128"/>
              <a:cs typeface="Arial" panose="020B0604020202020204" pitchFamily="34" charset="0"/>
            </a:endParaRPr>
          </a:p>
          <a:p>
            <a:pPr marL="800100" lvl="1" indent="-342900">
              <a:lnSpc>
                <a:spcPct val="115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en-US" sz="1200" b="1" i="1" dirty="0"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O </a:t>
            </a:r>
            <a:r>
              <a:rPr lang="en-US" sz="1200" b="1" i="1" dirty="0" err="1"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caso</a:t>
            </a:r>
            <a:r>
              <a:rPr lang="en-US" sz="1200" b="1" i="1" dirty="0"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expôs</a:t>
            </a:r>
            <a:r>
              <a:rPr lang="en-US" sz="1200" b="1" i="1" dirty="0"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alguém</a:t>
            </a:r>
            <a:r>
              <a:rPr lang="en-US" sz="1200" b="1" i="1" dirty="0"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? </a:t>
            </a:r>
            <a:r>
              <a:rPr lang="en-US" sz="1200" b="1" i="1" dirty="0" err="1"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Membros</a:t>
            </a:r>
            <a:r>
              <a:rPr lang="en-US" sz="1200" b="1" i="1" dirty="0"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da </a:t>
            </a:r>
            <a:r>
              <a:rPr lang="en-US" sz="1200" b="1" i="1" dirty="0" err="1"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família</a:t>
            </a:r>
            <a:r>
              <a:rPr lang="en-US" sz="1200" b="1" i="1" dirty="0"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? </a:t>
            </a:r>
            <a:r>
              <a:rPr lang="en-US" sz="1200" b="1" i="1" dirty="0" err="1"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Pessoal</a:t>
            </a:r>
            <a:r>
              <a:rPr lang="en-US" sz="1200" b="1" i="1" dirty="0"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do hospital/</a:t>
            </a:r>
            <a:r>
              <a:rPr lang="en-US" sz="1200" b="1" i="1" dirty="0" err="1"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clínica</a:t>
            </a:r>
            <a:r>
              <a:rPr lang="en-US" sz="1200" b="1" i="1" dirty="0"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?</a:t>
            </a:r>
            <a:endParaRPr lang="en-US" sz="1200" b="1" i="1" dirty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200150" lvl="2" indent="-285750">
              <a:lnSpc>
                <a:spcPct val="115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1200" b="1" i="1" dirty="0" err="1"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Elaborar</a:t>
            </a:r>
            <a:r>
              <a:rPr lang="en-US" sz="1200" b="1" i="1" dirty="0"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uma</a:t>
            </a:r>
            <a:r>
              <a:rPr lang="en-US" sz="1200" b="1" i="1" dirty="0"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lista</a:t>
            </a:r>
            <a:r>
              <a:rPr lang="en-US" sz="1200" b="1" i="1" dirty="0"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de </a:t>
            </a:r>
            <a:r>
              <a:rPr lang="en-US" sz="1200" b="1" i="1" dirty="0" err="1"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contactos</a:t>
            </a:r>
            <a:r>
              <a:rPr lang="en-US" sz="1200" b="1" i="1" dirty="0"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expostos</a:t>
            </a:r>
            <a:r>
              <a:rPr lang="en-US" sz="1200" b="1" i="1" dirty="0"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a um </a:t>
            </a:r>
            <a:r>
              <a:rPr lang="en-US" sz="1200" b="1" i="1" dirty="0" err="1"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caso</a:t>
            </a:r>
            <a:r>
              <a:rPr lang="en-US" sz="1200" b="1" i="1" dirty="0"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de </a:t>
            </a:r>
            <a:r>
              <a:rPr lang="en-US" sz="1200" b="1" i="1" dirty="0" err="1"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raiva</a:t>
            </a:r>
            <a:r>
              <a:rPr lang="en-US" sz="1200" b="1" i="1" dirty="0"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humana</a:t>
            </a:r>
            <a:r>
              <a:rPr lang="en-US" sz="1200" b="1" i="1" dirty="0"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para </a:t>
            </a:r>
            <a:r>
              <a:rPr lang="en-US" sz="1200" b="1" i="1" dirty="0" err="1"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acompanhamento</a:t>
            </a:r>
            <a:endParaRPr lang="en-US" sz="1200" b="1" i="1" dirty="0">
              <a:latin typeface="Arial" panose="020B0604020202020204" pitchFamily="34" charset="0"/>
              <a:ea typeface="MS Mincho" panose="02020609040205080304" pitchFamily="49" charset="-128"/>
              <a:cs typeface="Arial" panose="020B0604020202020204" pitchFamily="34" charset="0"/>
            </a:endParaRPr>
          </a:p>
          <a:p>
            <a:pPr marL="1200150" lvl="2" indent="-285750">
              <a:lnSpc>
                <a:spcPct val="115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1200" b="1" i="1" dirty="0" err="1"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Profilaxia</a:t>
            </a:r>
            <a:r>
              <a:rPr lang="en-US" sz="1200" b="1" i="1" dirty="0"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pós-exposição</a:t>
            </a:r>
            <a:endParaRPr lang="en-US" altLang="en-US" sz="1200" b="1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5F56037-6788-433A-A7B1-BC071E3268D5}" type="slidenum">
              <a:rPr lang="en-US" altLang="en-US" smtClean="0"/>
              <a:t>55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89893332"/>
      </p:ext>
    </p:extLst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lang="en-US" sz="1200" b="1" dirty="0" err="1">
                <a:latin typeface="Arial" panose="020B0604020202020204" pitchFamily="34" charset="0"/>
                <a:cs typeface="Arial" panose="020B0604020202020204" pitchFamily="34" charset="0"/>
              </a:rPr>
              <a:t>Notas</a:t>
            </a:r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 do </a:t>
            </a:r>
            <a:r>
              <a:rPr lang="en-US" sz="1200" b="1" dirty="0" err="1">
                <a:latin typeface="Arial" panose="020B0604020202020204" pitchFamily="34" charset="0"/>
                <a:cs typeface="Arial" panose="020B0604020202020204" pitchFamily="34" charset="0"/>
              </a:rPr>
              <a:t>instrutor</a:t>
            </a:r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marL="0" marR="0">
              <a:spcBef>
                <a:spcPts val="1200"/>
              </a:spcBef>
              <a:spcAft>
                <a:spcPts val="600"/>
              </a:spcAft>
            </a:pPr>
            <a:endParaRPr lang="en-US" sz="1200" b="1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marR="0" indent="-171450">
              <a:spcBef>
                <a:spcPts val="1200"/>
              </a:spcBef>
              <a:spcAft>
                <a:spcPts val="600"/>
              </a:spcAft>
              <a:buFont typeface="Wingdings" panose="05000000000000000000" pitchFamily="2" charset="2"/>
              <a:buChar char="v"/>
            </a:pPr>
            <a:r>
              <a:rPr lang="en-US" sz="1200" b="1" i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Faça</a:t>
            </a:r>
            <a:r>
              <a:rPr lang="en-US" sz="1200" b="1" i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uma</a:t>
            </a:r>
            <a:r>
              <a:rPr lang="en-US" sz="1200" b="1" i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rotação</a:t>
            </a:r>
            <a:r>
              <a:rPr lang="en-US" sz="1200" b="1" i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para </a:t>
            </a:r>
            <a:r>
              <a:rPr lang="en-US" sz="1200" b="1" i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peDizer</a:t>
            </a:r>
            <a:r>
              <a:rPr lang="en-US" sz="1200" b="1" i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aos</a:t>
            </a:r>
            <a:r>
              <a:rPr lang="en-US" sz="1200" b="1" i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grupos</a:t>
            </a:r>
            <a:r>
              <a:rPr lang="en-US" sz="1200" b="1" i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ou</a:t>
            </a:r>
            <a:r>
              <a:rPr lang="en-US" sz="1200" b="1" i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indivíduos</a:t>
            </a:r>
            <a:r>
              <a:rPr lang="en-US" sz="1200" b="1" i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que </a:t>
            </a:r>
            <a:r>
              <a:rPr lang="en-US" sz="1200" b="1" i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partilhem</a:t>
            </a:r>
            <a:r>
              <a:rPr lang="en-US" sz="1200" b="1" i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a(s) </a:t>
            </a:r>
            <a:r>
              <a:rPr lang="en-US" sz="1200" b="1" i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sua</a:t>
            </a:r>
            <a:r>
              <a:rPr lang="en-US" sz="1200" b="1" i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(s) </a:t>
            </a:r>
            <a:r>
              <a:rPr lang="en-US" sz="1200" b="1" i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resposta</a:t>
            </a:r>
            <a:r>
              <a:rPr lang="en-US" sz="1200" b="1" i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(s) a </a:t>
            </a:r>
            <a:r>
              <a:rPr lang="en-US" sz="1200" b="1" i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esta</a:t>
            </a:r>
            <a:r>
              <a:rPr lang="en-US" sz="1200" b="1" i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pergunta</a:t>
            </a:r>
            <a:r>
              <a:rPr lang="en-US" sz="1200" b="1" i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.  </a:t>
            </a:r>
            <a:r>
              <a:rPr lang="en-US" sz="1200" b="1" i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Não</a:t>
            </a:r>
            <a:r>
              <a:rPr lang="en-US" sz="1200" b="1" i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deve</a:t>
            </a:r>
            <a:r>
              <a:rPr lang="en-US" sz="1200" b="1" i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ser </a:t>
            </a:r>
            <a:r>
              <a:rPr lang="en-US" sz="1200" b="1" i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pedido</a:t>
            </a:r>
            <a:r>
              <a:rPr lang="en-US" sz="1200" b="1" i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a </a:t>
            </a:r>
            <a:r>
              <a:rPr lang="en-US" sz="1200" b="1" i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cada</a:t>
            </a:r>
            <a:r>
              <a:rPr lang="en-US" sz="1200" b="1" i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grupo</a:t>
            </a:r>
            <a:r>
              <a:rPr lang="en-US" sz="1200" b="1" i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ou</a:t>
            </a:r>
            <a:r>
              <a:rPr lang="en-US" sz="1200" b="1" i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indivíduo</a:t>
            </a:r>
            <a:r>
              <a:rPr lang="en-US" sz="1200" b="1" i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que </a:t>
            </a:r>
            <a:r>
              <a:rPr lang="en-US" sz="1200" b="1" i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responda</a:t>
            </a:r>
            <a:r>
              <a:rPr lang="en-US" sz="1200" b="1" i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a </a:t>
            </a:r>
            <a:r>
              <a:rPr lang="en-US" sz="1200" b="1" i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cada</a:t>
            </a:r>
            <a:r>
              <a:rPr lang="en-US" sz="1200" b="1" i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pergunta</a:t>
            </a:r>
            <a:r>
              <a:rPr lang="en-US" sz="1200" b="1" i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devido</a:t>
            </a:r>
            <a:r>
              <a:rPr lang="en-US" sz="1200" b="1" i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a </a:t>
            </a:r>
            <a:r>
              <a:rPr lang="en-US" sz="1200" b="1" i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restrições</a:t>
            </a:r>
            <a:r>
              <a:rPr lang="en-US" sz="1200" b="1" i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de tempo.  </a:t>
            </a:r>
            <a:r>
              <a:rPr lang="en-US" sz="1200" b="1" i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Será</a:t>
            </a:r>
            <a:r>
              <a:rPr lang="en-US" sz="1200" b="1" i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importante</a:t>
            </a:r>
            <a:r>
              <a:rPr lang="en-US" sz="1200" b="1" i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gerir</a:t>
            </a:r>
            <a:r>
              <a:rPr lang="en-US" sz="1200" b="1" i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o </a:t>
            </a:r>
            <a:r>
              <a:rPr lang="en-US" sz="1200" b="1" i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número</a:t>
            </a:r>
            <a:r>
              <a:rPr lang="en-US" sz="1200" b="1" i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en-US" sz="1200" b="1" i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respostas</a:t>
            </a:r>
            <a:r>
              <a:rPr lang="en-US" sz="1200" b="1" i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permitidas</a:t>
            </a:r>
            <a:r>
              <a:rPr lang="en-US" sz="1200" b="1" i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para se </a:t>
            </a:r>
            <a:r>
              <a:rPr lang="en-US" sz="1200" b="1" i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manter</a:t>
            </a:r>
            <a:r>
              <a:rPr lang="en-US" sz="1200" b="1" i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dentro</a:t>
            </a:r>
            <a:r>
              <a:rPr lang="en-US" sz="1200" b="1" i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dos </a:t>
            </a:r>
            <a:r>
              <a:rPr lang="en-US" sz="1200" b="1" i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limites</a:t>
            </a:r>
            <a:r>
              <a:rPr lang="en-US" sz="1200" b="1" i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de tempo </a:t>
            </a:r>
            <a:r>
              <a:rPr lang="en-US" sz="1200" b="1" i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adequados</a:t>
            </a:r>
            <a:r>
              <a:rPr lang="en-US" sz="1200" b="1" i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para </a:t>
            </a:r>
            <a:r>
              <a:rPr lang="en-US" sz="1200" b="1" i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este</a:t>
            </a:r>
            <a:r>
              <a:rPr lang="en-US" sz="1200" b="1" i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exercício</a:t>
            </a:r>
            <a:r>
              <a:rPr lang="en-US" sz="1200" b="1" i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0" marR="0">
              <a:spcBef>
                <a:spcPts val="1200"/>
              </a:spcBef>
              <a:spcAft>
                <a:spcPts val="600"/>
              </a:spcAft>
            </a:pPr>
            <a:endParaRPr lang="en-US" sz="1200" b="1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lang="en-US" sz="1200" b="1" i="1" dirty="0" err="1">
                <a:latin typeface="Arial" panose="020B0604020202020204" pitchFamily="34" charset="0"/>
                <a:cs typeface="Arial" panose="020B0604020202020204" pitchFamily="34" charset="0"/>
              </a:rPr>
              <a:t>Respostas</a:t>
            </a:r>
            <a:r>
              <a:rPr lang="en-US" sz="1200" b="1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latin typeface="Arial" panose="020B0604020202020204" pitchFamily="34" charset="0"/>
                <a:cs typeface="Arial" panose="020B0604020202020204" pitchFamily="34" charset="0"/>
              </a:rPr>
              <a:t>possíveis</a:t>
            </a:r>
            <a:r>
              <a:rPr lang="en-US" sz="1200" b="1" i="1" dirty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</a:p>
          <a:p>
            <a:pPr marL="800100" marR="0" lvl="1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sz="1200" b="1" i="1" dirty="0" err="1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Notificação</a:t>
            </a:r>
            <a:r>
              <a:rPr lang="en-US" sz="1200" b="1" i="1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aos</a:t>
            </a:r>
            <a:r>
              <a:rPr lang="en-US" sz="1200" b="1" i="1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agentes</a:t>
            </a:r>
            <a:r>
              <a:rPr lang="en-US" sz="1200" b="1" i="1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de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vigilância</a:t>
            </a:r>
            <a:r>
              <a:rPr lang="en-US" sz="1200" b="1" i="1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distritais</a:t>
            </a:r>
            <a:r>
              <a:rPr lang="en-US" sz="1200" b="1" i="1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/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veterinários</a:t>
            </a:r>
            <a:r>
              <a:rPr lang="en-US" sz="1200" b="1" i="1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locais</a:t>
            </a:r>
            <a:r>
              <a:rPr lang="en-US" sz="1200" b="1" i="1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de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animais</a:t>
            </a:r>
            <a:r>
              <a:rPr lang="en-US" sz="1200" b="1" i="1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com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sintomas</a:t>
            </a:r>
            <a:r>
              <a:rPr lang="en-US" sz="1200" b="1" i="1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compatíveis</a:t>
            </a:r>
            <a:r>
              <a:rPr lang="en-US" sz="1200" b="1" i="1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com a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raiva</a:t>
            </a:r>
            <a:endParaRPr lang="en-US" sz="1200" b="1" i="1" dirty="0">
              <a:effectLst/>
              <a:latin typeface="Arial" panose="020B0604020202020204" pitchFamily="34" charset="0"/>
              <a:ea typeface="MS Mincho" panose="02020609040205080304" pitchFamily="49" charset="-128"/>
              <a:cs typeface="Arial" panose="020B0604020202020204" pitchFamily="34" charset="0"/>
            </a:endParaRPr>
          </a:p>
          <a:p>
            <a:pPr marL="1257300" marR="0" lvl="2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200" b="1" i="1" dirty="0" err="1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Procurar</a:t>
            </a:r>
            <a:r>
              <a:rPr lang="en-US" sz="1200" b="1" i="1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relatos</a:t>
            </a:r>
            <a:r>
              <a:rPr lang="en-US" sz="1200" b="1" i="1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de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mordeduras</a:t>
            </a:r>
            <a:r>
              <a:rPr lang="en-US" sz="1200" b="1" i="1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de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cães</a:t>
            </a:r>
            <a:r>
              <a:rPr lang="en-US" sz="1200" b="1" i="1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ou</a:t>
            </a:r>
            <a:r>
              <a:rPr lang="en-US" sz="1200" b="1" i="1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de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cães</a:t>
            </a:r>
            <a:r>
              <a:rPr lang="en-US" sz="1200" b="1" i="1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ou</a:t>
            </a:r>
            <a:r>
              <a:rPr lang="en-US" sz="1200" b="1" i="1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outros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animais</a:t>
            </a:r>
            <a:r>
              <a:rPr lang="en-US" sz="1200" b="1" i="1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agressivos</a:t>
            </a:r>
            <a:r>
              <a:rPr lang="en-US" sz="1200" b="1" i="1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na</a:t>
            </a:r>
            <a:r>
              <a:rPr lang="en-US" sz="1200" b="1" i="1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altura</a:t>
            </a:r>
            <a:r>
              <a:rPr lang="en-US" sz="1200" b="1" i="1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em</a:t>
            </a:r>
            <a:r>
              <a:rPr lang="en-US" sz="1200" b="1" i="1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que o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doente</a:t>
            </a:r>
            <a:r>
              <a:rPr lang="en-US" sz="1200" b="1" i="1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foi</a:t>
            </a:r>
            <a:r>
              <a:rPr lang="en-US" sz="1200" b="1" i="1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mordido</a:t>
            </a:r>
            <a:endParaRPr lang="en-US" sz="1200" b="1" i="1" dirty="0">
              <a:effectLst/>
              <a:latin typeface="Arial" panose="020B0604020202020204" pitchFamily="34" charset="0"/>
              <a:ea typeface="MS Mincho" panose="02020609040205080304" pitchFamily="49" charset="-128"/>
              <a:cs typeface="Arial" panose="020B0604020202020204" pitchFamily="34" charset="0"/>
            </a:endParaRPr>
          </a:p>
          <a:p>
            <a:pPr marL="1257300" marR="0" lvl="2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200" b="1" i="1" dirty="0" err="1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Determinar</a:t>
            </a:r>
            <a:r>
              <a:rPr lang="en-US" sz="1200" b="1" i="1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se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algum</a:t>
            </a:r>
            <a:r>
              <a:rPr lang="en-US" sz="1200" b="1" i="1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cão</a:t>
            </a:r>
            <a:r>
              <a:rPr lang="en-US" sz="1200" b="1" i="1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foi</a:t>
            </a:r>
            <a:r>
              <a:rPr lang="en-US" sz="1200" b="1" i="1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eutanasiado</a:t>
            </a:r>
            <a:r>
              <a:rPr lang="en-US" sz="1200" b="1" i="1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na</a:t>
            </a:r>
            <a:r>
              <a:rPr lang="en-US" sz="1200" b="1" i="1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altura</a:t>
            </a:r>
            <a:r>
              <a:rPr lang="en-US" sz="1200" b="1" i="1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e se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foi</a:t>
            </a:r>
            <a:r>
              <a:rPr lang="en-US" sz="1200" b="1" i="1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feito</a:t>
            </a:r>
            <a:r>
              <a:rPr lang="en-US" sz="1200" b="1" i="1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algum</a:t>
            </a:r>
            <a:r>
              <a:rPr lang="en-US" sz="1200" b="1" i="1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acompanhamento</a:t>
            </a:r>
            <a:r>
              <a:rPr lang="en-US" sz="1200" b="1" i="1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dos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contactos</a:t>
            </a:r>
            <a:endParaRPr lang="en-US" sz="1200" b="1" i="1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800100" marR="0" lvl="1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endParaRPr lang="en-US" sz="1200" b="1" i="1" dirty="0">
              <a:effectLst/>
              <a:latin typeface="Arial" panose="020B0604020202020204" pitchFamily="34" charset="0"/>
              <a:ea typeface="MS Mincho" panose="02020609040205080304" pitchFamily="49" charset="-128"/>
              <a:cs typeface="Arial" panose="020B0604020202020204" pitchFamily="34" charset="0"/>
            </a:endParaRPr>
          </a:p>
          <a:p>
            <a:pPr marL="800100" marR="0" lvl="1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sz="1200" b="1" i="1" dirty="0" err="1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Funcionários</a:t>
            </a:r>
            <a:r>
              <a:rPr lang="en-US" sz="1200" b="1" i="1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da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comunidade</a:t>
            </a:r>
            <a:r>
              <a:rPr lang="en-US" sz="1200" b="1" i="1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local -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observação</a:t>
            </a:r>
            <a:r>
              <a:rPr lang="en-US" sz="1200" b="1" i="1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de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animais</a:t>
            </a:r>
            <a:r>
              <a:rPr lang="en-US" sz="1200" b="1" i="1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doentes</a:t>
            </a:r>
            <a:r>
              <a:rPr lang="en-US" sz="1200" b="1" i="1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/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mortos</a:t>
            </a:r>
            <a:r>
              <a:rPr lang="en-US" sz="1200" b="1" i="1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durante</a:t>
            </a:r>
            <a:r>
              <a:rPr lang="en-US" sz="1200" b="1" i="1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o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período</a:t>
            </a:r>
            <a:r>
              <a:rPr lang="en-US" sz="1200" b="1" i="1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de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incubação</a:t>
            </a:r>
            <a:r>
              <a:rPr lang="en-US" sz="1200" b="1" i="1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</a:t>
            </a:r>
            <a:endParaRPr lang="en-US" sz="1200" b="1" i="1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800100" marR="0" lvl="1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endParaRPr lang="en-US" sz="1200" b="1" i="1" dirty="0">
              <a:effectLst/>
              <a:latin typeface="Arial" panose="020B0604020202020204" pitchFamily="34" charset="0"/>
              <a:ea typeface="MS Mincho" panose="02020609040205080304" pitchFamily="49" charset="-128"/>
              <a:cs typeface="Arial" panose="020B0604020202020204" pitchFamily="34" charset="0"/>
            </a:endParaRPr>
          </a:p>
          <a:p>
            <a:pPr marL="800100" marR="0" lvl="1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sz="1200" b="1" i="1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Se o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doente</a:t>
            </a:r>
            <a:r>
              <a:rPr lang="en-US" sz="1200" b="1" i="1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tiver</a:t>
            </a:r>
            <a:r>
              <a:rPr lang="en-US" sz="1200" b="1" i="1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comunicado</a:t>
            </a:r>
            <a:r>
              <a:rPr lang="en-US" sz="1200" b="1" i="1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uma</a:t>
            </a:r>
            <a:r>
              <a:rPr lang="en-US" sz="1200" b="1" i="1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mordedura</a:t>
            </a:r>
            <a:r>
              <a:rPr lang="en-US" sz="1200" b="1" i="1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,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contactar</a:t>
            </a:r>
            <a:r>
              <a:rPr lang="en-US" sz="1200" b="1" i="1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os</a:t>
            </a:r>
            <a:r>
              <a:rPr lang="en-US" sz="1200" b="1" i="1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donos</a:t>
            </a:r>
            <a:r>
              <a:rPr lang="en-US" sz="1200" b="1" i="1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do animal</a:t>
            </a:r>
            <a:endParaRPr lang="en-US" sz="1200" b="1" i="1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800100" marR="0" lvl="1" indent="-34290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Courier New" panose="02070309020205020404" pitchFamily="49" charset="0"/>
              <a:buChar char="o"/>
            </a:pPr>
            <a:endParaRPr lang="en-US" sz="1200" b="1" i="1" dirty="0">
              <a:effectLst/>
              <a:latin typeface="Arial" panose="020B0604020202020204" pitchFamily="34" charset="0"/>
              <a:ea typeface="MS Mincho" panose="02020609040205080304" pitchFamily="49" charset="-128"/>
              <a:cs typeface="Arial" panose="020B0604020202020204" pitchFamily="34" charset="0"/>
            </a:endParaRPr>
          </a:p>
          <a:p>
            <a:pPr marL="800100" marR="0" lvl="1" indent="-34290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Courier New" panose="02070309020205020404" pitchFamily="49" charset="0"/>
              <a:buChar char="o"/>
            </a:pPr>
            <a:r>
              <a:rPr lang="en-US" sz="1200" b="1" i="1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Avaliar a posse de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cães</a:t>
            </a:r>
            <a:r>
              <a:rPr lang="en-US" sz="1200" b="1" i="1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e o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estado</a:t>
            </a:r>
            <a:r>
              <a:rPr lang="en-US" sz="1200" b="1" i="1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de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vacinação</a:t>
            </a:r>
            <a:r>
              <a:rPr lang="en-US" sz="1200" b="1" i="1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no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distrito</a:t>
            </a:r>
            <a:endParaRPr lang="en-US" sz="1200" b="1" i="1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5F56037-6788-433A-A7B1-BC071E3268D5}" type="slidenum">
              <a:rPr lang="en-US" altLang="en-US" smtClean="0"/>
              <a:t>56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53332465"/>
      </p:ext>
    </p:extLst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lang="en-US" sz="1200" b="1" dirty="0" err="1">
                <a:latin typeface="Arial" panose="020B0604020202020204" pitchFamily="34" charset="0"/>
                <a:cs typeface="Arial" panose="020B0604020202020204" pitchFamily="34" charset="0"/>
              </a:rPr>
              <a:t>Notas</a:t>
            </a:r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 do </a:t>
            </a:r>
            <a:r>
              <a:rPr lang="en-US" sz="1200" b="1" dirty="0" err="1">
                <a:latin typeface="Arial" panose="020B0604020202020204" pitchFamily="34" charset="0"/>
                <a:cs typeface="Arial" panose="020B0604020202020204" pitchFamily="34" charset="0"/>
              </a:rPr>
              <a:t>instrutor</a:t>
            </a:r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marL="0" marR="0">
              <a:spcBef>
                <a:spcPts val="1200"/>
              </a:spcBef>
              <a:spcAft>
                <a:spcPts val="600"/>
              </a:spcAft>
            </a:pPr>
            <a:endParaRPr lang="en-US" sz="1200" b="1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marR="0" indent="-171450">
              <a:spcBef>
                <a:spcPts val="1200"/>
              </a:spcBef>
              <a:spcAft>
                <a:spcPts val="600"/>
              </a:spcAft>
              <a:buFont typeface="Wingdings" panose="05000000000000000000" pitchFamily="2" charset="2"/>
              <a:buChar char="v"/>
            </a:pPr>
            <a:r>
              <a:rPr lang="en-US" sz="1200" b="1" i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Faça</a:t>
            </a:r>
            <a:r>
              <a:rPr lang="en-US" sz="1200" b="1" i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uma</a:t>
            </a:r>
            <a:r>
              <a:rPr lang="en-US" sz="1200" b="1" i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rotação</a:t>
            </a:r>
            <a:r>
              <a:rPr lang="en-US" sz="1200" b="1" i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para </a:t>
            </a:r>
            <a:r>
              <a:rPr lang="en-US" sz="1200" b="1" i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peDizer</a:t>
            </a:r>
            <a:r>
              <a:rPr lang="en-US" sz="1200" b="1" i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aos</a:t>
            </a:r>
            <a:r>
              <a:rPr lang="en-US" sz="1200" b="1" i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grupos</a:t>
            </a:r>
            <a:r>
              <a:rPr lang="en-US" sz="1200" b="1" i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ou</a:t>
            </a:r>
            <a:r>
              <a:rPr lang="en-US" sz="1200" b="1" i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indivíduos</a:t>
            </a:r>
            <a:r>
              <a:rPr lang="en-US" sz="1200" b="1" i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que </a:t>
            </a:r>
            <a:r>
              <a:rPr lang="en-US" sz="1200" b="1" i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partilhem</a:t>
            </a:r>
            <a:r>
              <a:rPr lang="en-US" sz="1200" b="1" i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a(s) </a:t>
            </a:r>
            <a:r>
              <a:rPr lang="en-US" sz="1200" b="1" i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sua</a:t>
            </a:r>
            <a:r>
              <a:rPr lang="en-US" sz="1200" b="1" i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(s) </a:t>
            </a:r>
            <a:r>
              <a:rPr lang="en-US" sz="1200" b="1" i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resposta</a:t>
            </a:r>
            <a:r>
              <a:rPr lang="en-US" sz="1200" b="1" i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(s) a </a:t>
            </a:r>
            <a:r>
              <a:rPr lang="en-US" sz="1200" b="1" i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esta</a:t>
            </a:r>
            <a:r>
              <a:rPr lang="en-US" sz="1200" b="1" i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pergunta</a:t>
            </a:r>
            <a:r>
              <a:rPr lang="en-US" sz="1200" b="1" i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.  </a:t>
            </a:r>
            <a:r>
              <a:rPr lang="en-US" sz="1200" b="1" i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Não</a:t>
            </a:r>
            <a:r>
              <a:rPr lang="en-US" sz="1200" b="1" i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deve</a:t>
            </a:r>
            <a:r>
              <a:rPr lang="en-US" sz="1200" b="1" i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ser </a:t>
            </a:r>
            <a:r>
              <a:rPr lang="en-US" sz="1200" b="1" i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pedido</a:t>
            </a:r>
            <a:r>
              <a:rPr lang="en-US" sz="1200" b="1" i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a </a:t>
            </a:r>
            <a:r>
              <a:rPr lang="en-US" sz="1200" b="1" i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cada</a:t>
            </a:r>
            <a:r>
              <a:rPr lang="en-US" sz="1200" b="1" i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grupo</a:t>
            </a:r>
            <a:r>
              <a:rPr lang="en-US" sz="1200" b="1" i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ou</a:t>
            </a:r>
            <a:r>
              <a:rPr lang="en-US" sz="1200" b="1" i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indivíduo</a:t>
            </a:r>
            <a:r>
              <a:rPr lang="en-US" sz="1200" b="1" i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que </a:t>
            </a:r>
            <a:r>
              <a:rPr lang="en-US" sz="1200" b="1" i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responda</a:t>
            </a:r>
            <a:r>
              <a:rPr lang="en-US" sz="1200" b="1" i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a </a:t>
            </a:r>
            <a:r>
              <a:rPr lang="en-US" sz="1200" b="1" i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cada</a:t>
            </a:r>
            <a:r>
              <a:rPr lang="en-US" sz="1200" b="1" i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pergunta</a:t>
            </a:r>
            <a:r>
              <a:rPr lang="en-US" sz="1200" b="1" i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devido</a:t>
            </a:r>
            <a:r>
              <a:rPr lang="en-US" sz="1200" b="1" i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a </a:t>
            </a:r>
            <a:r>
              <a:rPr lang="en-US" sz="1200" b="1" i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restrições</a:t>
            </a:r>
            <a:r>
              <a:rPr lang="en-US" sz="1200" b="1" i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de tempo.  </a:t>
            </a:r>
            <a:r>
              <a:rPr lang="en-US" sz="1200" b="1" i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Será</a:t>
            </a:r>
            <a:r>
              <a:rPr lang="en-US" sz="1200" b="1" i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importante</a:t>
            </a:r>
            <a:r>
              <a:rPr lang="en-US" sz="1200" b="1" i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gerir</a:t>
            </a:r>
            <a:r>
              <a:rPr lang="en-US" sz="1200" b="1" i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o </a:t>
            </a:r>
            <a:r>
              <a:rPr lang="en-US" sz="1200" b="1" i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número</a:t>
            </a:r>
            <a:r>
              <a:rPr lang="en-US" sz="1200" b="1" i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en-US" sz="1200" b="1" i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respostas</a:t>
            </a:r>
            <a:r>
              <a:rPr lang="en-US" sz="1200" b="1" i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permitidas</a:t>
            </a:r>
            <a:r>
              <a:rPr lang="en-US" sz="1200" b="1" i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para se </a:t>
            </a:r>
            <a:r>
              <a:rPr lang="en-US" sz="1200" b="1" i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manter</a:t>
            </a:r>
            <a:r>
              <a:rPr lang="en-US" sz="1200" b="1" i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dentro</a:t>
            </a:r>
            <a:r>
              <a:rPr lang="en-US" sz="1200" b="1" i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dos </a:t>
            </a:r>
            <a:r>
              <a:rPr lang="en-US" sz="1200" b="1" i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limites</a:t>
            </a:r>
            <a:r>
              <a:rPr lang="en-US" sz="1200" b="1" i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de tempo </a:t>
            </a:r>
            <a:r>
              <a:rPr lang="en-US" sz="1200" b="1" i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adequados</a:t>
            </a:r>
            <a:r>
              <a:rPr lang="en-US" sz="1200" b="1" i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para </a:t>
            </a:r>
            <a:r>
              <a:rPr lang="en-US" sz="1200" b="1" i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este</a:t>
            </a:r>
            <a:r>
              <a:rPr lang="en-US" sz="1200" b="1" i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exercício</a:t>
            </a:r>
            <a:r>
              <a:rPr lang="en-US" sz="1200" b="1" i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0" marR="0">
              <a:spcBef>
                <a:spcPts val="1200"/>
              </a:spcBef>
              <a:spcAft>
                <a:spcPts val="600"/>
              </a:spcAft>
            </a:pPr>
            <a:endParaRPr lang="en-US" sz="1200" b="1" dirty="0">
              <a:effectLst/>
              <a:latin typeface="Arial Bold" panose="020B0704020202020204" pitchFamily="34" charset="0"/>
            </a:endParaRPr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lang="en-US" b="1" i="1" dirty="0" err="1">
                <a:latin typeface="Arial" panose="020B0604020202020204" pitchFamily="34" charset="0"/>
                <a:cs typeface="Arial" panose="020B0604020202020204" pitchFamily="34" charset="0"/>
              </a:rPr>
              <a:t>Respostas</a:t>
            </a:r>
            <a:r>
              <a:rPr lang="en-US" b="1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1" i="1" dirty="0" err="1">
                <a:latin typeface="Arial" panose="020B0604020202020204" pitchFamily="34" charset="0"/>
                <a:cs typeface="Arial" panose="020B0604020202020204" pitchFamily="34" charset="0"/>
              </a:rPr>
              <a:t>possíveis</a:t>
            </a:r>
            <a:r>
              <a:rPr lang="en-US" b="1" i="1" dirty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</a:p>
          <a:p>
            <a:pPr marL="800100" marR="0" lvl="1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Identificadores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pessoais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: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nome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morada,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número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telefone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número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identificação</a:t>
            </a:r>
            <a:endParaRPr lang="en-US" sz="1200" b="1" i="1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800100" marR="0" lvl="1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endParaRPr lang="en-US" sz="1200" b="1" i="1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800100" marR="0" lvl="1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Dados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demográficos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: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idade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sexo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etnia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número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pessoas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no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agregado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familiar</a:t>
            </a:r>
          </a:p>
          <a:p>
            <a:pPr marL="800100" marR="0" lvl="1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endParaRPr lang="en-US" sz="1200" b="1" i="1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800100" marR="0" lvl="1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Componentes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clínicos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: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sintomas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e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datas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início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dos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sintomas</a:t>
            </a:r>
            <a:endParaRPr lang="en-US" sz="1200" b="1" i="1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257300" marR="0" lvl="2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Visitas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ao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médico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ou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ao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centro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saúde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</a:p>
          <a:p>
            <a:pPr marL="1257300" marR="0" lvl="2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Quaisquer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análises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ou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resultados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laboratoriais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</a:p>
          <a:p>
            <a:pPr marL="1257300" marR="0" lvl="2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Contacto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com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pessoas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ou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animais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após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o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início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dos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sintomas</a:t>
            </a:r>
            <a:endParaRPr lang="en-US" sz="1200" b="1" i="1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257300" marR="0" lvl="2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Perguntas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sobre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factores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risco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: </a:t>
            </a:r>
          </a:p>
          <a:p>
            <a:pPr marL="1257300" marR="0" lvl="2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História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contacto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com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animais</a:t>
            </a:r>
            <a:endParaRPr lang="en-US" sz="1200" b="1" i="1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257300" marR="0" lvl="2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História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das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viagens</a:t>
            </a:r>
            <a:endParaRPr lang="en-US" sz="1200" b="1" i="1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257300" marR="0" lvl="2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Ocupação</a:t>
            </a:r>
            <a:endParaRPr lang="en-US" b="1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5F56037-6788-433A-A7B1-BC071E3268D5}" type="slidenum">
              <a:rPr lang="en-US" altLang="en-US" smtClean="0"/>
              <a:t>57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86321914"/>
      </p:ext>
    </p:extLst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lang="en-US" sz="1200" b="1" dirty="0" err="1">
                <a:latin typeface="Arial" panose="020B0604020202020204" pitchFamily="34" charset="0"/>
                <a:cs typeface="Arial" panose="020B0604020202020204" pitchFamily="34" charset="0"/>
              </a:rPr>
              <a:t>Notas</a:t>
            </a:r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 do </a:t>
            </a:r>
            <a:r>
              <a:rPr lang="en-US" sz="1200" b="1" dirty="0" err="1">
                <a:latin typeface="Arial" panose="020B0604020202020204" pitchFamily="34" charset="0"/>
                <a:cs typeface="Arial" panose="020B0604020202020204" pitchFamily="34" charset="0"/>
              </a:rPr>
              <a:t>instrutor</a:t>
            </a:r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marL="0" marR="0">
              <a:spcBef>
                <a:spcPts val="1200"/>
              </a:spcBef>
              <a:spcAft>
                <a:spcPts val="600"/>
              </a:spcAft>
            </a:pPr>
            <a:endParaRPr lang="en-US" sz="1200" b="1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marR="0" indent="-171450">
              <a:spcBef>
                <a:spcPts val="1200"/>
              </a:spcBef>
              <a:spcAft>
                <a:spcPts val="600"/>
              </a:spcAft>
              <a:buFont typeface="Wingdings" panose="05000000000000000000" pitchFamily="2" charset="2"/>
              <a:buChar char="v"/>
            </a:pPr>
            <a:r>
              <a:rPr lang="en-US" sz="1200" b="1" i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Faça</a:t>
            </a:r>
            <a:r>
              <a:rPr lang="en-US" sz="1200" b="1" i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uma</a:t>
            </a:r>
            <a:r>
              <a:rPr lang="en-US" sz="1200" b="1" i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rotação</a:t>
            </a:r>
            <a:r>
              <a:rPr lang="en-US" sz="1200" b="1" i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para </a:t>
            </a:r>
            <a:r>
              <a:rPr lang="en-US" sz="1200" b="1" i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peDizer</a:t>
            </a:r>
            <a:r>
              <a:rPr lang="en-US" sz="1200" b="1" i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aos</a:t>
            </a:r>
            <a:r>
              <a:rPr lang="en-US" sz="1200" b="1" i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grupos</a:t>
            </a:r>
            <a:r>
              <a:rPr lang="en-US" sz="1200" b="1" i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ou</a:t>
            </a:r>
            <a:r>
              <a:rPr lang="en-US" sz="1200" b="1" i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indivíduos</a:t>
            </a:r>
            <a:r>
              <a:rPr lang="en-US" sz="1200" b="1" i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que </a:t>
            </a:r>
            <a:r>
              <a:rPr lang="en-US" sz="1200" b="1" i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partilhem</a:t>
            </a:r>
            <a:r>
              <a:rPr lang="en-US" sz="1200" b="1" i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a(s) </a:t>
            </a:r>
            <a:r>
              <a:rPr lang="en-US" sz="1200" b="1" i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sua</a:t>
            </a:r>
            <a:r>
              <a:rPr lang="en-US" sz="1200" b="1" i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(s) </a:t>
            </a:r>
            <a:r>
              <a:rPr lang="en-US" sz="1200" b="1" i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resposta</a:t>
            </a:r>
            <a:r>
              <a:rPr lang="en-US" sz="1200" b="1" i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(s) a </a:t>
            </a:r>
            <a:r>
              <a:rPr lang="en-US" sz="1200" b="1" i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esta</a:t>
            </a:r>
            <a:r>
              <a:rPr lang="en-US" sz="1200" b="1" i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pergunta</a:t>
            </a:r>
            <a:r>
              <a:rPr lang="en-US" sz="1200" b="1" i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.  </a:t>
            </a:r>
            <a:r>
              <a:rPr lang="en-US" sz="1200" b="1" i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Não</a:t>
            </a:r>
            <a:r>
              <a:rPr lang="en-US" sz="1200" b="1" i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deve</a:t>
            </a:r>
            <a:r>
              <a:rPr lang="en-US" sz="1200" b="1" i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ser </a:t>
            </a:r>
            <a:r>
              <a:rPr lang="en-US" sz="1200" b="1" i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pedido</a:t>
            </a:r>
            <a:r>
              <a:rPr lang="en-US" sz="1200" b="1" i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a </a:t>
            </a:r>
            <a:r>
              <a:rPr lang="en-US" sz="1200" b="1" i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cada</a:t>
            </a:r>
            <a:r>
              <a:rPr lang="en-US" sz="1200" b="1" i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grupo</a:t>
            </a:r>
            <a:r>
              <a:rPr lang="en-US" sz="1200" b="1" i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ou</a:t>
            </a:r>
            <a:r>
              <a:rPr lang="en-US" sz="1200" b="1" i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indivíduo</a:t>
            </a:r>
            <a:r>
              <a:rPr lang="en-US" sz="1200" b="1" i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que </a:t>
            </a:r>
            <a:r>
              <a:rPr lang="en-US" sz="1200" b="1" i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responda</a:t>
            </a:r>
            <a:r>
              <a:rPr lang="en-US" sz="1200" b="1" i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a </a:t>
            </a:r>
            <a:r>
              <a:rPr lang="en-US" sz="1200" b="1" i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cada</a:t>
            </a:r>
            <a:r>
              <a:rPr lang="en-US" sz="1200" b="1" i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pergunta</a:t>
            </a:r>
            <a:r>
              <a:rPr lang="en-US" sz="1200" b="1" i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devido</a:t>
            </a:r>
            <a:r>
              <a:rPr lang="en-US" sz="1200" b="1" i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a </a:t>
            </a:r>
            <a:r>
              <a:rPr lang="en-US" sz="1200" b="1" i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restrições</a:t>
            </a:r>
            <a:r>
              <a:rPr lang="en-US" sz="1200" b="1" i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de tempo.  </a:t>
            </a:r>
            <a:r>
              <a:rPr lang="en-US" sz="1200" b="1" i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Será</a:t>
            </a:r>
            <a:r>
              <a:rPr lang="en-US" sz="1200" b="1" i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importante</a:t>
            </a:r>
            <a:r>
              <a:rPr lang="en-US" sz="1200" b="1" i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gerir</a:t>
            </a:r>
            <a:r>
              <a:rPr lang="en-US" sz="1200" b="1" i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o </a:t>
            </a:r>
            <a:r>
              <a:rPr lang="en-US" sz="1200" b="1" i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número</a:t>
            </a:r>
            <a:r>
              <a:rPr lang="en-US" sz="1200" b="1" i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en-US" sz="1200" b="1" i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respostas</a:t>
            </a:r>
            <a:r>
              <a:rPr lang="en-US" sz="1200" b="1" i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permitidas</a:t>
            </a:r>
            <a:r>
              <a:rPr lang="en-US" sz="1200" b="1" i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para se </a:t>
            </a:r>
            <a:r>
              <a:rPr lang="en-US" sz="1200" b="1" i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manter</a:t>
            </a:r>
            <a:r>
              <a:rPr lang="en-US" sz="1200" b="1" i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dentro</a:t>
            </a:r>
            <a:r>
              <a:rPr lang="en-US" sz="1200" b="1" i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dos </a:t>
            </a:r>
            <a:r>
              <a:rPr lang="en-US" sz="1200" b="1" i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limites</a:t>
            </a:r>
            <a:r>
              <a:rPr lang="en-US" sz="1200" b="1" i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de tempo </a:t>
            </a:r>
            <a:r>
              <a:rPr lang="en-US" sz="1200" b="1" i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adequados</a:t>
            </a:r>
            <a:r>
              <a:rPr lang="en-US" sz="1200" b="1" i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para </a:t>
            </a:r>
            <a:r>
              <a:rPr lang="en-US" sz="1200" b="1" i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este</a:t>
            </a:r>
            <a:r>
              <a:rPr lang="en-US" sz="1200" b="1" i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exercício</a:t>
            </a:r>
            <a:r>
              <a:rPr lang="en-US" sz="1200" b="1" i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0" marR="0">
              <a:spcBef>
                <a:spcPts val="1200"/>
              </a:spcBef>
              <a:spcAft>
                <a:spcPts val="600"/>
              </a:spcAft>
            </a:pPr>
            <a:endParaRPr lang="en-US" sz="1200" b="1" dirty="0">
              <a:effectLst/>
              <a:latin typeface="Arial Bold" panose="020B0704020202020204" pitchFamily="34" charset="0"/>
            </a:endParaRPr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lang="en-US" sz="1200" b="1" i="1" dirty="0" err="1">
                <a:latin typeface="Arial" panose="020B0604020202020204" pitchFamily="34" charset="0"/>
                <a:cs typeface="Arial" panose="020B0604020202020204" pitchFamily="34" charset="0"/>
              </a:rPr>
              <a:t>Respostas</a:t>
            </a:r>
            <a:r>
              <a:rPr lang="en-US" sz="1200" b="1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latin typeface="Arial" panose="020B0604020202020204" pitchFamily="34" charset="0"/>
                <a:cs typeface="Arial" panose="020B0604020202020204" pitchFamily="34" charset="0"/>
              </a:rPr>
              <a:t>possíveis</a:t>
            </a:r>
            <a:r>
              <a:rPr lang="en-US" sz="1200" b="1" i="1" dirty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US" sz="1200" b="1" i="1" dirty="0" err="1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Espécies</a:t>
            </a:r>
            <a:endParaRPr lang="en-US" sz="1200" b="1" i="1" dirty="0">
              <a:effectLst/>
              <a:latin typeface="Arial" panose="020B0604020202020204" pitchFamily="34" charset="0"/>
              <a:ea typeface="MS Mincho" panose="02020609040205080304" pitchFamily="49" charset="-128"/>
              <a:cs typeface="Arial" panose="020B0604020202020204" pitchFamily="34" charset="0"/>
            </a:endParaRP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US" sz="1200" b="1" i="1" dirty="0" err="1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Raça</a:t>
            </a:r>
            <a:endParaRPr lang="en-US" sz="1200" b="1" i="1" dirty="0">
              <a:effectLst/>
              <a:latin typeface="Arial" panose="020B0604020202020204" pitchFamily="34" charset="0"/>
              <a:ea typeface="MS Mincho" panose="02020609040205080304" pitchFamily="49" charset="-128"/>
              <a:cs typeface="Arial" panose="020B0604020202020204" pitchFamily="34" charset="0"/>
            </a:endParaRP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US" sz="1200" b="1" i="1" dirty="0" err="1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Idade</a:t>
            </a:r>
            <a:endParaRPr lang="en-US" sz="1200" b="1" i="1" dirty="0">
              <a:effectLst/>
              <a:latin typeface="Arial" panose="020B0604020202020204" pitchFamily="34" charset="0"/>
              <a:ea typeface="MS Mincho" panose="02020609040205080304" pitchFamily="49" charset="-128"/>
              <a:cs typeface="Arial" panose="020B0604020202020204" pitchFamily="34" charset="0"/>
            </a:endParaRP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US" sz="1200" b="1" i="1" dirty="0" err="1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Sexo</a:t>
            </a:r>
            <a:endParaRPr lang="en-US" sz="1200" b="1" i="1" dirty="0">
              <a:effectLst/>
              <a:latin typeface="Arial" panose="020B0604020202020204" pitchFamily="34" charset="0"/>
              <a:ea typeface="MS Mincho" panose="02020609040205080304" pitchFamily="49" charset="-128"/>
              <a:cs typeface="Arial" panose="020B0604020202020204" pitchFamily="34" charset="0"/>
            </a:endParaRP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US" sz="1200" b="1" i="1" dirty="0" err="1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Sintomas</a:t>
            </a:r>
            <a:endParaRPr lang="en-US" sz="1200" b="1" i="1" dirty="0">
              <a:effectLst/>
              <a:latin typeface="Arial" panose="020B0604020202020204" pitchFamily="34" charset="0"/>
              <a:ea typeface="MS Mincho" panose="02020609040205080304" pitchFamily="49" charset="-128"/>
              <a:cs typeface="Arial" panose="020B0604020202020204" pitchFamily="34" charset="0"/>
            </a:endParaRP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US" sz="1200" b="1" i="1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Data de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início</a:t>
            </a:r>
            <a:r>
              <a:rPr lang="en-US" sz="1200" b="1" i="1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dos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sintomas</a:t>
            </a:r>
            <a:endParaRPr lang="en-US" sz="1200" b="1" i="1" dirty="0">
              <a:effectLst/>
              <a:latin typeface="Arial" panose="020B0604020202020204" pitchFamily="34" charset="0"/>
              <a:ea typeface="MS Mincho" panose="02020609040205080304" pitchFamily="49" charset="-128"/>
              <a:cs typeface="Arial" panose="020B0604020202020204" pitchFamily="34" charset="0"/>
            </a:endParaRP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US" sz="1200" b="1" i="1" dirty="0" err="1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Localização</a:t>
            </a:r>
            <a:endParaRPr lang="en-US" sz="1200" b="1" i="1" dirty="0">
              <a:effectLst/>
              <a:latin typeface="Arial" panose="020B0604020202020204" pitchFamily="34" charset="0"/>
              <a:ea typeface="MS Mincho" panose="02020609040205080304" pitchFamily="49" charset="-128"/>
              <a:cs typeface="Arial" panose="020B0604020202020204" pitchFamily="34" charset="0"/>
            </a:endParaRP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US" sz="1200" b="1" i="1" dirty="0" err="1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Estatuto</a:t>
            </a:r>
            <a:r>
              <a:rPr lang="en-US" sz="1200" b="1" i="1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de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propriedade</a:t>
            </a:r>
            <a:endParaRPr lang="en-US" sz="1200" b="1" i="1" dirty="0">
              <a:effectLst/>
              <a:latin typeface="Arial" panose="020B0604020202020204" pitchFamily="34" charset="0"/>
              <a:ea typeface="MS Mincho" panose="02020609040205080304" pitchFamily="49" charset="-128"/>
              <a:cs typeface="Arial" panose="020B0604020202020204" pitchFamily="34" charset="0"/>
            </a:endParaRP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US" sz="1200" b="1" i="1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Estado de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vacinação</a:t>
            </a:r>
            <a:endParaRPr lang="en-US" sz="1200" b="1" i="1" dirty="0">
              <a:effectLst/>
              <a:latin typeface="Arial" panose="020B0604020202020204" pitchFamily="34" charset="0"/>
              <a:ea typeface="MS Mincho" panose="02020609040205080304" pitchFamily="49" charset="-128"/>
              <a:cs typeface="Arial" panose="020B0604020202020204" pitchFamily="34" charset="0"/>
            </a:endParaRP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US" sz="1200" b="1" i="1" dirty="0" err="1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Quaisquer</a:t>
            </a:r>
            <a:r>
              <a:rPr lang="en-US" sz="1200" b="1" i="1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resultados</a:t>
            </a:r>
            <a:r>
              <a:rPr lang="en-US" sz="1200" b="1" i="1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de testes</a:t>
            </a:r>
            <a:endParaRPr lang="en-US" sz="1200" b="1" i="1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5F56037-6788-433A-A7B1-BC071E3268D5}" type="slidenum">
              <a:rPr lang="en-US" altLang="en-US" smtClean="0"/>
              <a:t>58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76082436"/>
      </p:ext>
    </p:extLst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lang="en-US" sz="1200" b="1" dirty="0" err="1">
                <a:latin typeface="Arial" panose="020B0604020202020204" pitchFamily="34" charset="0"/>
                <a:cs typeface="Arial" panose="020B0604020202020204" pitchFamily="34" charset="0"/>
              </a:rPr>
              <a:t>Notas</a:t>
            </a:r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 do </a:t>
            </a:r>
            <a:r>
              <a:rPr lang="en-US" sz="1200" b="1" dirty="0" err="1">
                <a:latin typeface="Arial" panose="020B0604020202020204" pitchFamily="34" charset="0"/>
                <a:cs typeface="Arial" panose="020B0604020202020204" pitchFamily="34" charset="0"/>
              </a:rPr>
              <a:t>instrutor</a:t>
            </a:r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marL="0" marR="0">
              <a:spcBef>
                <a:spcPts val="1200"/>
              </a:spcBef>
              <a:spcAft>
                <a:spcPts val="600"/>
              </a:spcAft>
            </a:pPr>
            <a:endParaRPr lang="en-US" sz="1200" b="1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marR="0" indent="-171450">
              <a:spcBef>
                <a:spcPts val="1200"/>
              </a:spcBef>
              <a:spcAft>
                <a:spcPts val="600"/>
              </a:spcAft>
              <a:buFont typeface="Wingdings" panose="05000000000000000000" pitchFamily="2" charset="2"/>
              <a:buChar char="v"/>
            </a:pPr>
            <a:r>
              <a:rPr lang="en-US" sz="1200" b="1" i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Faça</a:t>
            </a:r>
            <a:r>
              <a:rPr lang="en-US" sz="1200" b="1" i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uma</a:t>
            </a:r>
            <a:r>
              <a:rPr lang="en-US" sz="1200" b="1" i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rotação</a:t>
            </a:r>
            <a:r>
              <a:rPr lang="en-US" sz="1200" b="1" i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para </a:t>
            </a:r>
            <a:r>
              <a:rPr lang="en-US" sz="1200" b="1" i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peDizer</a:t>
            </a:r>
            <a:r>
              <a:rPr lang="en-US" sz="1200" b="1" i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aos</a:t>
            </a:r>
            <a:r>
              <a:rPr lang="en-US" sz="1200" b="1" i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grupos</a:t>
            </a:r>
            <a:r>
              <a:rPr lang="en-US" sz="1200" b="1" i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ou</a:t>
            </a:r>
            <a:r>
              <a:rPr lang="en-US" sz="1200" b="1" i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indivíduos</a:t>
            </a:r>
            <a:r>
              <a:rPr lang="en-US" sz="1200" b="1" i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que </a:t>
            </a:r>
            <a:r>
              <a:rPr lang="en-US" sz="1200" b="1" i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partilhem</a:t>
            </a:r>
            <a:r>
              <a:rPr lang="en-US" sz="1200" b="1" i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a(s) </a:t>
            </a:r>
            <a:r>
              <a:rPr lang="en-US" sz="1200" b="1" i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sua</a:t>
            </a:r>
            <a:r>
              <a:rPr lang="en-US" sz="1200" b="1" i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(s) </a:t>
            </a:r>
            <a:r>
              <a:rPr lang="en-US" sz="1200" b="1" i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resposta</a:t>
            </a:r>
            <a:r>
              <a:rPr lang="en-US" sz="1200" b="1" i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(s) a </a:t>
            </a:r>
            <a:r>
              <a:rPr lang="en-US" sz="1200" b="1" i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esta</a:t>
            </a:r>
            <a:r>
              <a:rPr lang="en-US" sz="1200" b="1" i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pergunta</a:t>
            </a:r>
            <a:r>
              <a:rPr lang="en-US" sz="1200" b="1" i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.  </a:t>
            </a:r>
            <a:r>
              <a:rPr lang="en-US" sz="1200" b="1" i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Não</a:t>
            </a:r>
            <a:r>
              <a:rPr lang="en-US" sz="1200" b="1" i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deve</a:t>
            </a:r>
            <a:r>
              <a:rPr lang="en-US" sz="1200" b="1" i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ser </a:t>
            </a:r>
            <a:r>
              <a:rPr lang="en-US" sz="1200" b="1" i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pedido</a:t>
            </a:r>
            <a:r>
              <a:rPr lang="en-US" sz="1200" b="1" i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a </a:t>
            </a:r>
            <a:r>
              <a:rPr lang="en-US" sz="1200" b="1" i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cada</a:t>
            </a:r>
            <a:r>
              <a:rPr lang="en-US" sz="1200" b="1" i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grupo</a:t>
            </a:r>
            <a:r>
              <a:rPr lang="en-US" sz="1200" b="1" i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ou</a:t>
            </a:r>
            <a:r>
              <a:rPr lang="en-US" sz="1200" b="1" i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indivíduo</a:t>
            </a:r>
            <a:r>
              <a:rPr lang="en-US" sz="1200" b="1" i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que </a:t>
            </a:r>
            <a:r>
              <a:rPr lang="en-US" sz="1200" b="1" i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responda</a:t>
            </a:r>
            <a:r>
              <a:rPr lang="en-US" sz="1200" b="1" i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a </a:t>
            </a:r>
            <a:r>
              <a:rPr lang="en-US" sz="1200" b="1" i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cada</a:t>
            </a:r>
            <a:r>
              <a:rPr lang="en-US" sz="1200" b="1" i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pergunta</a:t>
            </a:r>
            <a:r>
              <a:rPr lang="en-US" sz="1200" b="1" i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devido</a:t>
            </a:r>
            <a:r>
              <a:rPr lang="en-US" sz="1200" b="1" i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a </a:t>
            </a:r>
            <a:r>
              <a:rPr lang="en-US" sz="1200" b="1" i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restrições</a:t>
            </a:r>
            <a:r>
              <a:rPr lang="en-US" sz="1200" b="1" i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de tempo.  </a:t>
            </a:r>
            <a:r>
              <a:rPr lang="en-US" sz="1200" b="1" i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Será</a:t>
            </a:r>
            <a:r>
              <a:rPr lang="en-US" sz="1200" b="1" i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importante</a:t>
            </a:r>
            <a:r>
              <a:rPr lang="en-US" sz="1200" b="1" i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gerir</a:t>
            </a:r>
            <a:r>
              <a:rPr lang="en-US" sz="1200" b="1" i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o </a:t>
            </a:r>
            <a:r>
              <a:rPr lang="en-US" sz="1200" b="1" i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número</a:t>
            </a:r>
            <a:r>
              <a:rPr lang="en-US" sz="1200" b="1" i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en-US" sz="1200" b="1" i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respostas</a:t>
            </a:r>
            <a:r>
              <a:rPr lang="en-US" sz="1200" b="1" i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permitidas</a:t>
            </a:r>
            <a:r>
              <a:rPr lang="en-US" sz="1200" b="1" i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para se </a:t>
            </a:r>
            <a:r>
              <a:rPr lang="en-US" sz="1200" b="1" i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manter</a:t>
            </a:r>
            <a:r>
              <a:rPr lang="en-US" sz="1200" b="1" i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dentro</a:t>
            </a:r>
            <a:r>
              <a:rPr lang="en-US" sz="1200" b="1" i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dos </a:t>
            </a:r>
            <a:r>
              <a:rPr lang="en-US" sz="1200" b="1" i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limites</a:t>
            </a:r>
            <a:r>
              <a:rPr lang="en-US" sz="1200" b="1" i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de tempo </a:t>
            </a:r>
            <a:r>
              <a:rPr lang="en-US" sz="1200" b="1" i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adequados</a:t>
            </a:r>
            <a:r>
              <a:rPr lang="en-US" sz="1200" b="1" i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para </a:t>
            </a:r>
            <a:r>
              <a:rPr lang="en-US" sz="1200" b="1" i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este</a:t>
            </a:r>
            <a:r>
              <a:rPr lang="en-US" sz="1200" b="1" i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exercício</a:t>
            </a:r>
            <a:r>
              <a:rPr lang="en-US" sz="1200" b="1" i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0" marR="0">
              <a:spcBef>
                <a:spcPts val="1200"/>
              </a:spcBef>
              <a:spcAft>
                <a:spcPts val="600"/>
              </a:spcAft>
            </a:pPr>
            <a:endParaRPr lang="en-US" sz="1200" b="1" dirty="0">
              <a:effectLst/>
              <a:latin typeface="Arial Bold" panose="020B0704020202020204" pitchFamily="34" charset="0"/>
            </a:endParaRPr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lang="en-US" b="1" i="1" dirty="0" err="1">
                <a:latin typeface="Arial" panose="020B0604020202020204" pitchFamily="34" charset="0"/>
                <a:cs typeface="Arial" panose="020B0604020202020204" pitchFamily="34" charset="0"/>
              </a:rPr>
              <a:t>Respostas</a:t>
            </a:r>
            <a:r>
              <a:rPr lang="en-US" b="1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1" i="1" dirty="0" err="1">
                <a:latin typeface="Arial" panose="020B0604020202020204" pitchFamily="34" charset="0"/>
                <a:cs typeface="Arial" panose="020B0604020202020204" pitchFamily="34" charset="0"/>
              </a:rPr>
              <a:t>possíveis</a:t>
            </a:r>
            <a:r>
              <a:rPr lang="en-US" b="1" i="1" dirty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</a:p>
          <a:p>
            <a:pPr marL="628650" marR="0" indent="-171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Necessidade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identificar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todos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os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casos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e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contactos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para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travar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transmissão</a:t>
            </a:r>
            <a:endParaRPr lang="en-US" sz="1200" b="1" i="1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628650" marR="0" indent="-171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endParaRPr lang="en-US" sz="1200" b="1" i="1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628650" marR="0" indent="-171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Documentar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extensão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geográfica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do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surto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e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quem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poderá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ainda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estar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em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risco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(e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ondeDizererecionar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as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medidas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intervenção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)</a:t>
            </a:r>
          </a:p>
          <a:p>
            <a:pPr marL="628650" marR="0" indent="-171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endParaRPr lang="en-US" sz="1200" b="1" i="1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628650" marR="0" indent="-171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Determinar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possíveis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exposições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adicionais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e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factores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risco</a:t>
            </a:r>
            <a:endParaRPr lang="en-US" sz="1200" b="1" i="1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628650" marR="0" indent="-171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endParaRPr lang="en-US" sz="1200" b="1" i="1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628650" marR="0" indent="-171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Dependendo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da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doença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</a:t>
            </a:r>
          </a:p>
          <a:p>
            <a:pPr marL="1085850" marR="0" lvl="1" indent="-171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Se o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tratamento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estiver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disponível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identificar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casos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adicionais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para o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tratamento</a:t>
            </a:r>
            <a:endParaRPr lang="en-US" sz="1200" b="1" i="1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085850" marR="0" lvl="1" indent="-171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Se for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evitável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por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vacinação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identificar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populações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adicionais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que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precisam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receber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vacina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</a:p>
          <a:p>
            <a:pPr marL="1085850" marR="0" lvl="1" indent="-171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Se a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doença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se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propagar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pessoa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para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pessoa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(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por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exemplo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ébola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),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identificar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todos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os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casos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para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identificar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e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seguir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os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contactos</a:t>
            </a:r>
            <a:endParaRPr lang="en-US" sz="1200" b="1" i="1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5F56037-6788-433A-A7B1-BC071E3268D5}" type="slidenum">
              <a:rPr lang="en-US" altLang="en-US" smtClean="0"/>
              <a:t>59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1270414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9575" y="698500"/>
            <a:ext cx="6192838" cy="34845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>
              <a:spcBef>
                <a:spcPts val="1200"/>
              </a:spcBef>
              <a:spcAft>
                <a:spcPts val="600"/>
              </a:spcAft>
            </a:pPr>
            <a:r>
              <a:rPr lang="en-US" sz="1200" b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Notas</a:t>
            </a:r>
            <a:r>
              <a:rPr lang="en-US" sz="1200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do </a:t>
            </a:r>
            <a:r>
              <a:rPr lang="en-US" sz="1200" b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instrutor</a:t>
            </a:r>
            <a:r>
              <a:rPr lang="en-US" sz="1200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marL="0" marR="0">
              <a:spcBef>
                <a:spcPts val="1200"/>
              </a:spcBef>
              <a:spcAft>
                <a:spcPts val="600"/>
              </a:spcAft>
            </a:pPr>
            <a:endParaRPr lang="en-US" sz="1200" b="1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US" sz="1200" b="1" u="sng" dirty="0"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Dizer:</a:t>
            </a:r>
            <a:r>
              <a:rPr lang="en-US" sz="1200" b="1" u="none" dirty="0"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 </a:t>
            </a:r>
            <a:r>
              <a:rPr lang="en-US" sz="1200" b="0" u="none" dirty="0" err="1">
                <a:solidFill>
                  <a:srgbClr val="FF0000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Todas</a:t>
            </a:r>
            <a:r>
              <a:rPr lang="en-US" sz="1200" b="0" u="none" dirty="0">
                <a:solidFill>
                  <a:srgbClr val="FF0000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 as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investigações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no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terreno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são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um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trabalho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equipa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! Uma das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primeiras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tarefas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preparação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para o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trabalho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campo é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reunir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equipa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investigação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 Note-se que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alguns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países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têm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um plano de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resposta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rápida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estabelecido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alguns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têm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uma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equipa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resposta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rápida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mas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noutros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países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pode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ser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necessário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reunir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uma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nova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equipa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cada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vez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</a:t>
            </a:r>
          </a:p>
          <a:p>
            <a:pPr marL="171450" marR="0" lvl="0" indent="-171450" algn="l" defTabSz="914400" rtl="0" eaLnBrk="0" fontAlgn="base" latinLnBrk="0" hangingPunct="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endParaRPr lang="en-US" sz="1200" b="1" i="1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lvl="0" indent="-171450" algn="l" defTabSz="914400" rtl="0" eaLnBrk="0" fontAlgn="base" latinLnBrk="0" hangingPunct="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Wingdings" panose="05000000000000000000" pitchFamily="2" charset="2"/>
              <a:buChar char="v"/>
              <a:tabLst/>
              <a:defRPr/>
            </a:pP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Obter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algumas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respostas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para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cada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uma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das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perguntas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</a:p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None/>
            </a:pPr>
            <a:endParaRPr lang="en-US" sz="1200" b="1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US" sz="1200" b="1" u="sng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Perguntar</a:t>
            </a:r>
            <a:r>
              <a:rPr lang="en-US" sz="1200" b="1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:</a:t>
            </a:r>
            <a:r>
              <a:rPr lang="en-US" sz="1200" b="1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Que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tipos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profissionais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saúde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pública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podem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fazer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parte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uma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equipa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investigação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surtos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?</a:t>
            </a: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endParaRPr lang="en-US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US" sz="1200" b="1" u="sng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Confirmar</a:t>
            </a:r>
            <a:r>
              <a:rPr lang="en-US" sz="1200" b="1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a(s)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resposta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(s).  </a:t>
            </a:r>
            <a:r>
              <a:rPr lang="en-US" sz="12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Responder: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Epidemiologistas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veterinários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especialistas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em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ambiente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especialistas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em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controlo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vectores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especialistas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em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comunicação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/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comunicação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riscos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virologistas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e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especialistas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em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laboratório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</a:p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None/>
            </a:pPr>
            <a:endParaRPr lang="en-US" sz="1200" b="1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US" sz="1200" b="1" u="sng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Perguntar</a:t>
            </a:r>
            <a:r>
              <a:rPr lang="en-US" sz="1200" b="1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: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Que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ministérios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podem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estar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envolvidos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num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surto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?</a:t>
            </a: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endParaRPr lang="en-US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lvl="0" indent="-171450" algn="l" defTabSz="914400" rtl="0" eaLnBrk="0" fontAlgn="base" latinLnBrk="0" hangingPunct="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en-US" sz="1200" b="1" u="sng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Confirmar</a:t>
            </a:r>
            <a:r>
              <a:rPr lang="en-US" sz="1200" b="1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a(s)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resposta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(s).  </a:t>
            </a:r>
            <a:r>
              <a:rPr lang="en-US" sz="12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Resposta: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Depende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do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surto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Normalmente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inclui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o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Ministério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Saúde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Pode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incluir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outros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ministérios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como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o da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agricultura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do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ambiente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etc. </a:t>
            </a:r>
          </a:p>
          <a:p>
            <a:endParaRPr lang="en-US" sz="1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5F56037-6788-433A-A7B1-BC071E3268D5}" type="slidenum">
              <a:rPr lang="en-US" altLang="en-US" smtClean="0"/>
              <a:t>6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25847983"/>
      </p:ext>
    </p:extLst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lang="en-US" sz="1200" b="1" dirty="0" err="1">
                <a:latin typeface="Arial" panose="020B0604020202020204" pitchFamily="34" charset="0"/>
                <a:cs typeface="Arial" panose="020B0604020202020204" pitchFamily="34" charset="0"/>
              </a:rPr>
              <a:t>Notas</a:t>
            </a:r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 do </a:t>
            </a:r>
            <a:r>
              <a:rPr lang="en-US" sz="1200" b="1" dirty="0" err="1">
                <a:latin typeface="Arial" panose="020B0604020202020204" pitchFamily="34" charset="0"/>
                <a:cs typeface="Arial" panose="020B0604020202020204" pitchFamily="34" charset="0"/>
              </a:rPr>
              <a:t>instrutor</a:t>
            </a:r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marL="0" marR="0">
              <a:spcBef>
                <a:spcPts val="1200"/>
              </a:spcBef>
              <a:spcAft>
                <a:spcPts val="600"/>
              </a:spcAft>
            </a:pPr>
            <a:endParaRPr lang="en-US" sz="1200" b="1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marR="0" indent="-171450">
              <a:spcBef>
                <a:spcPts val="1200"/>
              </a:spcBef>
              <a:spcAft>
                <a:spcPts val="600"/>
              </a:spcAft>
              <a:buFont typeface="Wingdings" panose="05000000000000000000" pitchFamily="2" charset="2"/>
              <a:buChar char="v"/>
            </a:pPr>
            <a:r>
              <a:rPr lang="en-US" sz="1200" b="1" i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Faça</a:t>
            </a:r>
            <a:r>
              <a:rPr lang="en-US" sz="1200" b="1" i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uma</a:t>
            </a:r>
            <a:r>
              <a:rPr lang="en-US" sz="1200" b="1" i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rotação</a:t>
            </a:r>
            <a:r>
              <a:rPr lang="en-US" sz="1200" b="1" i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para </a:t>
            </a:r>
            <a:r>
              <a:rPr lang="en-US" sz="1200" b="1" i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peDizer</a:t>
            </a:r>
            <a:r>
              <a:rPr lang="en-US" sz="1200" b="1" i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aos</a:t>
            </a:r>
            <a:r>
              <a:rPr lang="en-US" sz="1200" b="1" i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grupos</a:t>
            </a:r>
            <a:r>
              <a:rPr lang="en-US" sz="1200" b="1" i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ou</a:t>
            </a:r>
            <a:r>
              <a:rPr lang="en-US" sz="1200" b="1" i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indivíduos</a:t>
            </a:r>
            <a:r>
              <a:rPr lang="en-US" sz="1200" b="1" i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que </a:t>
            </a:r>
            <a:r>
              <a:rPr lang="en-US" sz="1200" b="1" i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partilhem</a:t>
            </a:r>
            <a:r>
              <a:rPr lang="en-US" sz="1200" b="1" i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a(s) </a:t>
            </a:r>
            <a:r>
              <a:rPr lang="en-US" sz="1200" b="1" i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sua</a:t>
            </a:r>
            <a:r>
              <a:rPr lang="en-US" sz="1200" b="1" i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(s) </a:t>
            </a:r>
            <a:r>
              <a:rPr lang="en-US" sz="1200" b="1" i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resposta</a:t>
            </a:r>
            <a:r>
              <a:rPr lang="en-US" sz="1200" b="1" i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(s) a </a:t>
            </a:r>
            <a:r>
              <a:rPr lang="en-US" sz="1200" b="1" i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esta</a:t>
            </a:r>
            <a:r>
              <a:rPr lang="en-US" sz="1200" b="1" i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pergunta</a:t>
            </a:r>
            <a:r>
              <a:rPr lang="en-US" sz="1200" b="1" i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.  </a:t>
            </a:r>
            <a:r>
              <a:rPr lang="en-US" sz="1200" b="1" i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Não</a:t>
            </a:r>
            <a:r>
              <a:rPr lang="en-US" sz="1200" b="1" i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deve</a:t>
            </a:r>
            <a:r>
              <a:rPr lang="en-US" sz="1200" b="1" i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ser </a:t>
            </a:r>
            <a:r>
              <a:rPr lang="en-US" sz="1200" b="1" i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pedido</a:t>
            </a:r>
            <a:r>
              <a:rPr lang="en-US" sz="1200" b="1" i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a </a:t>
            </a:r>
            <a:r>
              <a:rPr lang="en-US" sz="1200" b="1" i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cada</a:t>
            </a:r>
            <a:r>
              <a:rPr lang="en-US" sz="1200" b="1" i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grupo</a:t>
            </a:r>
            <a:r>
              <a:rPr lang="en-US" sz="1200" b="1" i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ou</a:t>
            </a:r>
            <a:r>
              <a:rPr lang="en-US" sz="1200" b="1" i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indivíduo</a:t>
            </a:r>
            <a:r>
              <a:rPr lang="en-US" sz="1200" b="1" i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que </a:t>
            </a:r>
            <a:r>
              <a:rPr lang="en-US" sz="1200" b="1" i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responda</a:t>
            </a:r>
            <a:r>
              <a:rPr lang="en-US" sz="1200" b="1" i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a </a:t>
            </a:r>
            <a:r>
              <a:rPr lang="en-US" sz="1200" b="1" i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cada</a:t>
            </a:r>
            <a:r>
              <a:rPr lang="en-US" sz="1200" b="1" i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pergunta</a:t>
            </a:r>
            <a:r>
              <a:rPr lang="en-US" sz="1200" b="1" i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devido</a:t>
            </a:r>
            <a:r>
              <a:rPr lang="en-US" sz="1200" b="1" i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a </a:t>
            </a:r>
            <a:r>
              <a:rPr lang="en-US" sz="1200" b="1" i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restrições</a:t>
            </a:r>
            <a:r>
              <a:rPr lang="en-US" sz="1200" b="1" i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de tempo.  </a:t>
            </a:r>
            <a:r>
              <a:rPr lang="en-US" sz="1200" b="1" i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Será</a:t>
            </a:r>
            <a:r>
              <a:rPr lang="en-US" sz="1200" b="1" i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importante</a:t>
            </a:r>
            <a:r>
              <a:rPr lang="en-US" sz="1200" b="1" i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gerir</a:t>
            </a:r>
            <a:r>
              <a:rPr lang="en-US" sz="1200" b="1" i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o </a:t>
            </a:r>
            <a:r>
              <a:rPr lang="en-US" sz="1200" b="1" i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número</a:t>
            </a:r>
            <a:r>
              <a:rPr lang="en-US" sz="1200" b="1" i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en-US" sz="1200" b="1" i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respostas</a:t>
            </a:r>
            <a:r>
              <a:rPr lang="en-US" sz="1200" b="1" i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permitidas</a:t>
            </a:r>
            <a:r>
              <a:rPr lang="en-US" sz="1200" b="1" i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para se </a:t>
            </a:r>
            <a:r>
              <a:rPr lang="en-US" sz="1200" b="1" i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manter</a:t>
            </a:r>
            <a:r>
              <a:rPr lang="en-US" sz="1200" b="1" i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dentro</a:t>
            </a:r>
            <a:r>
              <a:rPr lang="en-US" sz="1200" b="1" i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dos </a:t>
            </a:r>
            <a:r>
              <a:rPr lang="en-US" sz="1200" b="1" i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limites</a:t>
            </a:r>
            <a:r>
              <a:rPr lang="en-US" sz="1200" b="1" i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de tempo </a:t>
            </a:r>
            <a:r>
              <a:rPr lang="en-US" sz="1200" b="1" i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adequados</a:t>
            </a:r>
            <a:r>
              <a:rPr lang="en-US" sz="1200" b="1" i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para </a:t>
            </a:r>
            <a:r>
              <a:rPr lang="en-US" sz="1200" b="1" i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este</a:t>
            </a:r>
            <a:r>
              <a:rPr lang="en-US" sz="1200" b="1" i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exercício</a:t>
            </a:r>
            <a:r>
              <a:rPr lang="en-US" sz="1200" b="1" i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0" marR="0">
              <a:spcBef>
                <a:spcPts val="1200"/>
              </a:spcBef>
              <a:spcAft>
                <a:spcPts val="600"/>
              </a:spcAft>
            </a:pPr>
            <a:endParaRPr lang="en-US" sz="1200" b="1" dirty="0">
              <a:effectLst/>
              <a:latin typeface="Arial Bold" panose="020B0704020202020204" pitchFamily="34" charset="0"/>
            </a:endParaRPr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lang="en-US" b="1" i="1" dirty="0" err="1">
                <a:latin typeface="Arial" panose="020B0604020202020204" pitchFamily="34" charset="0"/>
                <a:cs typeface="Arial" panose="020B0604020202020204" pitchFamily="34" charset="0"/>
              </a:rPr>
              <a:t>Respostas</a:t>
            </a:r>
            <a:r>
              <a:rPr lang="en-US" b="1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1" i="1" dirty="0" err="1">
                <a:latin typeface="Arial" panose="020B0604020202020204" pitchFamily="34" charset="0"/>
                <a:cs typeface="Arial" panose="020B0604020202020204" pitchFamily="34" charset="0"/>
              </a:rPr>
              <a:t>possíveis</a:t>
            </a:r>
            <a:r>
              <a:rPr lang="en-US" b="1" i="1" dirty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</a:p>
          <a:p>
            <a:pPr marL="628650" marR="0" lvl="1" indent="-171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Durante o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inquérito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: </a:t>
            </a:r>
          </a:p>
          <a:p>
            <a:pPr marL="1085850" marR="0" lvl="2" indent="-171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Comunicação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/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atualização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diária</a:t>
            </a:r>
            <a:endParaRPr lang="en-US" sz="1200" b="1" i="1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085850" marR="0" lvl="2" indent="-171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Reunião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toda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equipa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no final da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investigação</a:t>
            </a:r>
            <a:endParaRPr lang="en-US" sz="1200" b="1" i="1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628650" marR="0" lvl="1" indent="-171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endParaRPr lang="en-US" sz="1200" b="1" i="1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628650" marR="0" lvl="1" indent="-171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Durante a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vigilância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rotina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:</a:t>
            </a:r>
          </a:p>
          <a:p>
            <a:pPr marL="1085850" marR="0" lvl="2" indent="-171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Relatório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elaborar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conjuntamente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nível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nacional</a:t>
            </a:r>
            <a:endParaRPr lang="en-US" sz="1200" b="1" i="1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085850" marR="0" lvl="2" indent="-171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Apresentar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os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resultados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nas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reuniões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regionais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mensais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5F56037-6788-433A-A7B1-BC071E3268D5}" type="slidenum">
              <a:rPr lang="en-US" altLang="en-US" smtClean="0"/>
              <a:t>60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95477125"/>
      </p:ext>
    </p:extLst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Notas do instrutor:</a:t>
            </a:r>
          </a:p>
          <a:p>
            <a:pPr marL="0" marR="0">
              <a:spcBef>
                <a:spcPts val="1200"/>
              </a:spcBef>
              <a:spcAft>
                <a:spcPts val="600"/>
              </a:spcAft>
            </a:pPr>
            <a:endParaRPr lang="en-US" sz="1200" b="1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marR="0" indent="-171450">
              <a:spcBef>
                <a:spcPts val="1200"/>
              </a:spcBef>
              <a:spcAft>
                <a:spcPts val="600"/>
              </a:spcAft>
              <a:buFont typeface="Wingdings" panose="05000000000000000000" pitchFamily="2" charset="2"/>
              <a:buChar char="v"/>
            </a:pPr>
            <a:r>
              <a:rPr lang="en-US" sz="1200" b="1" i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Faça uma rotação para </a:t>
            </a:r>
            <a:r>
              <a:rPr lang="en-US" sz="1200" b="1" i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peDizer</a:t>
            </a:r>
            <a:r>
              <a:rPr lang="en-US" sz="1200" b="1" i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aos grupos ou indivíduos que partilhem a(s) sua(s) </a:t>
            </a:r>
            <a:r>
              <a:rPr lang="en-US" sz="1200" b="1" i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resposta</a:t>
            </a:r>
            <a:r>
              <a:rPr lang="en-US" sz="1200" b="1" i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(s) a esta </a:t>
            </a:r>
            <a:r>
              <a:rPr lang="en-US" sz="1200" b="1" i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pergunta</a:t>
            </a:r>
            <a:r>
              <a:rPr lang="en-US" sz="1200" b="1" i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.  Não deve ser pedido a cada grupo ou indivíduo que responda a cada </a:t>
            </a:r>
            <a:r>
              <a:rPr lang="en-US" sz="1200" b="1" i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pergunta</a:t>
            </a:r>
            <a:r>
              <a:rPr lang="en-US" sz="1200" b="1" i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devido a restrições de tempo.  Será importante gerir o número de respostas permitidas para se manter dentro dos limites de tempo adequados para este </a:t>
            </a:r>
            <a:r>
              <a:rPr lang="en-US" sz="1200" b="1" i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exercício</a:t>
            </a:r>
            <a:r>
              <a:rPr lang="en-US" sz="1200" b="1" i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0" marR="0">
              <a:spcBef>
                <a:spcPts val="1200"/>
              </a:spcBef>
              <a:spcAft>
                <a:spcPts val="600"/>
              </a:spcAft>
            </a:pPr>
            <a:endParaRPr lang="en-US" sz="1200" b="1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lang="en-US" b="1" i="1" dirty="0">
                <a:latin typeface="Arial" panose="020B0604020202020204" pitchFamily="34" charset="0"/>
                <a:cs typeface="Arial" panose="020B0604020202020204" pitchFamily="34" charset="0"/>
              </a:rPr>
              <a:t>Respostas possíveis: </a:t>
            </a:r>
          </a:p>
          <a:p>
            <a:pPr marL="800100" marR="0" lvl="1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Formar os agentes comunitários de saúde na vigilância e comunicação de mordeduras de cães</a:t>
            </a:r>
          </a:p>
          <a:p>
            <a:pPr marL="800100" marR="0" lvl="1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endParaRPr lang="en-US" sz="1200" b="1" i="1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800100" marR="0" lvl="1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Sensibilizar o pessoal de saúde pública humana para a raiva, formar o pessoal para a vigilância das mordeduras de cães</a:t>
            </a:r>
          </a:p>
          <a:p>
            <a:pPr marL="800100" marR="0" lvl="1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endParaRPr lang="en-US" sz="1200" b="1" i="1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800100" marR="0" lvl="1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Sensibilizar a comunidade para as mordeduras de cães e a raiva, por exemplo, através de programas de rádio, etc. </a:t>
            </a:r>
          </a:p>
          <a:p>
            <a:pPr marL="800100" marR="0" lvl="1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endParaRPr lang="en-US" sz="1200" b="1" i="1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800100" marR="0" lvl="1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Estabelecer um protocolo para o rastreio dos contactos e o acompanhamento das pessoas e animais expostos</a:t>
            </a:r>
          </a:p>
          <a:p>
            <a:pPr marL="800100" marR="0" lvl="1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endParaRPr lang="en-US" sz="1200" b="1" i="1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800100" marR="0" lvl="1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Subsidiar a vacina anti-rábica para a profilaxia pós-exposição</a:t>
            </a:r>
          </a:p>
          <a:p>
            <a:pPr marL="800100" marR="0" lvl="1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endParaRPr lang="en-US" sz="1200" b="1" i="1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800100" marR="0" lvl="1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Incentivar a vacinação dos cães pelos donos</a:t>
            </a:r>
          </a:p>
          <a:p>
            <a:pPr marL="800100" marR="0" lvl="1" indent="-34290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Courier New" panose="02070309020205020404" pitchFamily="49" charset="0"/>
              <a:buChar char="o"/>
            </a:pPr>
            <a:endParaRPr lang="en-US" sz="1200" b="1" i="1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800100" marR="0" lvl="1" indent="-34290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Courier New" panose="02070309020205020404" pitchFamily="49" charset="0"/>
              <a:buChar char="o"/>
            </a:pP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Remoção sistemática de cães vadios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5F56037-6788-433A-A7B1-BC071E3268D5}" type="slidenum">
              <a:rPr lang="en-US" altLang="en-US" smtClean="0"/>
              <a:t>61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90058960"/>
      </p:ext>
    </p:extLst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8CD7D71-FDA7-E716-11B1-6BCC6083158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FD33FA8C-2934-67E4-A60B-25168378498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409575" y="698500"/>
            <a:ext cx="6192838" cy="3484563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52FF95EE-58F2-6BFA-8FFB-71917196A4E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>
              <a:spcBef>
                <a:spcPts val="1200"/>
              </a:spcBef>
              <a:spcAft>
                <a:spcPts val="600"/>
              </a:spcAft>
            </a:pPr>
            <a:r>
              <a:rPr lang="en-US" sz="1200" b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Notas</a:t>
            </a:r>
            <a:r>
              <a:rPr lang="en-US" sz="1200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do </a:t>
            </a:r>
            <a:r>
              <a:rPr lang="en-US" sz="1200" b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instrutor</a:t>
            </a:r>
            <a:r>
              <a:rPr lang="en-US" sz="1200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marL="0" marR="0">
              <a:spcBef>
                <a:spcPts val="1200"/>
              </a:spcBef>
              <a:spcAft>
                <a:spcPts val="600"/>
              </a:spcAft>
            </a:pPr>
            <a:endParaRPr lang="en-US" sz="1200" b="1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US" sz="1200" b="1" u="sng" dirty="0"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Dizer:</a:t>
            </a:r>
            <a:r>
              <a:rPr lang="en-US" sz="1200" b="1" u="none" dirty="0"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três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primeiros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passos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uma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investigação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um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surto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são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:</a:t>
            </a:r>
          </a:p>
          <a:p>
            <a:pPr marL="628650" marR="0" lvl="1" indent="-17145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Courier New" panose="02070309020205020404" pitchFamily="49" charset="0"/>
              <a:buChar char="o"/>
            </a:pP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Preparar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o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trabalho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campo</a:t>
            </a:r>
          </a:p>
          <a:p>
            <a:pPr marL="628650" marR="0" lvl="1" indent="-17145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Courier New" panose="02070309020205020404" pitchFamily="49" charset="0"/>
              <a:buChar char="o"/>
            </a:pP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Confirmar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existência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um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surto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e</a:t>
            </a:r>
          </a:p>
          <a:p>
            <a:pPr marL="628650" marR="0" lvl="1" indent="-17145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Courier New" panose="02070309020205020404" pitchFamily="49" charset="0"/>
              <a:buChar char="o"/>
            </a:pP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Verificar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o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diagnóstico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</a:p>
          <a:p>
            <a:pPr marL="0" marR="0">
              <a:spcBef>
                <a:spcPts val="1200"/>
              </a:spcBef>
              <a:spcAft>
                <a:spcPts val="600"/>
              </a:spcAft>
            </a:pPr>
            <a:endParaRPr lang="en-US" sz="1200" b="1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US" sz="1200" b="1" u="sng" dirty="0"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Dizer:</a:t>
            </a:r>
            <a:r>
              <a:rPr lang="en-US" sz="1200" b="1" u="none" dirty="0"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Estes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três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passos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são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quase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sempre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primeiros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três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passos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mas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por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vezes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são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dados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numa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ordem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diferente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ou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todos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mesmo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tempo. Mas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vamos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abordá-los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pela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ordem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aqui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indicada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começando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por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Preparar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o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trabalho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campo.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8B3CC7F-1E86-7B4A-F70A-DA273FE4FC6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5F56037-6788-433A-A7B1-BC071E3268D5}" type="slidenum">
              <a:rPr lang="en-US" altLang="en-US" smtClean="0"/>
              <a:t>62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80043161"/>
      </p:ext>
    </p:extLst>
  </p:cSld>
  <p:clrMapOvr>
    <a:masterClrMapping/>
  </p:clrMapOvr>
</p:notes>
</file>

<file path=ppt/notesSlides/notesSlide6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9575" y="698500"/>
            <a:ext cx="6192838" cy="34845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>
              <a:spcBef>
                <a:spcPts val="1200"/>
              </a:spcBef>
              <a:spcAft>
                <a:spcPts val="600"/>
              </a:spcAft>
            </a:pPr>
            <a:r>
              <a:rPr lang="en-US" sz="1200" b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Notas</a:t>
            </a:r>
            <a:r>
              <a:rPr lang="en-US" sz="1200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do </a:t>
            </a:r>
            <a:r>
              <a:rPr lang="en-US" sz="1200" b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instrutor</a:t>
            </a:r>
            <a:r>
              <a:rPr lang="en-US" sz="1200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marL="0" marR="0">
              <a:spcBef>
                <a:spcPts val="1200"/>
              </a:spcBef>
              <a:spcAft>
                <a:spcPts val="600"/>
              </a:spcAft>
            </a:pPr>
            <a:endParaRPr lang="en-US" sz="1200" b="1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US" sz="1200" b="1" u="sng" dirty="0"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Dizer:</a:t>
            </a:r>
            <a:r>
              <a:rPr lang="en-US" sz="1200" b="1" u="none" dirty="0"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alunos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que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estão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aprender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jornalismo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são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ensinados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abordar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as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cinco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perguntas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quando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escrevem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artigos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jornal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sobre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um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acontecimento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epidemiologistas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usam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mesmos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cinco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W's para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descrever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um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evento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epidemiológico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mas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usam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palavras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diferentes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para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descrever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W's.</a:t>
            </a: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</a:pPr>
            <a:endParaRPr lang="en-US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1200" b="1" u="sng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Perguntar</a:t>
            </a:r>
            <a:r>
              <a:rPr lang="en-US" sz="1200" b="1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: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Alguém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conhece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Cinco W's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ou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as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perguntas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? </a:t>
            </a: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endParaRPr lang="en-US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1200" b="1" u="sng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Confirmar</a:t>
            </a:r>
            <a:r>
              <a:rPr lang="en-US" sz="1200" b="1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a(s)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resposta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(s). </a:t>
            </a:r>
            <a:r>
              <a:rPr lang="en-US" sz="12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&lt;CLICAR&gt; 5 </a:t>
            </a:r>
            <a:r>
              <a:rPr lang="en-US" sz="1200" b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vezes</a:t>
            </a:r>
            <a:r>
              <a:rPr lang="en-US" sz="12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Resposta: 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quê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quem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quando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onde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porquê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e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como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- a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ordem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não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importa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</a:p>
          <a:p>
            <a:pPr marL="457200" marR="0">
              <a:lnSpc>
                <a:spcPct val="115000"/>
              </a:lnSpc>
              <a:spcBef>
                <a:spcPts val="0"/>
              </a:spcBef>
              <a:spcAft>
                <a:spcPts val="600"/>
              </a:spcAft>
            </a:pPr>
            <a:endParaRPr lang="en-US" sz="1200" i="1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12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1200" b="1" u="sng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Perguntar</a:t>
            </a:r>
            <a:r>
              <a:rPr lang="en-US" sz="1200" b="1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:</a:t>
            </a:r>
            <a:r>
              <a:rPr lang="en-US" sz="1200" b="1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Alguém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sabe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porque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é que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participantes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no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jornalismo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aprendem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as Cinco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Perguntas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?</a:t>
            </a:r>
          </a:p>
          <a:p>
            <a:pPr marL="171450" marR="0" indent="-171450">
              <a:lnSpc>
                <a:spcPct val="115000"/>
              </a:lnSpc>
              <a:spcBef>
                <a:spcPts val="12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endParaRPr lang="en-US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12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1200" b="1" u="sng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Confirmar</a:t>
            </a:r>
            <a:r>
              <a:rPr lang="en-US" sz="1200" b="1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a(s)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resposta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(s). </a:t>
            </a:r>
            <a:r>
              <a:rPr lang="en-US" sz="12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Responder: 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As Cinco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Perguntas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fornecem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uma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descrição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completa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uma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situação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Se um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repórter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não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incluir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uma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das "W", o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leitor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está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perder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parte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da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história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</a:p>
          <a:p>
            <a:pPr marL="457200" marR="0">
              <a:lnSpc>
                <a:spcPct val="115000"/>
              </a:lnSpc>
              <a:spcBef>
                <a:spcPts val="0"/>
              </a:spcBef>
              <a:spcAft>
                <a:spcPts val="600"/>
              </a:spcAft>
            </a:pPr>
            <a:endParaRPr lang="en-US" sz="1200" i="1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12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1200" b="1" u="sng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Perguntar</a:t>
            </a:r>
            <a:r>
              <a:rPr lang="en-US" sz="1200" b="1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:</a:t>
            </a:r>
            <a:r>
              <a:rPr lang="en-US" sz="1200" b="1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Que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palavra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ou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expressão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é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utilizada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pela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epidemiologia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para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designar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o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quê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? </a:t>
            </a:r>
          </a:p>
          <a:p>
            <a:pPr marL="171450" marR="0" indent="-171450">
              <a:lnSpc>
                <a:spcPct val="115000"/>
              </a:lnSpc>
              <a:spcBef>
                <a:spcPts val="12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endParaRPr lang="en-US" sz="1200" b="1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12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1200" b="1" u="sng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Confirmar</a:t>
            </a:r>
            <a:r>
              <a:rPr lang="en-US" sz="1200" b="1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a(s)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resposta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(s). </a:t>
            </a:r>
            <a:r>
              <a:rPr lang="en-US" sz="12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&lt;CLICAR&gt; Resposta: 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What = Doença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ou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caraterísticas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clínicas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Pode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ser o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diagnóstico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uma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doença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lesão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ou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estado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saúde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Também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deve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incluir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quantos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</a:p>
          <a:p>
            <a:pPr marL="457200" marR="0">
              <a:lnSpc>
                <a:spcPct val="115000"/>
              </a:lnSpc>
              <a:spcBef>
                <a:spcPts val="0"/>
              </a:spcBef>
              <a:spcAft>
                <a:spcPts val="600"/>
              </a:spcAft>
            </a:pPr>
            <a:endParaRPr lang="en-US" sz="1200" i="1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12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1200" b="1" u="sng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Perguntar</a:t>
            </a:r>
            <a:r>
              <a:rPr lang="en-US" sz="1200" b="1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:</a:t>
            </a:r>
            <a:r>
              <a:rPr lang="en-US" sz="1200" b="1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Que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palavra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ou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frase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usamos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para "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Quando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"? </a:t>
            </a:r>
          </a:p>
          <a:p>
            <a:pPr marL="171450" marR="0" indent="-171450">
              <a:lnSpc>
                <a:spcPct val="115000"/>
              </a:lnSpc>
              <a:spcBef>
                <a:spcPts val="12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endParaRPr lang="en-US" sz="1200" b="1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12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1200" b="1" u="sng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Confirmar</a:t>
            </a:r>
            <a:r>
              <a:rPr lang="en-US" sz="1200" b="1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a(s)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resposta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(s). </a:t>
            </a:r>
            <a:r>
              <a:rPr lang="en-US" sz="12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&lt;CLICAR&gt; Resposta: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Quando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= Tempo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  <a:b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</a:br>
            <a:endParaRPr lang="en-US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1200" b="1" u="sng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Perguntar</a:t>
            </a:r>
            <a:r>
              <a:rPr lang="en-US" sz="1200" b="1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:</a:t>
            </a:r>
            <a:r>
              <a:rPr lang="en-US" sz="1200" b="1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Que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palavra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é que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usamos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para "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Onde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"? </a:t>
            </a: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endParaRPr lang="en-US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1200" b="1" u="sng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Confirmar</a:t>
            </a:r>
            <a:r>
              <a:rPr lang="en-US" sz="1200" b="1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a(s)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resposta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(s). </a:t>
            </a:r>
            <a:r>
              <a:rPr lang="en-US" sz="12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&lt;CLICAR&gt; Resposta: 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Where = Local.</a:t>
            </a:r>
          </a:p>
          <a:p>
            <a:pPr marL="457200" marR="0">
              <a:lnSpc>
                <a:spcPct val="115000"/>
              </a:lnSpc>
              <a:spcBef>
                <a:spcPts val="0"/>
              </a:spcBef>
              <a:spcAft>
                <a:spcPts val="600"/>
              </a:spcAft>
            </a:pPr>
            <a:endParaRPr lang="en-US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1200" b="1" u="sng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Perguntar</a:t>
            </a:r>
            <a:r>
              <a:rPr lang="en-US" sz="1200" b="1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:</a:t>
            </a:r>
            <a:r>
              <a:rPr lang="en-US" sz="1200" b="1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Que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palavra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usamos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para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Quem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?</a:t>
            </a: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endParaRPr lang="en-US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1200" b="1" u="sng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Confirmar</a:t>
            </a:r>
            <a:r>
              <a:rPr lang="en-US" sz="1200" b="1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a(s)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resposta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(s). </a:t>
            </a:r>
            <a:r>
              <a:rPr lang="en-US" sz="12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&lt;CLICAR&gt; Resposta: 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Who = Pessoa.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Pode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também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referir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-se a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animais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</a:t>
            </a:r>
          </a:p>
          <a:p>
            <a:pPr marL="457200" marR="0">
              <a:lnSpc>
                <a:spcPct val="115000"/>
              </a:lnSpc>
              <a:spcBef>
                <a:spcPts val="0"/>
              </a:spcBef>
              <a:spcAft>
                <a:spcPts val="600"/>
              </a:spcAft>
            </a:pPr>
            <a:endParaRPr lang="en-US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1200" b="1" u="sng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Perguntar</a:t>
            </a:r>
            <a:r>
              <a:rPr lang="en-US" sz="1200" b="1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:</a:t>
            </a:r>
            <a:r>
              <a:rPr lang="en-US" sz="1200" b="1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Que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palavras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ou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frases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utilizamos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para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Porquê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ou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Como? </a:t>
            </a: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endParaRPr lang="en-US" sz="1200" b="1" u="sng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1200" b="1" u="sng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Confirmar</a:t>
            </a:r>
            <a:r>
              <a:rPr lang="en-US" sz="1200" b="1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a(s)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resposta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(s). </a:t>
            </a:r>
            <a:r>
              <a:rPr lang="en-US" sz="12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&lt;CLICAR&gt; Resposta: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Porquê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ou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Como =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Agentes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factores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risco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e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modos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transmissão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</a:t>
            </a:r>
            <a:r>
              <a:rPr lang="en-US" sz="1200" b="1" dirty="0">
                <a:effectLst/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&lt;CLICAR&gt; 2 </a:t>
            </a:r>
            <a:r>
              <a:rPr lang="en-US" sz="1200" b="1" dirty="0" err="1">
                <a:effectLst/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vezes</a:t>
            </a:r>
            <a:endParaRPr lang="en-US" sz="1200" b="1" dirty="0">
              <a:effectLst/>
              <a:latin typeface="Arial" panose="020B0604020202020204" pitchFamily="34" charset="0"/>
              <a:ea typeface="MS PGothic" panose="020B0600070205080204" pitchFamily="34" charset="-128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endParaRPr lang="en-US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1200" b="1" u="sng" dirty="0"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Dizer:</a:t>
            </a:r>
            <a:r>
              <a:rPr lang="en-US" sz="1200" b="1" u="none" dirty="0"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epidemiologia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descritiva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engloba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as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quatro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primeiras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questões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embora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algumas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pessoas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sejam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mais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restritivas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utilizem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o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termo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para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designar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o tempo, o local e 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pessoa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não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as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caraterísticas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clínicas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</a:t>
            </a:r>
            <a:r>
              <a:rPr lang="en-US" sz="12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&lt;CLICAR&gt;</a:t>
            </a: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endParaRPr lang="en-US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1200" b="1" u="sng" dirty="0"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Dizer:</a:t>
            </a:r>
            <a:r>
              <a:rPr lang="en-US" sz="1200" b="1" u="none" dirty="0"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epidemiologia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analítica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tem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por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objetivo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explicar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o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porquê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e o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como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</a:p>
          <a:p>
            <a:endParaRPr lang="en-US" sz="1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5F56037-6788-433A-A7B1-BC071E3268D5}" type="slidenum">
              <a:rPr lang="en-US" altLang="en-US" smtClean="0"/>
              <a:t>63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6127306"/>
      </p:ext>
    </p:extLst>
  </p:cSld>
  <p:clrMapOvr>
    <a:masterClrMapping/>
  </p:clrMapOvr>
</p:notes>
</file>

<file path=ppt/notesSlides/notesSlide6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9575" y="698500"/>
            <a:ext cx="6192838" cy="34845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>
              <a:spcBef>
                <a:spcPts val="1200"/>
              </a:spcBef>
              <a:spcAft>
                <a:spcPts val="600"/>
              </a:spcAft>
            </a:pPr>
            <a:r>
              <a:rPr lang="en-US" sz="1200" b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Notas</a:t>
            </a:r>
            <a:r>
              <a:rPr lang="en-US" sz="1200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do </a:t>
            </a:r>
            <a:r>
              <a:rPr lang="en-US" sz="1200" b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instrutor</a:t>
            </a:r>
            <a:r>
              <a:rPr lang="en-US" sz="1200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marL="0" marR="0">
              <a:spcBef>
                <a:spcPts val="1200"/>
              </a:spcBef>
              <a:spcAft>
                <a:spcPts val="600"/>
              </a:spcAft>
            </a:pPr>
            <a:endParaRPr lang="en-US" sz="1200" b="1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US" sz="1200" b="1" u="sng" dirty="0"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Dizer:</a:t>
            </a:r>
            <a:r>
              <a:rPr lang="en-US" sz="1200" b="1" u="none" dirty="0"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Vamos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rever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algumas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caraterísticas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clínicas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</a:pPr>
            <a:endParaRPr lang="en-US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12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1200" b="1" u="sng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Perguntar</a:t>
            </a:r>
            <a:r>
              <a:rPr lang="en-US" sz="1200" b="1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:</a:t>
            </a:r>
            <a:r>
              <a:rPr lang="en-US" sz="1200" b="1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 que é que seria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incluído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rubrica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caraterísticas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clínicas</a:t>
            </a:r>
            <a:r>
              <a:rPr lang="en-US" sz="1200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? </a:t>
            </a:r>
          </a:p>
          <a:p>
            <a:pPr marL="171450" marR="0" indent="-171450">
              <a:lnSpc>
                <a:spcPct val="115000"/>
              </a:lnSpc>
              <a:spcBef>
                <a:spcPts val="12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endParaRPr lang="en-US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v"/>
            </a:pP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Os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marcadores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são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adicionados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ao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diapositivo com cliques do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rato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v"/>
            </a:pPr>
            <a:endParaRPr lang="en-US" sz="1200" b="1" i="1" u="sng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US" sz="1200" b="1" u="sng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Reconhecer</a:t>
            </a:r>
            <a:r>
              <a:rPr lang="en-US" sz="1200" b="1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a(s)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resposta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(s). </a:t>
            </a:r>
            <a:r>
              <a:rPr lang="en-US" sz="1200" b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Sugestões</a:t>
            </a:r>
            <a:r>
              <a:rPr lang="en-US" sz="12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b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respostas</a:t>
            </a:r>
            <a:r>
              <a:rPr lang="en-US" sz="12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: &lt;CLICAR&gt;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Os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sintomas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referem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-se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ao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que o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doente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sente (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dor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cabeça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febre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dores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musculares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).  No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caso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dos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animais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o que o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dono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observa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</a:t>
            </a:r>
            <a:r>
              <a:rPr lang="en-US" sz="12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&lt;CLICAR&gt;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Sinais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referem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-se a um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achado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objetivo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do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exame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físico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do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doente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(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tensão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arterial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elevada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febre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documentada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com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temperatura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&gt;39,0</a:t>
            </a:r>
            <a:r>
              <a:rPr lang="en-US" sz="1200" i="1" baseline="30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C,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erupção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macular (plana))</a:t>
            </a:r>
            <a:r>
              <a:rPr lang="en-US" sz="12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.&lt;CLICAR&gt;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Laboratório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(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pode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ser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considerado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informação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clínica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):</a:t>
            </a:r>
          </a:p>
          <a:p>
            <a:pPr marL="628650" marR="0" lvl="1" indent="-171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Resultados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que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fornecem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um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diagnóstico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definitivo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(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anticorpo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IgM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específico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do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sarampo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).</a:t>
            </a:r>
          </a:p>
          <a:p>
            <a:pPr marL="628650" marR="0" lvl="1" indent="-171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Outros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resultados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análises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clínicas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laboratoriais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(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hematócrito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concentração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hemoglobina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).</a:t>
            </a:r>
          </a:p>
          <a:p>
            <a:pPr marL="685800" marR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5F56037-6788-433A-A7B1-BC071E3268D5}" type="slidenum">
              <a:rPr lang="en-US" altLang="en-US" smtClean="0"/>
              <a:t>64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10421591"/>
      </p:ext>
    </p:extLst>
  </p:cSld>
  <p:clrMapOvr>
    <a:masterClrMapping/>
  </p:clrMapOvr>
</p:notes>
</file>

<file path=ppt/notesSlides/notesSlide6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9575" y="698500"/>
            <a:ext cx="6192838" cy="34845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>
              <a:spcBef>
                <a:spcPts val="1200"/>
              </a:spcBef>
              <a:spcAft>
                <a:spcPts val="600"/>
              </a:spcAft>
            </a:pPr>
            <a:r>
              <a:rPr lang="en-US" sz="1200" b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Notas</a:t>
            </a:r>
            <a:r>
              <a:rPr lang="en-US" sz="1200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do </a:t>
            </a:r>
            <a:r>
              <a:rPr lang="en-US" sz="1200" b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instrutor</a:t>
            </a:r>
            <a:r>
              <a:rPr lang="en-US" sz="1200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marL="0" marR="0">
              <a:spcBef>
                <a:spcPts val="1200"/>
              </a:spcBef>
              <a:spcAft>
                <a:spcPts val="600"/>
              </a:spcAft>
            </a:pPr>
            <a:endParaRPr lang="en-US" sz="1200" b="1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US" sz="1200" b="1" u="sng" dirty="0" err="1"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Comentário</a:t>
            </a:r>
            <a:r>
              <a:rPr lang="en-US" sz="1200" b="1" u="sng" dirty="0"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:</a:t>
            </a:r>
            <a:r>
              <a:rPr lang="en-US" sz="1200" b="1" u="none" dirty="0"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Num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manuscrito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publicado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resultados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clínicos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são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frequentemente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apresentados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numa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tabela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frequência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como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se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mostra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aqui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Esta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tabela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frequência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apresenta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resultados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clínicos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entre as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pessoas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que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participaram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peregrinação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Hajj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Arábia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Saudita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e que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procuraram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cuidados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médicos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devido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gastroenterite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aguda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5F56037-6788-433A-A7B1-BC071E3268D5}" type="slidenum">
              <a:rPr lang="en-US" altLang="en-US" smtClean="0"/>
              <a:t>65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41005205"/>
      </p:ext>
    </p:extLst>
  </p:cSld>
  <p:clrMapOvr>
    <a:masterClrMapping/>
  </p:clrMapOvr>
</p:notes>
</file>

<file path=ppt/notesSlides/notesSlide6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9575" y="698500"/>
            <a:ext cx="6192838" cy="34845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>
              <a:spcBef>
                <a:spcPts val="1200"/>
              </a:spcBef>
              <a:spcAft>
                <a:spcPts val="600"/>
              </a:spcAft>
            </a:pPr>
            <a:r>
              <a:rPr lang="en-US" sz="1200" b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Notas</a:t>
            </a:r>
            <a:r>
              <a:rPr lang="en-US" sz="1200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do </a:t>
            </a:r>
            <a:r>
              <a:rPr lang="en-US" sz="1200" b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instrutor</a:t>
            </a:r>
            <a:r>
              <a:rPr lang="en-US" sz="1200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marL="0" marR="0">
              <a:spcBef>
                <a:spcPts val="1200"/>
              </a:spcBef>
              <a:spcAft>
                <a:spcPts val="600"/>
              </a:spcAft>
            </a:pPr>
            <a:endParaRPr lang="en-US" sz="1200" b="1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US" sz="1200" b="1" u="sng" dirty="0"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Dizer:</a:t>
            </a:r>
            <a:r>
              <a:rPr lang="en-US" sz="1200" b="1" u="none" dirty="0"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 forma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tradicional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resumir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um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surto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por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tempo é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desenhar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uma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curva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epidémica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designada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abreviadamente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por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"curva epi". Uma curva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epidémica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tem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o tempo no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eixo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x e o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número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casos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no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eixo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y.  Uma curva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epidémica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é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desenhada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como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um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histograma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 O tempo é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considerado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uma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variável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contínua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pelo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que as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colunas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próximas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umas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das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outras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tocam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-se. </a:t>
            </a:r>
          </a:p>
          <a:p>
            <a:pPr marL="628650" marR="0" lvl="1" indent="-17145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Courier New" panose="02070309020205020404" pitchFamily="49" charset="0"/>
              <a:buChar char="o"/>
            </a:pP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diferença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entre um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gráfico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barras e um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histograma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é que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gráficos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barras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têm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espaços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entre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colunas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mas as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colunas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adjacentes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tocam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-se num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histograma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</a:p>
          <a:p>
            <a:pPr marL="628650" marR="0" lvl="1" indent="-17145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Courier New" panose="02070309020205020404" pitchFamily="49" charset="0"/>
              <a:buChar char="o"/>
            </a:pP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eixo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x (o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eixo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horizontal) do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histograma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representa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o tempo,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especialmente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 hora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ou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 data de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início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doença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</a:p>
          <a:p>
            <a:pPr marL="628650" marR="0" lvl="1" indent="-17145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Courier New" panose="02070309020205020404" pitchFamily="49" charset="0"/>
              <a:buChar char="o"/>
            </a:pP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eixo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y (o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eixo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vertical)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representa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o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número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casos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que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ocorreram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durante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cada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intervalo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tempo.</a:t>
            </a:r>
          </a:p>
          <a:p>
            <a:pPr marL="800100" marR="0" lvl="1" indent="-34290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Courier New" panose="02070309020205020404" pitchFamily="49" charset="0"/>
              <a:buChar char="o"/>
            </a:pPr>
            <a:endParaRPr lang="en-US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1200" b="1" u="sng" dirty="0"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Dizer:</a:t>
            </a:r>
            <a:r>
              <a:rPr lang="en-US" sz="1200" b="1" u="none" dirty="0"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 tempo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pode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ser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designado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por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:</a:t>
            </a:r>
          </a:p>
          <a:p>
            <a:pPr marL="628650" marR="0" lvl="1" indent="-171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Semanas,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tal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como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se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pode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ver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curva de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casos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disenteria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apresentada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anteriormente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</a:p>
          <a:p>
            <a:pPr marL="628650" marR="0" lvl="1" indent="-171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Dias.</a:t>
            </a:r>
          </a:p>
          <a:p>
            <a:pPr marL="628650" marR="0" lvl="1" indent="-171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Horas se 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doença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tiver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um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período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incubação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curto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</a:p>
          <a:p>
            <a:pPr marL="342900" marR="0" lvl="0" indent="-34290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Symbol" panose="05050102010706020507" pitchFamily="18" charset="2"/>
              <a:buChar char=""/>
            </a:pPr>
            <a:endParaRPr lang="en-US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US" sz="1200" b="1" u="sng" dirty="0"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Dizer:</a:t>
            </a:r>
            <a:r>
              <a:rPr lang="en-US" sz="1200" b="1" u="none" dirty="0"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Na curva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epidémica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apresentada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no diapositivo, 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gastroenterite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foi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causada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por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Staphylococcus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O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estafilococo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produz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uma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toxina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que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provoca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náuseas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vómitos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cólicas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abdominais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várias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horas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após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ingestão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alimentos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contaminados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pelo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que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intervalos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do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eixo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dos X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são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períodos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1 hora. Como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mencionado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anteriormente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as curvas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epidémicas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são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um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tipo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histograma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sem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espaço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entre as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categorias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do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eixo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X. Tanto as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colunas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como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as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pilhas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caixas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são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aceitáveis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como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se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mostra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no diapositivo.</a:t>
            </a: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</a:pPr>
            <a:endParaRPr lang="en-US" sz="1200" b="1" i="1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v"/>
            </a:pP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Pergunta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opcional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: O que é que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preferem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-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colunas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ou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pilhas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caixas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?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5F56037-6788-433A-A7B1-BC071E3268D5}" type="slidenum">
              <a:rPr lang="en-US" altLang="en-US" smtClean="0"/>
              <a:t>66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5984710"/>
      </p:ext>
    </p:extLst>
  </p:cSld>
  <p:clrMapOvr>
    <a:masterClrMapping/>
  </p:clrMapOvr>
</p:notes>
</file>

<file path=ppt/notesSlides/notesSlide6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9575" y="698500"/>
            <a:ext cx="6192838" cy="34845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>
              <a:spcBef>
                <a:spcPts val="1200"/>
              </a:spcBef>
              <a:spcAft>
                <a:spcPts val="600"/>
              </a:spcAft>
            </a:pPr>
            <a:r>
              <a:rPr lang="en-US" sz="1200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Notas do instrutor:</a:t>
            </a:r>
          </a:p>
          <a:p>
            <a:pPr marL="0" marR="0">
              <a:spcBef>
                <a:spcPts val="1200"/>
              </a:spcBef>
              <a:spcAft>
                <a:spcPts val="600"/>
              </a:spcAft>
            </a:pPr>
            <a:endParaRPr lang="en-US" sz="1200" b="1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1200" b="1" u="sng" dirty="0"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Dizer:</a:t>
            </a:r>
            <a:r>
              <a:rPr lang="en-US" sz="1200" b="1" u="none" dirty="0"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Uma curva epidémica é desenhada através da análise das datas de início. O eixo x deve começar alguns dias antes do primeiro caso de surto e deve terminar um ou dois dias após o último caso identificado durante o surto.  O primeiro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passo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é resumir os dados contando o número de casos ocorridos em cada dia.</a:t>
            </a:r>
          </a:p>
          <a:p>
            <a:pPr marL="171450" marR="0" indent="-171450">
              <a:lnSpc>
                <a:spcPct val="115000"/>
              </a:lnSpc>
              <a:spcBef>
                <a:spcPts val="12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endParaRPr lang="en-US" sz="1200" b="1" u="sng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12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1200" b="1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Perguntar:</a:t>
            </a:r>
            <a:r>
              <a:rPr lang="en-US" sz="1200" b="1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Ocorreu algum caso durante o período de 1 a 8 de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Outubro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? </a:t>
            </a:r>
          </a:p>
          <a:p>
            <a:pPr marL="171450" marR="0" indent="-171450">
              <a:lnSpc>
                <a:spcPct val="115000"/>
              </a:lnSpc>
              <a:spcBef>
                <a:spcPts val="12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endParaRPr lang="en-US" sz="1200" b="1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12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1200" b="1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Confirmar</a:t>
            </a:r>
            <a:r>
              <a:rPr lang="en-US" sz="1200" b="1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a(s)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resposta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(s). </a:t>
            </a:r>
            <a:r>
              <a:rPr lang="en-US" sz="12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&lt;CLICAR&gt; Resposta: 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Nenhuma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</a:p>
          <a:p>
            <a:pPr marL="457200" marR="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</a:pPr>
            <a:endParaRPr lang="en-US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1200" b="1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Pergunta:</a:t>
            </a:r>
            <a:r>
              <a:rPr lang="en-US" sz="1200" b="1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Quantos casos ocorreram no dia 9 de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Outubro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?</a:t>
            </a: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endParaRPr lang="en-US" sz="1200" b="1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1200" b="1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Confirmar</a:t>
            </a:r>
            <a:r>
              <a:rPr lang="en-US" sz="1200" b="1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a(s)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resposta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(s). </a:t>
            </a:r>
            <a:r>
              <a:rPr lang="en-US" sz="12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&lt;CLICAR&gt; Resposta: 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Um.</a:t>
            </a: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endParaRPr lang="en-US" sz="1200" b="1" i="1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1200" b="1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Perguntar:</a:t>
            </a:r>
            <a:r>
              <a:rPr lang="en-US" sz="1200" b="1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Relativamente a este surto, quando é que ocorreu o primeiro caso? </a:t>
            </a: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endParaRPr lang="en-US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lvl="0" indent="-171450" algn="l" defTabSz="914400" rtl="0" eaLnBrk="0" fontAlgn="base" latinLnBrk="0" hangingPunct="0">
              <a:lnSpc>
                <a:spcPct val="115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en-US" sz="1200" b="1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Confirmar</a:t>
            </a:r>
            <a:r>
              <a:rPr lang="en-US" sz="1200" b="1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a(s)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resposta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(s). </a:t>
            </a:r>
            <a:r>
              <a:rPr lang="en-US" sz="12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&lt;CLICAR&gt; Resposta: 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9 de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Outubro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</a:t>
            </a:r>
            <a:r>
              <a:rPr lang="en-US" sz="12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&lt;CLICAR x 15&gt; 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para mostrar as restantes respostas no diapositivo.</a:t>
            </a: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endParaRPr lang="en-US" sz="1200" b="1" i="1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1200" b="1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Perguntar:</a:t>
            </a:r>
            <a:r>
              <a:rPr lang="en-US" sz="1200" b="1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Quando é que ocorreu o último caso? </a:t>
            </a: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endParaRPr lang="en-US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1200" b="1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Confirmar</a:t>
            </a:r>
            <a:r>
              <a:rPr lang="en-US" sz="1200" b="1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a(s)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resposta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(s).  </a:t>
            </a:r>
            <a:r>
              <a:rPr lang="en-US" sz="12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Resposta: 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25 de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Outubro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endParaRPr lang="en-US" sz="1200" b="1" i="1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1200" b="1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Perguntar:</a:t>
            </a:r>
            <a:r>
              <a:rPr lang="en-US" sz="1200" b="1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Qual é o intervalo sugerido para o eixo dos x? Por outras palavras, quando é que o eixo dos x começa? </a:t>
            </a: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endParaRPr lang="en-US" sz="1200" b="1" u="sng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1200" b="1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Confirmar</a:t>
            </a:r>
            <a:r>
              <a:rPr lang="en-US" sz="1200" b="1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a(s)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resposta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(s). </a:t>
            </a:r>
            <a:r>
              <a:rPr lang="en-US" sz="12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Responder: 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NÃO iniciar o eixo x no primeiro dia do surto. Inclua sempre um período "pré-epidémico" ou "pré-surto" no início do eixo x, para que possamos ver quando o surto começa. Neste exemplo, comece no início de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Outubro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antes do início dos primeiros casos, e depois continue até à última data em que existem dados disponíveis.</a:t>
            </a:r>
            <a:endParaRPr lang="en-US" sz="12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B32458-B0FD-4E0D-A69A-149897CA0BBB}" type="slidenum">
              <a:rPr lang="en-US" smtClean="0"/>
              <a:t>67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1266972"/>
      </p:ext>
    </p:extLst>
  </p:cSld>
  <p:clrMapOvr>
    <a:masterClrMapping/>
  </p:clrMapOvr>
</p:notes>
</file>

<file path=ppt/notesSlides/notesSlide6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9575" y="698500"/>
            <a:ext cx="6192838" cy="34845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>
              <a:spcBef>
                <a:spcPts val="1200"/>
              </a:spcBef>
              <a:spcAft>
                <a:spcPts val="600"/>
              </a:spcAft>
            </a:pPr>
            <a:r>
              <a:rPr lang="en-US" sz="1200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Notas do instrutor:</a:t>
            </a:r>
          </a:p>
          <a:p>
            <a:pPr marL="0" marR="0">
              <a:spcBef>
                <a:spcPts val="1200"/>
              </a:spcBef>
              <a:spcAft>
                <a:spcPts val="600"/>
              </a:spcAft>
            </a:pPr>
            <a:endParaRPr lang="en-US" sz="1200" b="1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US" sz="1200" b="1" u="sng" dirty="0"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Dizer:</a:t>
            </a:r>
            <a:r>
              <a:rPr lang="en-US" sz="1200" b="1" u="none" dirty="0"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 próximo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passo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na construção de uma curva epidémica é determinar o intervalo do eixo Y.  O eixo X desta curva epidémica inclui datas de 1 a 25 de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Outubro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</a:t>
            </a:r>
            <a:r>
              <a:rPr lang="en-US" sz="12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&lt;CLICAR&gt;</a:t>
            </a: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endParaRPr lang="en-US" sz="1200" b="1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US" sz="1200" b="1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Perguntar:</a:t>
            </a:r>
            <a:r>
              <a:rPr lang="en-US" sz="1200" b="1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Que intervalos sugeres para o eixo Y?</a:t>
            </a: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endParaRPr lang="en-US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US" sz="1200" b="1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Confirmar</a:t>
            </a:r>
            <a:r>
              <a:rPr lang="en-US" sz="1200" b="1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a(s)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resposta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(s). </a:t>
            </a:r>
            <a:r>
              <a:rPr lang="en-US" sz="12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Resposta: 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 número máximo de casos num dia foi de 13 casos no dia 15 de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Outubro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O eixo y deve variar entre 0 e 14 ou 15.</a:t>
            </a:r>
          </a:p>
          <a:p>
            <a:endParaRPr lang="en-US" sz="1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B32458-B0FD-4E0D-A69A-149897CA0BBB}" type="slidenum">
              <a:rPr lang="en-US" smtClean="0"/>
              <a:t>68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1266972"/>
      </p:ext>
    </p:extLst>
  </p:cSld>
  <p:clrMapOvr>
    <a:masterClrMapping/>
  </p:clrMapOvr>
</p:notes>
</file>

<file path=ppt/notesSlides/notesSlide6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9575" y="698500"/>
            <a:ext cx="6192838" cy="34845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>
              <a:spcBef>
                <a:spcPts val="1200"/>
              </a:spcBef>
              <a:spcAft>
                <a:spcPts val="600"/>
              </a:spcAft>
            </a:pPr>
            <a:r>
              <a:rPr lang="en-US" sz="1200" b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Notas</a:t>
            </a:r>
            <a:r>
              <a:rPr lang="en-US" sz="1200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do </a:t>
            </a:r>
            <a:r>
              <a:rPr lang="en-US" sz="1200" b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instrutor</a:t>
            </a:r>
            <a:r>
              <a:rPr lang="en-US" sz="1200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marL="0" marR="0">
              <a:spcBef>
                <a:spcPts val="1200"/>
              </a:spcBef>
              <a:spcAft>
                <a:spcPts val="600"/>
              </a:spcAft>
            </a:pPr>
            <a:endParaRPr lang="en-US" sz="1200" b="1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US" sz="1200" b="1" u="sng" dirty="0"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Dizer:</a:t>
            </a:r>
            <a:r>
              <a:rPr lang="en-US" sz="1200" b="1" u="none" dirty="0"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gráfico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tem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agora um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eixo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x e um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eixo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y. </a:t>
            </a:r>
            <a:r>
              <a:rPr lang="en-US" sz="12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&lt;CLICAR&gt;</a:t>
            </a: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endParaRPr lang="en-US" sz="1200" b="1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US" sz="1200" b="1" u="sng" dirty="0"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Dizer:</a:t>
            </a:r>
            <a:r>
              <a:rPr lang="en-US" sz="1200" b="1" u="none" dirty="0"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Agora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temos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adicionar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dados.</a:t>
            </a: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endParaRPr lang="en-US" sz="1200" b="1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US" sz="1200" b="1" u="sng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Perguntar</a:t>
            </a:r>
            <a:r>
              <a:rPr lang="en-US" sz="1200" b="1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:</a:t>
            </a:r>
            <a:r>
              <a:rPr lang="en-US" sz="1200" b="1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Que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tipo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gráfico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vais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utilizar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? </a:t>
            </a: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endParaRPr lang="en-US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US" sz="1200" b="1" u="sng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Confirmar</a:t>
            </a:r>
            <a:r>
              <a:rPr lang="en-US" sz="1200" b="1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a(s)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resposta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(s). </a:t>
            </a:r>
            <a:r>
              <a:rPr lang="en-US" sz="12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Resposta: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Histograma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</a:p>
          <a:p>
            <a:endParaRPr lang="en-US" sz="1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B32458-B0FD-4E0D-A69A-149897CA0BBB}" type="slidenum">
              <a:rPr lang="en-US" smtClean="0"/>
              <a:t>69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126697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9575" y="698500"/>
            <a:ext cx="6192838" cy="34845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>
              <a:spcBef>
                <a:spcPts val="1200"/>
              </a:spcBef>
              <a:spcAft>
                <a:spcPts val="600"/>
              </a:spcAft>
            </a:pPr>
            <a:r>
              <a:rPr lang="en-US" sz="1200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Notas do instrutor:</a:t>
            </a:r>
          </a:p>
          <a:p>
            <a:pPr marL="0" marR="0">
              <a:spcBef>
                <a:spcPts val="1200"/>
              </a:spcBef>
              <a:spcAft>
                <a:spcPts val="600"/>
              </a:spcAft>
            </a:pPr>
            <a:endParaRPr lang="en-US" sz="1200" b="1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US" sz="1200" b="1" u="sng" dirty="0"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Dizer:</a:t>
            </a:r>
            <a:r>
              <a:rPr lang="en-US" sz="1200" b="1" u="none" dirty="0"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Dependendo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do tamanho e da organização de um distrito, os membros de uma equipa de investigação de surtos podem incluir um ou mais:</a:t>
            </a:r>
          </a:p>
          <a:p>
            <a:pPr marL="628650" marR="0" lvl="1" indent="-171450" algn="l" defTabSz="914400" rtl="0" eaLnBrk="0" fontAlgn="base" latinLnBrk="0" hangingPunct="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Courier New" panose="02070309020205020404" pitchFamily="49" charset="0"/>
              <a:buChar char="o"/>
              <a:tabLst/>
              <a:defRPr/>
            </a:pP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Epidemiologistas</a:t>
            </a:r>
          </a:p>
          <a:p>
            <a:pPr marL="628650" marR="0" lvl="1" indent="-171450" algn="l" defTabSz="914400" rtl="0" eaLnBrk="0" fontAlgn="base" latinLnBrk="0" hangingPunct="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Courier New" panose="02070309020205020404" pitchFamily="49" charset="0"/>
              <a:buChar char="o"/>
              <a:tabLst/>
              <a:defRPr/>
            </a:pP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Clínicos</a:t>
            </a:r>
          </a:p>
          <a:p>
            <a:pPr marL="628650" marR="0" lvl="1" indent="-171450" algn="l" defTabSz="914400" rtl="0" eaLnBrk="0" fontAlgn="base" latinLnBrk="0" hangingPunct="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Courier New" panose="02070309020205020404" pitchFamily="49" charset="0"/>
              <a:buChar char="o"/>
              <a:tabLst/>
              <a:defRPr/>
            </a:pP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Técnicos de laboratório</a:t>
            </a:r>
          </a:p>
          <a:p>
            <a:pPr marL="628650" marR="0" lvl="1" indent="-171450" algn="l" defTabSz="914400" rtl="0" eaLnBrk="0" fontAlgn="base" latinLnBrk="0" hangingPunct="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Courier New" panose="02070309020205020404" pitchFamily="49" charset="0"/>
              <a:buChar char="o"/>
              <a:tabLst/>
              <a:defRPr/>
            </a:pP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Sanitaristas ou especialistas em saúde ambiental</a:t>
            </a:r>
          </a:p>
          <a:p>
            <a:pPr marL="628650" marR="0" lvl="1" indent="-171450" algn="l" defTabSz="914400" rtl="0" eaLnBrk="0" fontAlgn="base" latinLnBrk="0" hangingPunct="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Courier New" panose="02070309020205020404" pitchFamily="49" charset="0"/>
              <a:buChar char="o"/>
              <a:tabLst/>
              <a:defRPr/>
            </a:pP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Veterinários</a:t>
            </a:r>
          </a:p>
          <a:p>
            <a:pPr marL="628650" marR="0" lvl="1" indent="-171450" algn="l" defTabSz="914400" rtl="0" eaLnBrk="0" fontAlgn="base" latinLnBrk="0" hangingPunct="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Courier New" panose="02070309020205020404" pitchFamily="49" charset="0"/>
              <a:buChar char="o"/>
              <a:tabLst/>
              <a:defRPr/>
            </a:pP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Agentes comunitários de saúde</a:t>
            </a:r>
          </a:p>
          <a:p>
            <a:pPr marL="628650" marR="0" lvl="1" indent="-171450" algn="l" defTabSz="914400" rtl="0" eaLnBrk="0" fontAlgn="base" latinLnBrk="0" hangingPunct="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Courier New" panose="02070309020205020404" pitchFamily="49" charset="0"/>
              <a:buChar char="o"/>
              <a:tabLst/>
              <a:defRPr/>
            </a:pP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Entrevistadores</a:t>
            </a:r>
          </a:p>
          <a:p>
            <a:pPr marL="628650" marR="0" lvl="1" indent="-171450" algn="l" defTabSz="914400" rtl="0" eaLnBrk="0" fontAlgn="base" latinLnBrk="0" hangingPunct="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Courier New" panose="02070309020205020404" pitchFamily="49" charset="0"/>
              <a:buChar char="o"/>
              <a:tabLst/>
              <a:defRPr/>
            </a:pP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Um representante do governo local</a:t>
            </a:r>
          </a:p>
          <a:p>
            <a:pPr marL="0" marR="0">
              <a:spcBef>
                <a:spcPts val="1200"/>
              </a:spcBef>
              <a:spcAft>
                <a:spcPts val="600"/>
              </a:spcAft>
            </a:pPr>
            <a:endParaRPr lang="en-US" sz="1200" b="1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marR="0" lvl="0" indent="-17145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US" sz="1200" b="1" u="sng" dirty="0"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Descrição:</a:t>
            </a:r>
            <a:r>
              <a:rPr lang="en-US" sz="1200" b="1" u="none" dirty="0"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 </a:t>
            </a:r>
            <a:r>
              <a:rPr lang="en-US" sz="12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epidemiologista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deve ter conhecimentos especializados em vários aspectos da investigação de surtos. Isto vai desde a escolha da conceção do estudo e do desenvolvimento do questionário até à criação de uma base de dados e à realização da análise de dados. Se o epidemiologista não for médico, pode ser necessário um ou mais </a:t>
            </a:r>
            <a:r>
              <a:rPr lang="en-US" sz="12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clínicos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para identificar e diagnosticar casos adicionais, e fornecer ou encaminhar os doentes para tratamento.</a:t>
            </a:r>
          </a:p>
          <a:p>
            <a:pPr marL="171450" marR="0" lvl="0" indent="-17145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endParaRPr lang="en-US" sz="1200" b="1" u="sng" dirty="0">
              <a:effectLst/>
              <a:latin typeface="Arial" panose="020B0604020202020204" pitchFamily="34" charset="0"/>
              <a:ea typeface="Calibri"/>
              <a:cs typeface="Arial" panose="020B0604020202020204" pitchFamily="34" charset="0"/>
              <a:sym typeface="Calibri"/>
            </a:endParaRPr>
          </a:p>
          <a:p>
            <a:pPr marL="171450" marR="0" lvl="0" indent="-17145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US" sz="1200" b="1" u="sng" dirty="0"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Resposta:</a:t>
            </a:r>
            <a:r>
              <a:rPr lang="en-US" sz="1200" b="1" u="none" dirty="0"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Um </a:t>
            </a:r>
            <a:r>
              <a:rPr lang="en-US" sz="12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técnico de laboratório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pode ajudar na recolha, envio e análise adequados de espécimes no laboratório de saúde pública para verificação do diagnóstico e dos subtipos de agentes patogénicos para ajudar a refinar a definição do caso. </a:t>
            </a:r>
          </a:p>
          <a:p>
            <a:pPr marL="171450" marR="0" lvl="0" indent="-17145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endParaRPr lang="en-US" sz="1200" b="1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lvl="0" indent="-17145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US" sz="1200" b="1" u="sng" dirty="0"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Dizer:</a:t>
            </a:r>
            <a:r>
              <a:rPr lang="en-US" sz="1200" b="1" u="none" dirty="0"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 </a:t>
            </a:r>
            <a:r>
              <a:rPr lang="en-US" sz="12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Os veterinários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ou </a:t>
            </a:r>
            <a:r>
              <a:rPr lang="en-US" sz="12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 pessoal veterinário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devem ser incluídos na equipa se 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doença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suspeita for zoonótica, e deve ser efectuada uma vigilância para identificar potenciais casos em animais domésticos e selvagens.</a:t>
            </a:r>
          </a:p>
          <a:p>
            <a:pPr marL="171450" marR="0" lvl="0" indent="-17145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endParaRPr lang="en-US" sz="1200" b="1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lvl="0" indent="-17145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US" sz="1200" b="1" u="sng" dirty="0"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Dizer:</a:t>
            </a:r>
            <a:r>
              <a:rPr lang="en-US" sz="1200" b="1" u="none" dirty="0"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 </a:t>
            </a:r>
            <a:r>
              <a:rPr lang="en-US" sz="12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Os sanitaristas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ou </a:t>
            </a:r>
            <a:r>
              <a:rPr lang="en-US" sz="12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especialistas em saúde ambiental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(EHS) podem ajudar nas inspecções das instalações de preparação de alimentos, na formação dos manipuladores de alimentos, na avaliação da qualidade da água, na recolha de amostras de alimentos e do ambiente e na educação sanitária.</a:t>
            </a:r>
          </a:p>
          <a:p>
            <a:pPr marL="171450" marR="0" lvl="0" indent="-17145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endParaRPr lang="en-US" sz="1200" b="1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lvl="0" indent="-17145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US" sz="1200" b="1" u="sng" dirty="0"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Dizer:</a:t>
            </a:r>
            <a:r>
              <a:rPr lang="en-US" sz="1200" b="1" u="none" dirty="0"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 </a:t>
            </a:r>
            <a:r>
              <a:rPr lang="en-US" sz="12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Os agentes comunitários de saúde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(ACS) e os agentes comunitários de saúde animal (ACS) podem ser embaixadores importantes para apresentar a equipa aos líderes comunitários, para ajudar na tradução, vacinas, terapias profilácticas, recolha de amostras clínicas ou entrevistas de casos.</a:t>
            </a:r>
          </a:p>
          <a:p>
            <a:pPr marL="171450" marR="0" lvl="0" indent="-17145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endParaRPr lang="en-US" sz="1200" b="1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lvl="0" indent="-17145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US" sz="1200" b="1" u="sng" dirty="0"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Dizer:</a:t>
            </a:r>
            <a:r>
              <a:rPr lang="en-US" sz="1200" b="1" u="none" dirty="0"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 </a:t>
            </a:r>
            <a:r>
              <a:rPr lang="en-US" sz="12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Os entrevistadores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recolhem dados, pessoalmente ou por telefone. Podem incluir o pessoal das unidades de saúde, os ACS e os estudantes de medicina ou de saúde pública.  </a:t>
            </a:r>
          </a:p>
          <a:p>
            <a:pPr marL="171450" marR="0" lvl="0" indent="-17145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endParaRPr lang="en-US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lvl="0" indent="-17145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US" sz="1200" b="1" u="sng" dirty="0"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Dizer:</a:t>
            </a:r>
            <a:r>
              <a:rPr lang="en-US" sz="1200" b="1" u="none" dirty="0"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 </a:t>
            </a:r>
            <a:r>
              <a:rPr lang="en-US" sz="1200" b="0" u="none" dirty="0"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Dependendo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das circunstâncias (local, sensibilidade política, etc.), a equipa pode também incluir:</a:t>
            </a:r>
          </a:p>
          <a:p>
            <a:pPr marL="628650" marR="0" lvl="1" indent="-17145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Courier New" panose="02070309020205020404" pitchFamily="49" charset="0"/>
              <a:buChar char="o"/>
            </a:pPr>
            <a:r>
              <a:rPr lang="en-US" sz="12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condutores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 </a:t>
            </a:r>
            <a:r>
              <a:rPr lang="en-US" sz="12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tradutores</a:t>
            </a:r>
            <a:endParaRPr lang="en-US" sz="1200" b="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628650" marR="0" lvl="1" indent="-17145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Courier New" panose="02070309020205020404" pitchFamily="49" charset="0"/>
              <a:buChar char="o"/>
            </a:pPr>
            <a:r>
              <a:rPr lang="en-US" sz="12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estatístico ou gestor de dados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especialmente para grandes surtos em que serão recolhidos muitos dados</a:t>
            </a:r>
          </a:p>
          <a:p>
            <a:pPr marL="628650" marR="0" lvl="1" indent="-17145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Courier New" panose="02070309020205020404" pitchFamily="49" charset="0"/>
              <a:buChar char="o"/>
            </a:pPr>
            <a:r>
              <a:rPr lang="en-US" sz="12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especialista em comunicações de saúde/comunicações de risco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especialmente no caso de um surto politicamente sensível (pode atuar como porta-voz)</a:t>
            </a:r>
          </a:p>
          <a:p>
            <a:pPr marL="628650" marR="0" lvl="1" indent="-17145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Courier New" panose="02070309020205020404" pitchFamily="49" charset="0"/>
              <a:buChar char="o"/>
            </a:pPr>
            <a:r>
              <a:rPr lang="en-US" sz="12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especialista em educação para a saúde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para trabalhar com a comunidade em acções de controlo/prevenção, como a lavagem das mãos</a:t>
            </a:r>
          </a:p>
          <a:p>
            <a:pPr marL="628650" marR="0" lvl="1" indent="-17145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Courier New" panose="02070309020205020404" pitchFamily="49" charset="0"/>
              <a:buChar char="o"/>
            </a:pPr>
            <a:r>
              <a:rPr lang="en-US" sz="12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funcionário da administração local</a:t>
            </a:r>
            <a:endParaRPr lang="en-US" sz="1200" b="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628650" marR="0" lvl="1" indent="-17145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Courier New" panose="02070309020205020404" pitchFamily="49" charset="0"/>
              <a:buChar char="o"/>
            </a:pPr>
            <a:r>
              <a:rPr lang="en-US" sz="12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pessoal de segurança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para uma investigação numa zona instável,</a:t>
            </a:r>
          </a:p>
          <a:p>
            <a:endParaRPr lang="en-US" dirty="0"/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US" sz="1200" b="1" u="sng" dirty="0"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Dizer:</a:t>
            </a:r>
            <a:r>
              <a:rPr lang="en-US" sz="1200" b="1" u="none" dirty="0"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Uma pessoa deve ser designada como </a:t>
            </a:r>
            <a:r>
              <a:rPr lang="en-US" sz="12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chefe de equipa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Se estiver envolvido mais do que um sector, pode haver </a:t>
            </a:r>
            <a:r>
              <a:rPr lang="en-US" sz="12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dois chefes de equipa.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 </a:t>
            </a:r>
            <a:r>
              <a:rPr lang="en-US" sz="12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chefe de equipa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deve ter experiência em investigação de surtos e epidemiologia de saúde pública. O </a:t>
            </a:r>
            <a:r>
              <a:rPr lang="en-US" sz="12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chefe de equipa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deve:</a:t>
            </a:r>
          </a:p>
          <a:p>
            <a:pPr marL="628650" marR="0" lvl="1" indent="-17145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Courier New" panose="02070309020205020404" pitchFamily="49" charset="0"/>
              <a:buChar char="o"/>
            </a:pP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Desenvolver o plano de investigação.</a:t>
            </a:r>
          </a:p>
          <a:p>
            <a:pPr marL="628650" marR="0" lvl="1" indent="-17145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Courier New" panose="02070309020205020404" pitchFamily="49" charset="0"/>
              <a:buChar char="o"/>
            </a:pP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Atribuir funções e responsabilidades aos membros da equipa.</a:t>
            </a:r>
          </a:p>
          <a:p>
            <a:pPr marL="628650" marR="0" lvl="1" indent="-17145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Courier New" panose="02070309020205020404" pitchFamily="49" charset="0"/>
              <a:buChar char="o"/>
            </a:pP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Contactar a rede de laboratórios de saúde pública sobre o plano de testes de diagnóstico, a estratégia e o método adequados para recolher amostras e qualquer equipamento necessário, incluindo equipamento de proteção individual (EPI) como luvas, máscara, proteção ocular ou desinfetante para proteger os profissionais de saúde.</a:t>
            </a:r>
          </a:p>
          <a:p>
            <a:pPr marL="628650" marR="0" lvl="1" indent="-17145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Courier New" panose="02070309020205020404" pitchFamily="49" charset="0"/>
              <a:buChar char="o"/>
            </a:pPr>
            <a:endParaRPr lang="en-US" sz="1200" b="1" u="sng" dirty="0">
              <a:effectLst/>
              <a:latin typeface="Arial" panose="020B0604020202020204" pitchFamily="34" charset="0"/>
              <a:ea typeface="Calibri"/>
              <a:cs typeface="Arial" panose="020B0604020202020204" pitchFamily="34" charset="0"/>
              <a:sym typeface="Calibri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5F56037-6788-433A-A7B1-BC071E3268D5}" type="slidenum">
              <a:rPr lang="en-US" altLang="en-US" smtClean="0"/>
              <a:t>7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63401656"/>
      </p:ext>
    </p:extLst>
  </p:cSld>
  <p:clrMapOvr>
    <a:masterClrMapping/>
  </p:clrMapOvr>
</p:notes>
</file>

<file path=ppt/notesSlides/notesSlide7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9575" y="698500"/>
            <a:ext cx="6192838" cy="34845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sz="1200" b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Notas</a:t>
            </a:r>
            <a:r>
              <a:rPr lang="en-US" sz="1200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do </a:t>
            </a:r>
            <a:r>
              <a:rPr lang="en-US" sz="1200" b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instrutor</a:t>
            </a:r>
            <a:r>
              <a:rPr lang="en-US" sz="1200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</a:pPr>
            <a:endParaRPr lang="en-US" sz="1200" b="1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1200" b="1" u="sng" dirty="0"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Dizer:</a:t>
            </a:r>
            <a:r>
              <a:rPr lang="en-US" sz="1200" b="1" u="none" dirty="0"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 diapositivo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mostra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o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gráfico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com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dados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como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um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histograma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endParaRPr lang="en-US" sz="1200" b="1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1200" b="1" u="sng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Perguntar</a:t>
            </a:r>
            <a:r>
              <a:rPr lang="en-US" sz="1200" b="1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:</a:t>
            </a:r>
            <a:r>
              <a:rPr lang="en-US" sz="1200" b="1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 que é que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falta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?</a:t>
            </a: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endParaRPr lang="en-US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1200" b="1" u="sng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Confirmar</a:t>
            </a:r>
            <a:r>
              <a:rPr lang="en-US" sz="1200" b="1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a(s)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resposta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(s). </a:t>
            </a:r>
            <a:r>
              <a:rPr lang="en-US" sz="12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&lt;CLICAR&gt; Resposta: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Rótulos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dos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eixos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título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tabela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endParaRPr lang="en-US" sz="1200" b="1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1200" b="1" u="sng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Perguntar</a:t>
            </a:r>
            <a:r>
              <a:rPr lang="en-US" sz="1200" b="1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:</a:t>
            </a:r>
            <a:r>
              <a:rPr lang="en-US" sz="1200" b="1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Que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rótulos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recomendarias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para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eixos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y e x? </a:t>
            </a: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endParaRPr lang="en-US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v"/>
            </a:pP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 diapositivo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seguinte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tem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resposta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B32458-B0FD-4E0D-A69A-149897CA0BBB}" type="slidenum">
              <a:rPr lang="en-US" smtClean="0"/>
              <a:t>70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1266972"/>
      </p:ext>
    </p:extLst>
  </p:cSld>
  <p:clrMapOvr>
    <a:masterClrMapping/>
  </p:clrMapOvr>
</p:notes>
</file>

<file path=ppt/notesSlides/notesSlide7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9575" y="698500"/>
            <a:ext cx="6192838" cy="34845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>
              <a:spcBef>
                <a:spcPts val="1200"/>
              </a:spcBef>
              <a:spcAft>
                <a:spcPts val="600"/>
              </a:spcAft>
            </a:pPr>
            <a:r>
              <a:rPr lang="en-US" sz="1200" b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Notas</a:t>
            </a:r>
            <a:r>
              <a:rPr lang="en-US" sz="1200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do </a:t>
            </a:r>
            <a:r>
              <a:rPr lang="en-US" sz="1200" b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instrutor</a:t>
            </a:r>
            <a:r>
              <a:rPr lang="en-US" sz="1200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marL="0" marR="0">
              <a:spcBef>
                <a:spcPts val="1200"/>
              </a:spcBef>
              <a:spcAft>
                <a:spcPts val="600"/>
              </a:spcAft>
            </a:pPr>
            <a:endParaRPr lang="en-US" sz="1200" b="1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US" sz="1200" b="1" u="sng" dirty="0"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Dizer:</a:t>
            </a:r>
            <a:r>
              <a:rPr lang="en-US" sz="1200" b="1" u="none" dirty="0"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Um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rótulo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recomendado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para o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eixo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x é a data de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início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e um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rótulo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recomendado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para o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eixo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y é o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número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casos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</a:t>
            </a:r>
            <a:r>
              <a:rPr lang="en-US" sz="12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&lt;CLICAR&gt;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Finalmente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temos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que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adicionar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um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título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Cada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gráfico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deve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ter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um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título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que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inclua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medida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o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estado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saúde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o local e a hora.</a:t>
            </a: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endParaRPr lang="en-US" sz="1200" b="1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US" sz="1200" b="1" u="sng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Perguntar</a:t>
            </a:r>
            <a:r>
              <a:rPr lang="en-US" sz="1200" b="1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:</a:t>
            </a:r>
            <a:r>
              <a:rPr lang="en-US" sz="1200" b="1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Que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título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proporias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?</a:t>
            </a: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endParaRPr lang="en-US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US" sz="1200" b="1" u="sng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Confirmar</a:t>
            </a:r>
            <a:r>
              <a:rPr lang="en-US" sz="1200" b="1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a(s)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resposta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(s). </a:t>
            </a:r>
            <a:r>
              <a:rPr lang="en-US" sz="12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&lt;CLICAR&gt;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para o diapositivo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seguinte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que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contém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um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título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B32458-B0FD-4E0D-A69A-149897CA0BBB}" type="slidenum">
              <a:rPr lang="en-US" smtClean="0"/>
              <a:t>71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1266972"/>
      </p:ext>
    </p:extLst>
  </p:cSld>
  <p:clrMapOvr>
    <a:masterClrMapping/>
  </p:clrMapOvr>
</p:notes>
</file>

<file path=ppt/notesSlides/notesSlide7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9575" y="698500"/>
            <a:ext cx="6192838" cy="34845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>
              <a:spcBef>
                <a:spcPts val="1200"/>
              </a:spcBef>
              <a:spcAft>
                <a:spcPts val="600"/>
              </a:spcAft>
            </a:pPr>
            <a:r>
              <a:rPr lang="en-US" sz="1200" b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Notas</a:t>
            </a:r>
            <a:r>
              <a:rPr lang="en-US" sz="1200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do </a:t>
            </a:r>
            <a:r>
              <a:rPr lang="en-US" sz="1200" b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instrutor</a:t>
            </a:r>
            <a:r>
              <a:rPr lang="en-US" sz="1200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marL="0" marR="0">
              <a:spcBef>
                <a:spcPts val="1200"/>
              </a:spcBef>
              <a:spcAft>
                <a:spcPts val="600"/>
              </a:spcAft>
            </a:pPr>
            <a:endParaRPr lang="en-US" sz="1200" b="1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US" sz="1200" b="1" u="sng" dirty="0"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Dizer:</a:t>
            </a:r>
            <a:r>
              <a:rPr lang="en-US" sz="1200" b="1" u="none" dirty="0"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 </a:t>
            </a:r>
            <a:r>
              <a:rPr lang="en-US" sz="1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O diapositivo </a:t>
            </a:r>
            <a:r>
              <a:rPr lang="en-US" sz="12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mostra</a:t>
            </a:r>
            <a:r>
              <a:rPr lang="en-US" sz="1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como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devem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ser as curvas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epidémicas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:</a:t>
            </a:r>
          </a:p>
          <a:p>
            <a:pPr marL="628650" marR="0" lvl="1" indent="-171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Histograma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</a:p>
          <a:p>
            <a:pPr marL="628650" marR="0" lvl="1" indent="-171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Eixo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x com o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período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pré-epidémico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</a:p>
          <a:p>
            <a:pPr marL="628650" marR="0" lvl="1" indent="-171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eixo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y de zero 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ligeiramente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acima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do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maior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valor.</a:t>
            </a:r>
          </a:p>
          <a:p>
            <a:pPr marL="628650" marR="0" lvl="1" indent="-171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Etiquetas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para ambos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eixos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</a:p>
          <a:p>
            <a:pPr marL="628650" marR="0" lvl="1" indent="-171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Título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com 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medida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(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número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) da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doença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(Doença X), local (Distrito Y) e hora (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Outubro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2019).</a:t>
            </a:r>
          </a:p>
          <a:p>
            <a:pPr marL="342900" marR="0" lvl="0" indent="-34290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Symbol" panose="05050102010706020507" pitchFamily="18" charset="2"/>
              <a:buChar char=""/>
            </a:pPr>
            <a:endParaRPr lang="en-US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12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1200" b="1" u="sng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Perguntar</a:t>
            </a:r>
            <a:r>
              <a:rPr lang="en-US" sz="1200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:</a:t>
            </a:r>
            <a:r>
              <a:rPr lang="en-US" sz="1200" b="1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Têm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alguma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dúvida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sobre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construção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uma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curva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epidémica</a:t>
            </a:r>
            <a:r>
              <a:rPr lang="en-US" sz="1200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? </a:t>
            </a:r>
          </a:p>
          <a:p>
            <a:pPr marL="171450" marR="0" indent="-171450">
              <a:lnSpc>
                <a:spcPct val="115000"/>
              </a:lnSpc>
              <a:spcBef>
                <a:spcPts val="12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endParaRPr lang="en-US" sz="1200" u="sng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12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1200" b="1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Responder </a:t>
            </a:r>
            <a:r>
              <a:rPr lang="en-US" sz="1200" b="1" u="sng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às</a:t>
            </a:r>
            <a:r>
              <a:rPr lang="en-US" sz="1200" b="1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perguntas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que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forem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necessárias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B32458-B0FD-4E0D-A69A-149897CA0BBB}" type="slidenum">
              <a:rPr lang="en-US" smtClean="0"/>
              <a:t>72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1266972"/>
      </p:ext>
    </p:extLst>
  </p:cSld>
  <p:clrMapOvr>
    <a:masterClrMapping/>
  </p:clrMapOvr>
</p:notes>
</file>

<file path=ppt/notesSlides/notesSlide7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9575" y="698500"/>
            <a:ext cx="6192838" cy="34845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>
              <a:spcBef>
                <a:spcPts val="1200"/>
              </a:spcBef>
              <a:spcAft>
                <a:spcPts val="600"/>
              </a:spcAft>
            </a:pPr>
            <a:r>
              <a:rPr lang="en-US" sz="1200" b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Notas</a:t>
            </a:r>
            <a:r>
              <a:rPr lang="en-US" sz="1200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do </a:t>
            </a:r>
            <a:r>
              <a:rPr lang="en-US" sz="1200" b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instrutor</a:t>
            </a:r>
            <a:r>
              <a:rPr lang="en-US" sz="1200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marL="0" marR="0">
              <a:spcBef>
                <a:spcPts val="1200"/>
              </a:spcBef>
              <a:spcAft>
                <a:spcPts val="600"/>
              </a:spcAft>
            </a:pPr>
            <a:endParaRPr lang="en-US" sz="1200" b="1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12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1200" b="1" u="sng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Perguntar</a:t>
            </a:r>
            <a:r>
              <a:rPr lang="en-US" sz="1200" b="1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:</a:t>
            </a:r>
            <a:r>
              <a:rPr lang="en-US" sz="1200" b="1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Agora que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gastámos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todo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este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tempo 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esforço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para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construir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uma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curva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epidémica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qual é o valor de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uma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curva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epidémica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? O que é que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podemos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aprender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com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ela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? </a:t>
            </a:r>
          </a:p>
          <a:p>
            <a:pPr marL="171450" marR="0" indent="-171450">
              <a:lnSpc>
                <a:spcPct val="115000"/>
              </a:lnSpc>
              <a:spcBef>
                <a:spcPts val="12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endParaRPr lang="en-US" sz="1200" i="1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1200"/>
              </a:spcBef>
              <a:spcAft>
                <a:spcPts val="600"/>
              </a:spcAft>
              <a:buFont typeface="Wingdings" panose="05000000000000000000" pitchFamily="2" charset="2"/>
              <a:buChar char="v"/>
            </a:pP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Solicite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algumas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respostas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e passe para o diapositivo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seguinte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B32458-B0FD-4E0D-A69A-149897CA0BBB}" type="slidenum">
              <a:rPr lang="en-US" smtClean="0"/>
              <a:t>73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6096463"/>
      </p:ext>
    </p:extLst>
  </p:cSld>
  <p:clrMapOvr>
    <a:masterClrMapping/>
  </p:clrMapOvr>
</p:notes>
</file>

<file path=ppt/notesSlides/notesSlide7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9575" y="698500"/>
            <a:ext cx="6192838" cy="34845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>
              <a:spcBef>
                <a:spcPts val="1200"/>
              </a:spcBef>
              <a:spcAft>
                <a:spcPts val="600"/>
              </a:spcAft>
            </a:pPr>
            <a:r>
              <a:rPr lang="en-US" sz="1200" b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Notas</a:t>
            </a:r>
            <a:r>
              <a:rPr lang="en-US" sz="1200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do </a:t>
            </a:r>
            <a:r>
              <a:rPr lang="en-US" sz="1200" b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instrutor</a:t>
            </a:r>
            <a:r>
              <a:rPr lang="en-US" sz="1200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marL="0" marR="0">
              <a:spcBef>
                <a:spcPts val="1200"/>
              </a:spcBef>
              <a:spcAft>
                <a:spcPts val="600"/>
              </a:spcAft>
            </a:pPr>
            <a:endParaRPr lang="en-US" sz="1200" b="1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US" sz="1200" b="1" u="sng" dirty="0"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Dizer:</a:t>
            </a:r>
            <a:r>
              <a:rPr lang="en-US" sz="1200" b="1" u="none" dirty="0"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Em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primeiro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lugar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uma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curva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epidémica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mostra-nos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 magnitude do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surto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ou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seja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quantas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pessoas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são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afectadas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Algumas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curvas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epidémicas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mostram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apenas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alguns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casos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enquanto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outras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mostram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centenas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ou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mesmo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milhares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casos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endParaRPr lang="en-US" sz="1200" b="1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US" sz="1200" b="1" u="sng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Perguntar</a:t>
            </a:r>
            <a:r>
              <a:rPr lang="en-US" sz="1200" b="1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:</a:t>
            </a:r>
            <a:r>
              <a:rPr lang="en-US" sz="1200" b="0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 magnitude do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surto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ou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o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número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pessoas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afectadas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é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evidente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Que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distrito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teve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mais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casos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? </a:t>
            </a: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endParaRPr lang="en-US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US" sz="1200" b="1" u="sng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Confirmar</a:t>
            </a:r>
            <a:r>
              <a:rPr lang="en-US" sz="1200" b="1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a(s)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resposta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(s). </a:t>
            </a:r>
            <a:r>
              <a:rPr lang="en-US" sz="12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Resposta: 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Distrito A.</a:t>
            </a:r>
          </a:p>
          <a:p>
            <a:endParaRPr lang="en-US" sz="1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B32458-B0FD-4E0D-A69A-149897CA0BBB}" type="slidenum">
              <a:rPr lang="en-US" smtClean="0"/>
              <a:t>74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1266972"/>
      </p:ext>
    </p:extLst>
  </p:cSld>
  <p:clrMapOvr>
    <a:masterClrMapping/>
  </p:clrMapOvr>
</p:notes>
</file>

<file path=ppt/notesSlides/notesSlide7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9575" y="698500"/>
            <a:ext cx="6192838" cy="34845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>
              <a:spcBef>
                <a:spcPts val="1200"/>
              </a:spcBef>
              <a:spcAft>
                <a:spcPts val="600"/>
              </a:spcAft>
            </a:pPr>
            <a:r>
              <a:rPr lang="en-US" sz="1200" b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Notas</a:t>
            </a:r>
            <a:r>
              <a:rPr lang="en-US" sz="1200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do </a:t>
            </a:r>
            <a:r>
              <a:rPr lang="en-US" sz="1200" b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instrutor</a:t>
            </a:r>
            <a:r>
              <a:rPr lang="en-US" sz="1200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marL="0" marR="0">
              <a:spcBef>
                <a:spcPts val="1200"/>
              </a:spcBef>
              <a:spcAft>
                <a:spcPts val="600"/>
              </a:spcAft>
            </a:pPr>
            <a:endParaRPr lang="en-US" sz="1200" b="0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US" sz="1200" b="1" u="sng" dirty="0"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Dizer:</a:t>
            </a:r>
            <a:r>
              <a:rPr lang="en-US" sz="1200" b="1" u="none" dirty="0"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 </a:t>
            </a:r>
            <a:r>
              <a:rPr lang="en-US" sz="1200" b="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Outra</a:t>
            </a:r>
            <a:r>
              <a:rPr lang="en-US" sz="1200" b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utilização</a:t>
            </a:r>
            <a:r>
              <a:rPr lang="en-US" sz="1200" b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das curvas </a:t>
            </a:r>
            <a:r>
              <a:rPr lang="en-US" sz="1200" b="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epidémicas</a:t>
            </a:r>
            <a:r>
              <a:rPr lang="en-US" sz="1200" b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é </a:t>
            </a:r>
            <a:r>
              <a:rPr lang="en-US" sz="1200" b="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determinar</a:t>
            </a:r>
            <a:r>
              <a:rPr lang="en-US" sz="1200" b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em</a:t>
            </a:r>
            <a:r>
              <a:rPr lang="en-US" sz="1200" b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que </a:t>
            </a:r>
            <a:r>
              <a:rPr lang="en-US" sz="1200" b="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ponto</a:t>
            </a:r>
            <a:r>
              <a:rPr lang="en-US" sz="1200" b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estamos</a:t>
            </a:r>
            <a:r>
              <a:rPr lang="en-US" sz="1200" b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no </a:t>
            </a:r>
            <a:r>
              <a:rPr lang="en-US" sz="1200" b="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decurso</a:t>
            </a:r>
            <a:r>
              <a:rPr lang="en-US" sz="1200" b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do </a:t>
            </a:r>
            <a:r>
              <a:rPr lang="en-US" sz="1200" b="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surto</a:t>
            </a:r>
            <a:r>
              <a:rPr lang="en-US" sz="1200" b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Estamos a </a:t>
            </a:r>
            <a:r>
              <a:rPr lang="en-US" sz="1200" b="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subir</a:t>
            </a:r>
            <a:r>
              <a:rPr lang="en-US" sz="1200" b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com </a:t>
            </a:r>
            <a:r>
              <a:rPr lang="en-US" sz="1200" b="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mais</a:t>
            </a:r>
            <a:r>
              <a:rPr lang="en-US" sz="1200" b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casos</a:t>
            </a:r>
            <a:r>
              <a:rPr lang="en-US" sz="1200" b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 </a:t>
            </a:r>
            <a:r>
              <a:rPr lang="en-US" sz="1200" b="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ocorrerem</a:t>
            </a:r>
            <a:r>
              <a:rPr lang="en-US" sz="1200" b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todos</a:t>
            </a:r>
            <a:r>
              <a:rPr lang="en-US" sz="1200" b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os</a:t>
            </a:r>
            <a:r>
              <a:rPr lang="en-US" sz="1200" b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dias</a:t>
            </a:r>
            <a:r>
              <a:rPr lang="en-US" sz="1200" b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en-US" sz="1200" b="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ou</a:t>
            </a:r>
            <a:r>
              <a:rPr lang="en-US" sz="1200" b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 </a:t>
            </a:r>
            <a:r>
              <a:rPr lang="en-US" sz="1200" b="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descer</a:t>
            </a:r>
            <a:r>
              <a:rPr lang="en-US" sz="1200" b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en-US" sz="1200" b="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ou</a:t>
            </a:r>
            <a:r>
              <a:rPr lang="en-US" sz="1200" b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o </a:t>
            </a:r>
            <a:r>
              <a:rPr lang="en-US" sz="1200" b="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surto</a:t>
            </a:r>
            <a:r>
              <a:rPr lang="en-US" sz="1200" b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está</a:t>
            </a:r>
            <a:r>
              <a:rPr lang="en-US" sz="1200" b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basicamente</a:t>
            </a:r>
            <a:r>
              <a:rPr lang="en-US" sz="1200" b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terminado</a:t>
            </a:r>
            <a:r>
              <a:rPr lang="en-US" sz="1200" b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?</a:t>
            </a: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endParaRPr lang="en-US" sz="1200" b="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US" sz="1200" b="1" u="sng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Perguntar</a:t>
            </a:r>
            <a:r>
              <a:rPr lang="en-US" sz="1200" b="1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:</a:t>
            </a:r>
            <a:r>
              <a:rPr lang="en-US" sz="1200" b="1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Examine a curva </a:t>
            </a:r>
            <a:r>
              <a:rPr lang="en-US" sz="1200" b="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epidémica</a:t>
            </a:r>
            <a:r>
              <a:rPr lang="en-US" sz="1200" b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Se </a:t>
            </a:r>
            <a:r>
              <a:rPr lang="en-US" sz="1200" b="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hoje</a:t>
            </a:r>
            <a:r>
              <a:rPr lang="en-US" sz="1200" b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fosse 16 de </a:t>
            </a:r>
            <a:r>
              <a:rPr lang="en-US" sz="1200" b="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Outubro</a:t>
            </a:r>
            <a:r>
              <a:rPr lang="en-US" sz="1200" b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en-US" sz="1200" b="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esperaria</a:t>
            </a:r>
            <a:r>
              <a:rPr lang="en-US" sz="1200" b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que </a:t>
            </a:r>
            <a:r>
              <a:rPr lang="en-US" sz="1200" b="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ocorressem</a:t>
            </a:r>
            <a:r>
              <a:rPr lang="en-US" sz="1200" b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mais</a:t>
            </a:r>
            <a:r>
              <a:rPr lang="en-US" sz="1200" b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casos</a:t>
            </a:r>
            <a:r>
              <a:rPr lang="en-US" sz="1200" b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en-US" sz="1200" b="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ou</a:t>
            </a:r>
            <a:r>
              <a:rPr lang="en-US" sz="1200" b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parece</a:t>
            </a:r>
            <a:r>
              <a:rPr lang="en-US" sz="1200" b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que o </a:t>
            </a:r>
            <a:r>
              <a:rPr lang="en-US" sz="1200" b="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surto</a:t>
            </a:r>
            <a:r>
              <a:rPr lang="en-US" sz="1200" b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já</a:t>
            </a:r>
            <a:r>
              <a:rPr lang="en-US" sz="1200" b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terminou</a:t>
            </a:r>
            <a:r>
              <a:rPr lang="en-US" sz="1200" b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? </a:t>
            </a: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endParaRPr lang="en-US" sz="1200" b="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US" sz="1200" b="1" u="sng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Confirmar</a:t>
            </a:r>
            <a:r>
              <a:rPr lang="en-US" sz="1200" b="1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a(s)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resposta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(s). </a:t>
            </a:r>
            <a:r>
              <a:rPr lang="en-US" sz="12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Resposta: </a:t>
            </a:r>
            <a:r>
              <a:rPr lang="en-US" sz="1200" b="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 </a:t>
            </a:r>
            <a:r>
              <a:rPr lang="en-US" sz="1200" b="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número</a:t>
            </a:r>
            <a:r>
              <a:rPr lang="en-US" sz="1200" b="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b="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casos</a:t>
            </a:r>
            <a:r>
              <a:rPr lang="en-US" sz="1200" b="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tem</a:t>
            </a:r>
            <a:r>
              <a:rPr lang="en-US" sz="1200" b="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aumentado</a:t>
            </a:r>
            <a:r>
              <a:rPr lang="en-US" sz="1200" b="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todos</a:t>
            </a:r>
            <a:r>
              <a:rPr lang="en-US" sz="1200" b="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os</a:t>
            </a:r>
            <a:r>
              <a:rPr lang="en-US" sz="1200" b="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dias</a:t>
            </a:r>
            <a:r>
              <a:rPr lang="en-US" sz="1200" b="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nos</a:t>
            </a:r>
            <a:r>
              <a:rPr lang="en-US" sz="1200" b="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últimos</a:t>
            </a:r>
            <a:r>
              <a:rPr lang="en-US" sz="1200" b="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dois</a:t>
            </a:r>
            <a:r>
              <a:rPr lang="en-US" sz="1200" b="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dias</a:t>
            </a:r>
            <a:r>
              <a:rPr lang="en-US" sz="1200" b="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en-US" sz="1200" b="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pelo</a:t>
            </a:r>
            <a:r>
              <a:rPr lang="en-US" sz="1200" b="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que </a:t>
            </a:r>
            <a:r>
              <a:rPr lang="en-US" sz="1200" b="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os</a:t>
            </a:r>
            <a:r>
              <a:rPr lang="en-US" sz="1200" b="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investigadores</a:t>
            </a:r>
            <a:r>
              <a:rPr lang="en-US" sz="1200" b="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devem</a:t>
            </a:r>
            <a:r>
              <a:rPr lang="en-US" sz="1200" b="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esperar</a:t>
            </a:r>
            <a:r>
              <a:rPr lang="en-US" sz="1200" b="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mais</a:t>
            </a:r>
            <a:r>
              <a:rPr lang="en-US" sz="1200" b="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casos</a:t>
            </a:r>
            <a:r>
              <a:rPr lang="en-US" sz="1200" b="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hoje</a:t>
            </a:r>
            <a:r>
              <a:rPr lang="en-US" sz="1200" b="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</a:p>
          <a:p>
            <a:endParaRPr lang="en-US" sz="1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B32458-B0FD-4E0D-A69A-149897CA0BBB}" type="slidenum">
              <a:rPr lang="en-US" smtClean="0"/>
              <a:t>75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1266972"/>
      </p:ext>
    </p:extLst>
  </p:cSld>
  <p:clrMapOvr>
    <a:masterClrMapping/>
  </p:clrMapOvr>
</p:notes>
</file>

<file path=ppt/notesSlides/notesSlide7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9575" y="698500"/>
            <a:ext cx="6192838" cy="34845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>
              <a:spcBef>
                <a:spcPts val="1200"/>
              </a:spcBef>
              <a:spcAft>
                <a:spcPts val="600"/>
              </a:spcAft>
            </a:pPr>
            <a:r>
              <a:rPr lang="en-US" sz="1200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Notas do instrutor:</a:t>
            </a:r>
          </a:p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None/>
            </a:pPr>
            <a:endParaRPr lang="en-US" sz="1200" b="1" dirty="0">
              <a:effectLst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US" sz="1200" b="1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Perguntar:</a:t>
            </a:r>
            <a:r>
              <a:rPr lang="en-US" sz="1200" b="1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Suponhamos que hoje é o dia 26</a:t>
            </a:r>
            <a:r>
              <a:rPr lang="en-US" sz="1200" baseline="30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th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Outubro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Em que ponto estamos no decurso do surto? Estaria à espera de muitos mais casos hoje?</a:t>
            </a: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endParaRPr lang="en-US" sz="1200" b="1" u="sng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US" sz="1200" b="1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Confirmar</a:t>
            </a:r>
            <a:r>
              <a:rPr lang="en-US" sz="1200" b="1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a(s)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resposta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(s). </a:t>
            </a:r>
            <a:r>
              <a:rPr lang="en-US" sz="12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Responder: 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Estamos no fim do surto. O surto atingiu o pico há 11 dias e apenas um ou nenhum caso ocorreu. Ainda podem ocorrer mais alguns casos, como casos secundários ou casos de longo período de incubação, mas não são esperados muitos.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B32458-B0FD-4E0D-A69A-149897CA0BBB}" type="slidenum">
              <a:rPr lang="en-US" smtClean="0"/>
              <a:t>76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1266972"/>
      </p:ext>
    </p:extLst>
  </p:cSld>
  <p:clrMapOvr>
    <a:masterClrMapping/>
  </p:clrMapOvr>
</p:notes>
</file>

<file path=ppt/notesSlides/notesSlide7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9575" y="698500"/>
            <a:ext cx="6192838" cy="34845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>
              <a:spcBef>
                <a:spcPts val="1200"/>
              </a:spcBef>
              <a:spcAft>
                <a:spcPts val="600"/>
              </a:spcAft>
            </a:pPr>
            <a:r>
              <a:rPr lang="en-US" sz="1200" b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Notas</a:t>
            </a:r>
            <a:r>
              <a:rPr lang="en-US" sz="1200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do </a:t>
            </a:r>
            <a:r>
              <a:rPr lang="en-US" sz="1200" b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instrutor</a:t>
            </a:r>
            <a:r>
              <a:rPr lang="en-US" sz="1200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marL="0" marR="0">
              <a:spcBef>
                <a:spcPts val="1200"/>
              </a:spcBef>
              <a:spcAft>
                <a:spcPts val="600"/>
              </a:spcAft>
            </a:pPr>
            <a:endParaRPr lang="en-US" sz="1200" b="1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1200" b="1" u="sng" dirty="0"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Dizer:</a:t>
            </a:r>
            <a:r>
              <a:rPr lang="en-US" sz="1200" b="1" u="none" dirty="0"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Por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vezes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a forma da curva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epidémica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pode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sugerir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o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tipo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propagação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epidemia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Considere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um </a:t>
            </a:r>
            <a:r>
              <a:rPr lang="en-US" sz="1200" b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surto</a:t>
            </a:r>
            <a:r>
              <a:rPr lang="en-US" sz="12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b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fonte</a:t>
            </a:r>
            <a:r>
              <a:rPr lang="en-US" sz="12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pontual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em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que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uma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exposição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ocorreu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num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único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momento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como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uma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refeição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contaminada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servida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num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evento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social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como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um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casamento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600"/>
              </a:spcAft>
            </a:pPr>
            <a:endParaRPr lang="en-US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1200" b="1" u="sng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Pergunte</a:t>
            </a:r>
            <a:r>
              <a:rPr lang="en-US" sz="1200" b="1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: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Que forma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esperaria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que a curva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epidémica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tivesse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?</a:t>
            </a: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endParaRPr lang="en-US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1200" b="1" u="sng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Confirmar</a:t>
            </a:r>
            <a:r>
              <a:rPr lang="en-US" sz="1200" b="1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a(s)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resposta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(s). </a:t>
            </a:r>
            <a:r>
              <a:rPr lang="en-US" sz="12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&lt;CLICAR&gt; Resposta: 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Um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surto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fonte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pontual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resultante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uma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exposição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num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único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ponto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no tempo: </a:t>
            </a:r>
          </a:p>
          <a:p>
            <a:pPr marL="628650" marR="0" lvl="1" indent="-171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Geralmente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tem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um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único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pico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</a:p>
          <a:p>
            <a:pPr marL="628650" marR="0" lvl="1" indent="-171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Por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vezes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tem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uma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inclinação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ascendente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mais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acentuada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e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uma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inclinação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descendente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mais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gradual. </a:t>
            </a:r>
          </a:p>
          <a:p>
            <a:pPr marL="628650" marR="0" lvl="1" indent="-171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Típico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surtos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origem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alimentar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em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que a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exposição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ocorre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numa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única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refeição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como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um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casamento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ou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um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banquete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</a:p>
          <a:p>
            <a:pPr marL="628650" marR="0" lvl="1" indent="-171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Um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surto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contínuo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fonte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comum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tem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um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período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exposição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prolongado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e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sustentado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partir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uma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única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fonte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como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um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reservatório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contaminado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600"/>
              </a:spcAft>
            </a:pPr>
            <a:endParaRPr lang="en-US" sz="1200" b="1" i="1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1200" b="1" u="sng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Pergunte</a:t>
            </a:r>
            <a:r>
              <a:rPr lang="en-US" sz="1200" b="1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:</a:t>
            </a:r>
            <a:r>
              <a:rPr lang="en-US" sz="1200" b="1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Que forma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esperaria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que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tivesse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 curva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epidémica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um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surto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contínuo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fonte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comum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?</a:t>
            </a: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endParaRPr lang="en-US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1200" b="1" u="sng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Confirmar</a:t>
            </a:r>
            <a:r>
              <a:rPr lang="en-US" sz="1200" b="1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a(s)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resposta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(s)</a:t>
            </a:r>
            <a:r>
              <a:rPr lang="en-US" sz="1200" b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  <a:r>
              <a:rPr lang="en-US" sz="12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&lt;CLICAR&gt; Resposta: 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 curva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epidémica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para um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surto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contínuo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fonte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comum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geralmente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aumenta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e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permanece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alta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durante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o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período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em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que a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fonte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está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contaminada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</a:t>
            </a: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endParaRPr lang="en-US" sz="1200" b="1" i="1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1200" b="1" u="sng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Pergunte</a:t>
            </a:r>
            <a:r>
              <a:rPr lang="en-US" sz="1200" b="1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:</a:t>
            </a:r>
            <a:r>
              <a:rPr lang="en-US" sz="1200" b="1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Que forma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esperaria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para a curva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epidémica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um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surto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com </a:t>
            </a:r>
            <a:r>
              <a:rPr lang="en-US" sz="1200" b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exposição</a:t>
            </a:r>
            <a:r>
              <a:rPr lang="en-US" sz="12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intermitente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como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uma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doença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transmitida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pela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água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associada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esgotos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que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transbordam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quando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chove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?</a:t>
            </a: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endParaRPr lang="en-US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1200" b="1" u="sng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Confirmar</a:t>
            </a:r>
            <a:r>
              <a:rPr lang="en-US" sz="1200" b="1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a(s)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resposta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(s)</a:t>
            </a:r>
            <a:r>
              <a:rPr lang="en-US" sz="12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.&lt;CLICAR&gt; Resposta: 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 curva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epidémica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teria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casos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intermitentes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correspondentes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à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exposição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intermitente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endParaRPr lang="en-US" sz="1200" i="1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1200" b="1" u="sng" dirty="0"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Dizer:</a:t>
            </a:r>
            <a:r>
              <a:rPr lang="en-US" sz="1200" b="1" u="none" dirty="0"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Um </a:t>
            </a:r>
            <a:r>
              <a:rPr lang="en-US" sz="1200" b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surto</a:t>
            </a:r>
            <a:r>
              <a:rPr lang="en-US" sz="12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propagado</a:t>
            </a:r>
            <a:r>
              <a:rPr lang="en-US" sz="12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reflecte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uma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doença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que se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espalha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pessoa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para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pessoa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como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o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sarampo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A curva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epidémica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clássica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tem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vagas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sucessivas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casos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 Note-se que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estas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são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curvas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epidémicas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clássicas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e que as curvas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epidémicas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do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mundo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real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podem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não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ser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tão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"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clássicas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"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como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estas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ilustrações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B32458-B0FD-4E0D-A69A-149897CA0BBB}" type="slidenum">
              <a:rPr lang="en-US" smtClean="0"/>
              <a:t>77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1266972"/>
      </p:ext>
    </p:extLst>
  </p:cSld>
  <p:clrMapOvr>
    <a:masterClrMapping/>
  </p:clrMapOvr>
</p:notes>
</file>

<file path=ppt/notesSlides/notesSlide7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9575" y="698500"/>
            <a:ext cx="6192838" cy="34845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>
              <a:spcBef>
                <a:spcPts val="1200"/>
              </a:spcBef>
              <a:spcAft>
                <a:spcPts val="600"/>
              </a:spcAft>
            </a:pPr>
            <a:r>
              <a:rPr lang="en-US" sz="1200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Notas do instrutor:</a:t>
            </a:r>
          </a:p>
          <a:p>
            <a:pPr marL="0" marR="0">
              <a:spcBef>
                <a:spcPts val="1200"/>
              </a:spcBef>
              <a:spcAft>
                <a:spcPts val="600"/>
              </a:spcAft>
            </a:pPr>
            <a:endParaRPr lang="en-US" sz="1200" b="1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US" sz="1200" b="1" u="sng" dirty="0"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Dizer:</a:t>
            </a:r>
            <a:r>
              <a:rPr lang="en-US" sz="1200" b="1" u="none" dirty="0"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Outra utilização de uma curva epidémica é a identificação de valores anómalos. Os valores anómalos podem fornecer pistas importantes sobre a exposição.</a:t>
            </a: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endParaRPr lang="en-US" sz="1200" b="1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US" sz="1200" b="1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Perguntar:</a:t>
            </a:r>
            <a:r>
              <a:rPr lang="en-US" sz="1200" b="1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Existem alguns valores anómalos</a:t>
            </a:r>
            <a:r>
              <a:rPr lang="en-US" sz="1200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? </a:t>
            </a: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endParaRPr lang="en-US" sz="1200" u="sng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US" sz="1200" b="1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Confirmar</a:t>
            </a:r>
            <a:r>
              <a:rPr lang="en-US" sz="1200" b="1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a(s)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resposta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(s). </a:t>
            </a:r>
            <a:r>
              <a:rPr lang="en-US" sz="12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&lt;CLICAR X 2&gt; Resposta: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Sim, tanto os outliers precoces como os tardios.</a:t>
            </a: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endParaRPr lang="en-US" sz="1200" b="1" i="1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US" sz="1200" b="1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Perguntar:</a:t>
            </a:r>
            <a:r>
              <a:rPr lang="en-US" sz="1200" b="1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Que perguntas faria sobre os primeiros casos?</a:t>
            </a: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endParaRPr lang="en-US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US" sz="1200" b="1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Confirmar</a:t>
            </a:r>
            <a:r>
              <a:rPr lang="en-US" sz="1200" b="1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a(s)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resposta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(s). </a:t>
            </a:r>
            <a:r>
              <a:rPr lang="en-US" sz="12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Respostas possíveis: 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São manipuladores de alimentos? Poderá um ou outro ser a fonte? Ou, se forem casos iniciais que fazem parte do surto, poderão ter comido os alimentos (ou ingredientes) contaminados alguns dias antes de serem servidos a toda a gente? O que é que eles comeram antes de apresentarem os sintomas? </a:t>
            </a:r>
            <a:r>
              <a:rPr lang="en-US" sz="12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&lt;CLICAR&gt;</a:t>
            </a:r>
            <a:endParaRPr lang="en-US" sz="1200" b="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endParaRPr lang="en-US" sz="1200" b="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US" sz="1200" b="1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Perguntar:</a:t>
            </a:r>
            <a:r>
              <a:rPr lang="en-US" sz="1200" b="1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Que perguntas faria sobre os casos tardios?</a:t>
            </a: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endParaRPr lang="en-US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US" sz="1200" b="1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Confirmar</a:t>
            </a:r>
            <a:r>
              <a:rPr lang="en-US" sz="1200" b="1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a(s)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resposta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(s). </a:t>
            </a:r>
            <a:r>
              <a:rPr lang="en-US" sz="12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Respostas possíveis: 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Alguém pode ter trazido restos de comida para casa e, por isso, foi exposto mais tarde do que toda a gente. Que restos de comida eram esses? Para além disso, podem ser casos secundários de casos que contraíram a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doença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 partir da fonte pontual, ou podem ser casos não relacionados.</a:t>
            </a:r>
          </a:p>
          <a:p>
            <a:endParaRPr lang="en-US" sz="1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B32458-B0FD-4E0D-A69A-149897CA0BBB}" type="slidenum">
              <a:rPr lang="en-US" smtClean="0"/>
              <a:t>78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6096979"/>
      </p:ext>
    </p:extLst>
  </p:cSld>
  <p:clrMapOvr>
    <a:masterClrMapping/>
  </p:clrMapOvr>
</p:notes>
</file>

<file path=ppt/notesSlides/notesSlide7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9575" y="698500"/>
            <a:ext cx="6192838" cy="34845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sz="1200" b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Notas</a:t>
            </a:r>
            <a:r>
              <a:rPr lang="en-US" sz="12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do </a:t>
            </a:r>
            <a:r>
              <a:rPr lang="en-US" sz="1200" b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instrutor</a:t>
            </a:r>
            <a:r>
              <a:rPr lang="en-US" sz="12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:</a:t>
            </a: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</a:pPr>
            <a:endParaRPr lang="en-US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US" sz="1200" b="1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Dizer:</a:t>
            </a:r>
            <a:r>
              <a:rPr lang="en-US" sz="1200" b="1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próximos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diapositivos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descrevem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como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determinar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o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período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exposição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mais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provável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que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levou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surto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Conhecer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o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período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exposição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ajuda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procura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origem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do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surto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No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entanto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o </a:t>
            </a:r>
            <a:r>
              <a:rPr lang="en-US" sz="1200" b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agente</a:t>
            </a:r>
            <a:r>
              <a:rPr lang="en-US" sz="12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etiológico</a:t>
            </a:r>
            <a:r>
              <a:rPr lang="en-US" sz="12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deve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ser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conhecido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ou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é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necessário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reduzir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possíveis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agentes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dois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ou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três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5F56037-6788-433A-A7B1-BC071E3268D5}" type="slidenum">
              <a:rPr lang="en-US" altLang="en-US" smtClean="0"/>
              <a:t>79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1779771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9575" y="698500"/>
            <a:ext cx="6192838" cy="34845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>
              <a:spcBef>
                <a:spcPts val="1200"/>
              </a:spcBef>
              <a:spcAft>
                <a:spcPts val="600"/>
              </a:spcAft>
            </a:pPr>
            <a:r>
              <a:rPr lang="en-US" sz="1200" b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Notas</a:t>
            </a:r>
            <a:r>
              <a:rPr lang="en-US" sz="1200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do </a:t>
            </a:r>
            <a:r>
              <a:rPr lang="en-US" sz="1200" b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instrutor</a:t>
            </a:r>
            <a:r>
              <a:rPr lang="en-US" sz="1200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marL="0" marR="0">
              <a:spcBef>
                <a:spcPts val="1200"/>
              </a:spcBef>
              <a:spcAft>
                <a:spcPts val="600"/>
              </a:spcAft>
            </a:pPr>
            <a:endParaRPr lang="en-US" sz="1200" b="1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marR="0" lvl="0" indent="-17145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US" sz="1200" b="1" u="sng" dirty="0"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Dizer:</a:t>
            </a:r>
            <a:r>
              <a:rPr lang="en-US" sz="1200" b="1" u="none" dirty="0"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equipa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pode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também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precisar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trazer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equipamento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proteção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pessoal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material de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laboratório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e material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clínico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bem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como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mapas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computadores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questionários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impressos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Finalmente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equipa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precisa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trabalhar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em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cooperação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com as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autoridades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locais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e saber com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quem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se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deve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reunir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localmente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5F56037-6788-433A-A7B1-BC071E3268D5}" type="slidenum">
              <a:rPr lang="en-US" altLang="en-US" smtClean="0"/>
              <a:t>8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45001336"/>
      </p:ext>
    </p:extLst>
  </p:cSld>
  <p:clrMapOvr>
    <a:masterClrMapping/>
  </p:clrMapOvr>
</p:notes>
</file>

<file path=ppt/notesSlides/notesSlide8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9575" y="698500"/>
            <a:ext cx="6192838" cy="34845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sz="1200" b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Notas</a:t>
            </a:r>
            <a:r>
              <a:rPr lang="en-US" sz="12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do </a:t>
            </a:r>
            <a:r>
              <a:rPr lang="en-US" sz="1200" b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instrutor</a:t>
            </a:r>
            <a:r>
              <a:rPr lang="en-US" sz="12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:</a:t>
            </a: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</a:pPr>
            <a:endParaRPr lang="en-US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US" sz="1200" b="1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Dizer:</a:t>
            </a:r>
            <a:r>
              <a:rPr lang="en-US" sz="1200" b="1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primeiro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passo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é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encontrar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o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pico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do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surto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Esta é 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altura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em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que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ocorreu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o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maior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número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casos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Neste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caso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foi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 9 de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Dezembro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</a:p>
          <a:p>
            <a:endParaRPr lang="en-US" sz="1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5F56037-6788-433A-A7B1-BC071E3268D5}" type="slidenum">
              <a:rPr lang="en-US" altLang="en-US" smtClean="0"/>
              <a:t>80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62880916"/>
      </p:ext>
    </p:extLst>
  </p:cSld>
  <p:clrMapOvr>
    <a:masterClrMapping/>
  </p:clrMapOvr>
</p:notes>
</file>

<file path=ppt/notesSlides/notesSlide8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9575" y="698500"/>
            <a:ext cx="6192838" cy="34845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sz="12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Notas do instrutor: </a:t>
            </a: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</a:pPr>
            <a:endParaRPr lang="en-US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US" sz="1200" b="1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Dizer:</a:t>
            </a:r>
            <a:r>
              <a:rPr lang="en-US" sz="1200" b="1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 período médio de incubação da STEC é de 4 dias, com um intervalo de 2 a 10 dias. Conte 4 dias para trás a partir do pico do surto (9 de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Dezembro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) e anote a data. 9 de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Dezembro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menos 4 é 5 de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Dezembro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5F56037-6788-433A-A7B1-BC071E3268D5}" type="slidenum">
              <a:rPr lang="en-US" altLang="en-US" smtClean="0"/>
              <a:t>81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93192195"/>
      </p:ext>
    </p:extLst>
  </p:cSld>
  <p:clrMapOvr>
    <a:masterClrMapping/>
  </p:clrMapOvr>
</p:notes>
</file>

<file path=ppt/notesSlides/notesSlide8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9575" y="698500"/>
            <a:ext cx="6192838" cy="34845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sz="12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Notas do instrutor: </a:t>
            </a: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</a:pPr>
            <a:endParaRPr lang="en-US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US" sz="1200" b="1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Dizer:</a:t>
            </a:r>
            <a:r>
              <a:rPr lang="en-US" sz="1200" b="1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O caso mais antigo ocorreu a 7 de </a:t>
            </a:r>
            <a:r>
              <a:rPr lang="en-US" sz="120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Dezembro</a:t>
            </a:r>
            <a:r>
              <a:rPr lang="en-US" sz="12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, por isso conte para trás o período mínimo de incubação a partir dessa data. Essa data é 5 de </a:t>
            </a:r>
            <a:r>
              <a:rPr lang="en-US" sz="120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Dezembro</a:t>
            </a:r>
            <a:r>
              <a:rPr lang="en-US" sz="12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5F56037-6788-433A-A7B1-BC071E3268D5}" type="slidenum">
              <a:rPr lang="en-US" altLang="en-US" smtClean="0"/>
              <a:t>82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0347446"/>
      </p:ext>
    </p:extLst>
  </p:cSld>
  <p:clrMapOvr>
    <a:masterClrMapping/>
  </p:clrMapOvr>
</p:notes>
</file>

<file path=ppt/notesSlides/notesSlide8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9575" y="698500"/>
            <a:ext cx="6192838" cy="34845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sz="1200" b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Notas</a:t>
            </a:r>
            <a:r>
              <a:rPr lang="en-US" sz="12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do </a:t>
            </a:r>
            <a:r>
              <a:rPr lang="en-US" sz="1200" b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instrutor</a:t>
            </a:r>
            <a:r>
              <a:rPr lang="en-US" sz="12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:</a:t>
            </a: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</a:pPr>
            <a:endParaRPr lang="en-US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US" sz="1200" b="1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Dizer: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Identifique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o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último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caso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ou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casos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do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surto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que é </a:t>
            </a:r>
            <a:r>
              <a:rPr lang="en-US" sz="12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12 de </a:t>
            </a:r>
            <a:r>
              <a:rPr lang="en-US" sz="1200" b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Dezembro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Conte o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período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máximo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incubação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que é de 10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dias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Esta data é </a:t>
            </a:r>
            <a:r>
              <a:rPr lang="en-US" sz="12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2 de </a:t>
            </a:r>
            <a:r>
              <a:rPr lang="en-US" sz="1200" b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Dezembro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5F56037-6788-433A-A7B1-BC071E3268D5}" type="slidenum">
              <a:rPr lang="en-US" altLang="en-US" smtClean="0"/>
              <a:t>83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59791329"/>
      </p:ext>
    </p:extLst>
  </p:cSld>
  <p:clrMapOvr>
    <a:masterClrMapping/>
  </p:clrMapOvr>
</p:notes>
</file>

<file path=ppt/notesSlides/notesSlide8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9575" y="698500"/>
            <a:ext cx="6192838" cy="34845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sz="1200" b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Notas</a:t>
            </a:r>
            <a:r>
              <a:rPr lang="en-US" sz="12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do </a:t>
            </a:r>
            <a:r>
              <a:rPr lang="en-US" sz="1200" b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instrutor</a:t>
            </a:r>
            <a:r>
              <a:rPr lang="en-US" sz="12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:</a:t>
            </a: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</a:pPr>
            <a:endParaRPr lang="en-US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US" sz="1200" b="1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Dizer:</a:t>
            </a:r>
            <a:r>
              <a:rPr lang="en-US" sz="1200" b="1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período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mais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provável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exposição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estende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-se de </a:t>
            </a:r>
            <a:r>
              <a:rPr lang="en-US" sz="12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2 a 5 de </a:t>
            </a:r>
            <a:r>
              <a:rPr lang="en-US" sz="1200" b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Dezembro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Este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período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é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determinado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entre o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período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máximo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incubação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do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último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caso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e o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período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mínimo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incubação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do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primeiro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caso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5F56037-6788-433A-A7B1-BC071E3268D5}" type="slidenum">
              <a:rPr lang="en-US" altLang="en-US" smtClean="0"/>
              <a:t>84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47324234"/>
      </p:ext>
    </p:extLst>
  </p:cSld>
  <p:clrMapOvr>
    <a:masterClrMapping/>
  </p:clrMapOvr>
</p:notes>
</file>

<file path=ppt/notesSlides/notesSlide8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9575" y="698500"/>
            <a:ext cx="6192838" cy="34845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>
              <a:spcBef>
                <a:spcPts val="1200"/>
              </a:spcBef>
              <a:spcAft>
                <a:spcPts val="600"/>
              </a:spcAft>
            </a:pPr>
            <a:r>
              <a:rPr lang="en-US" sz="1200" b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Notas</a:t>
            </a:r>
            <a:r>
              <a:rPr lang="en-US" sz="1200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do </a:t>
            </a:r>
            <a:r>
              <a:rPr lang="en-US" sz="1200" b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instrutor</a:t>
            </a:r>
            <a:r>
              <a:rPr lang="en-US" sz="1200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marL="0" marR="0" lvl="0" indent="0" algn="l" defTabSz="914400" rtl="0" eaLnBrk="0" fontAlgn="base" latinLnBrk="0" hangingPunct="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endParaRPr lang="en-US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lvl="0" indent="-171450" algn="l" defTabSz="914400" rtl="0" eaLnBrk="0" fontAlgn="base" latinLnBrk="0" hangingPunct="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en-US" sz="1200" b="1" u="sng" dirty="0"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Dizer:</a:t>
            </a:r>
            <a:r>
              <a:rPr lang="en-US" sz="1200" b="1" u="none" dirty="0"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 </a:t>
            </a:r>
            <a:r>
              <a:rPr lang="en-US" sz="1200" b="0" u="none" dirty="0" err="1"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Aqui</a:t>
            </a:r>
            <a:r>
              <a:rPr lang="en-US" sz="1200" b="0" u="none" dirty="0"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 </a:t>
            </a:r>
            <a:r>
              <a:rPr lang="en-US" sz="1200" b="0" u="none" dirty="0" err="1"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está</a:t>
            </a:r>
            <a:r>
              <a:rPr lang="en-US" sz="1200" b="0" u="none" dirty="0"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 outro </a:t>
            </a:r>
            <a:r>
              <a:rPr lang="en-US" sz="1200" b="0" u="none" dirty="0" err="1"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exemplo</a:t>
            </a:r>
            <a:r>
              <a:rPr lang="en-US" sz="1200" b="0" u="none" dirty="0"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 de </a:t>
            </a:r>
            <a:r>
              <a:rPr lang="en-US" sz="1200" b="0" u="none" dirty="0" err="1"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utilização</a:t>
            </a:r>
            <a:r>
              <a:rPr lang="en-US" sz="1200" b="0" u="none" dirty="0"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 de </a:t>
            </a:r>
            <a:r>
              <a:rPr lang="en-US" sz="1200" b="0" u="none" dirty="0" err="1"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uma</a:t>
            </a:r>
            <a:r>
              <a:rPr lang="en-US" sz="1200" b="0" u="none" dirty="0"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 </a:t>
            </a:r>
            <a:r>
              <a:rPr lang="en-US" sz="1200" b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curva </a:t>
            </a:r>
            <a:r>
              <a:rPr lang="en-US" sz="1200" b="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epidémica</a:t>
            </a:r>
            <a:r>
              <a:rPr lang="en-US" sz="1200" b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durante</a:t>
            </a:r>
            <a:r>
              <a:rPr lang="en-US" sz="1200" b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um </a:t>
            </a:r>
            <a:r>
              <a:rPr lang="en-US" sz="1200" b="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surto</a:t>
            </a:r>
            <a:r>
              <a:rPr lang="en-US" sz="1200" b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pontual</a:t>
            </a:r>
            <a:r>
              <a:rPr lang="en-US" sz="1200" b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para </a:t>
            </a:r>
            <a:r>
              <a:rPr lang="en-US" sz="1200" b="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identificar</a:t>
            </a:r>
            <a:r>
              <a:rPr lang="en-US" sz="1200" b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o </a:t>
            </a:r>
            <a:r>
              <a:rPr lang="en-US" sz="1200" b="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momento</a:t>
            </a:r>
            <a:r>
              <a:rPr lang="en-US" sz="1200" b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provável</a:t>
            </a:r>
            <a:r>
              <a:rPr lang="en-US" sz="1200" b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b="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exposição</a:t>
            </a:r>
            <a:r>
              <a:rPr lang="en-US" sz="1200" b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Um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surto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GB" sz="12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de </a:t>
            </a:r>
            <a:r>
              <a:rPr lang="en-GB" sz="120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fonte</a:t>
            </a:r>
            <a:r>
              <a:rPr lang="en-GB" sz="12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20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pontual</a:t>
            </a:r>
            <a:r>
              <a:rPr lang="en-GB" sz="12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é </a:t>
            </a:r>
            <a:r>
              <a:rPr lang="en-GB" sz="120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aquele</a:t>
            </a:r>
            <a:r>
              <a:rPr lang="en-GB" sz="12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20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em</a:t>
            </a:r>
            <a:r>
              <a:rPr lang="en-GB" sz="12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que a </a:t>
            </a:r>
            <a:r>
              <a:rPr lang="en-GB" sz="120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exposição</a:t>
            </a:r>
            <a:r>
              <a:rPr lang="en-GB" sz="12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20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ocorreu</a:t>
            </a:r>
            <a:r>
              <a:rPr lang="en-GB" sz="12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20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durante</a:t>
            </a:r>
            <a:r>
              <a:rPr lang="en-GB" sz="12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um </a:t>
            </a:r>
            <a:r>
              <a:rPr lang="en-GB" sz="120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momento</a:t>
            </a:r>
            <a:r>
              <a:rPr lang="en-GB" sz="12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20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específico</a:t>
            </a:r>
            <a:r>
              <a:rPr lang="en-GB" sz="12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GB" sz="120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Vejamos</a:t>
            </a:r>
            <a:r>
              <a:rPr lang="en-GB" sz="12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um </a:t>
            </a:r>
            <a:r>
              <a:rPr lang="en-GB" sz="120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exemplo</a:t>
            </a:r>
            <a:r>
              <a:rPr lang="en-GB" sz="12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GB" sz="120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Suponhamos</a:t>
            </a:r>
            <a:r>
              <a:rPr lang="en-GB" sz="12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que </a:t>
            </a:r>
            <a:r>
              <a:rPr lang="en-GB" sz="120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houve</a:t>
            </a:r>
            <a:r>
              <a:rPr lang="en-GB" sz="12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um </a:t>
            </a:r>
            <a:r>
              <a:rPr lang="en-GB" sz="120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surto</a:t>
            </a:r>
            <a:r>
              <a:rPr lang="en-GB" sz="12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en-GB" sz="1200" i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E. coli </a:t>
            </a:r>
            <a:r>
              <a:rPr lang="en-GB" sz="120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produtora</a:t>
            </a:r>
            <a:r>
              <a:rPr lang="en-GB" sz="12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en-GB" sz="120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toxina</a:t>
            </a:r>
            <a:r>
              <a:rPr lang="en-GB" sz="12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Shiga (STEC). A STEC </a:t>
            </a:r>
            <a:r>
              <a:rPr lang="en-GB" sz="120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tem</a:t>
            </a:r>
            <a:r>
              <a:rPr lang="en-GB" sz="12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um </a:t>
            </a:r>
            <a:r>
              <a:rPr lang="en-GB" sz="120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período</a:t>
            </a:r>
            <a:r>
              <a:rPr lang="en-GB" sz="12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en-GB" sz="120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incubação</a:t>
            </a:r>
            <a:r>
              <a:rPr lang="en-GB" sz="12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20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médio</a:t>
            </a:r>
            <a:r>
              <a:rPr lang="en-GB" sz="12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de 4 </a:t>
            </a:r>
            <a:r>
              <a:rPr lang="en-GB" sz="120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dias</a:t>
            </a:r>
            <a:r>
              <a:rPr lang="en-GB" sz="12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, com </a:t>
            </a:r>
            <a:r>
              <a:rPr lang="en-GB" sz="120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uma</a:t>
            </a:r>
            <a:r>
              <a:rPr lang="en-GB" sz="12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20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variação</a:t>
            </a:r>
            <a:r>
              <a:rPr lang="en-GB" sz="12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2 a 10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dias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</a:t>
            </a:r>
            <a:r>
              <a:rPr lang="en-US" sz="12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&lt;CLICAR&gt;</a:t>
            </a: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</a:pPr>
            <a:endParaRPr lang="en-US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12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1200" b="1" u="sng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Perguntar</a:t>
            </a:r>
            <a:r>
              <a:rPr lang="en-US" sz="1200" b="1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:</a:t>
            </a:r>
            <a:r>
              <a:rPr lang="en-US" sz="1200" b="1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Quando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é que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acha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que 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exposição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ocorreu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provavelmente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? Qual seria o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seu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primeiro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passo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? </a:t>
            </a:r>
          </a:p>
          <a:p>
            <a:pPr marL="171450" marR="0" indent="-171450">
              <a:lnSpc>
                <a:spcPct val="115000"/>
              </a:lnSpc>
              <a:spcBef>
                <a:spcPts val="12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endParaRPr lang="en-US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lvl="0" indent="-171450" algn="l" defTabSz="914400" rtl="0" eaLnBrk="0" fontAlgn="base" latinLnBrk="0" hangingPunct="0">
              <a:lnSpc>
                <a:spcPct val="115000"/>
              </a:lnSpc>
              <a:spcBef>
                <a:spcPts val="1200"/>
              </a:spcBef>
              <a:spcAft>
                <a:spcPts val="60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en-US" sz="1200" b="1" u="sng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Confirmar</a:t>
            </a:r>
            <a:r>
              <a:rPr lang="en-US" sz="1200" b="1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a(s)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resposta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(s). </a:t>
            </a:r>
            <a:r>
              <a:rPr lang="en-US" sz="12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Resposta: 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Subtrair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mediana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do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período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incubação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(4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dias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) do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pico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do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surto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(15 de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Outubro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).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Isto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dá-nos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11 de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Outubro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Assim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11 de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Outubro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é o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dia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mais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provável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em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que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ocorreu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exposição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</a:t>
            </a:r>
            <a:r>
              <a:rPr lang="en-US" sz="12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&lt;CLICAR&gt;</a:t>
            </a:r>
            <a:endParaRPr lang="en-US" sz="1200" i="1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12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endParaRPr lang="en-US" sz="1200" i="1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12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1200" b="1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Pergunta: </a:t>
            </a:r>
            <a:r>
              <a:rPr lang="en-US" sz="1200" b="0" i="1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Como é que </a:t>
            </a:r>
            <a:r>
              <a:rPr lang="en-US" sz="1200" b="0" i="1" u="none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pode</a:t>
            </a:r>
            <a:r>
              <a:rPr lang="en-US" sz="1200" b="0" i="1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haver </a:t>
            </a:r>
            <a:r>
              <a:rPr lang="en-US" sz="1200" b="0" i="1" u="none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casos</a:t>
            </a:r>
            <a:r>
              <a:rPr lang="en-US" sz="1200" b="0" i="1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com </a:t>
            </a:r>
            <a:r>
              <a:rPr lang="en-US" sz="1200" b="0" i="1" u="none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início</a:t>
            </a:r>
            <a:r>
              <a:rPr lang="en-US" sz="1200" b="0" i="1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 9 de </a:t>
            </a:r>
            <a:r>
              <a:rPr lang="en-US" sz="1200" b="0" i="1" u="none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Outubro</a:t>
            </a:r>
            <a:r>
              <a:rPr lang="en-US" sz="1200" b="0" i="1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e a 11 de </a:t>
            </a:r>
            <a:r>
              <a:rPr lang="en-US" sz="1200" b="0" i="1" u="none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Outubro</a:t>
            </a:r>
            <a:r>
              <a:rPr lang="en-US" sz="1200" b="0" i="1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se a </a:t>
            </a:r>
            <a:r>
              <a:rPr lang="en-US" sz="1200" b="0" i="1" u="none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exposição</a:t>
            </a:r>
            <a:r>
              <a:rPr lang="en-US" sz="1200" b="0" i="1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0" i="1" u="none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ocorreu</a:t>
            </a:r>
            <a:r>
              <a:rPr lang="en-US" sz="1200" b="0" i="1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 11 de </a:t>
            </a:r>
            <a:r>
              <a:rPr lang="en-US" sz="1200" b="0" i="1" u="none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Outubro</a:t>
            </a:r>
            <a:r>
              <a:rPr lang="en-US" sz="1200" b="0" i="1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? </a:t>
            </a:r>
          </a:p>
          <a:p>
            <a:pPr marL="171450" marR="0" indent="-171450">
              <a:lnSpc>
                <a:spcPct val="115000"/>
              </a:lnSpc>
              <a:spcBef>
                <a:spcPts val="12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endParaRPr lang="en-US" sz="1200" b="1" u="none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12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1200" b="1" u="sng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Confirmar</a:t>
            </a:r>
            <a:r>
              <a:rPr lang="en-US" sz="1200" b="1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a(s)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resposta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(s). </a:t>
            </a:r>
            <a:r>
              <a:rPr lang="en-US" sz="12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Responder: </a:t>
            </a:r>
            <a:r>
              <a:rPr lang="en-US" sz="1200" b="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Existem</a:t>
            </a:r>
            <a:r>
              <a:rPr lang="en-US" sz="1200" b="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dois</a:t>
            </a:r>
            <a:r>
              <a:rPr lang="en-US" sz="1200" b="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cenários</a:t>
            </a:r>
            <a:r>
              <a:rPr lang="en-US" sz="1200" b="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prováveis</a:t>
            </a:r>
            <a:r>
              <a:rPr lang="en-US" sz="1200" b="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Uma </a:t>
            </a:r>
            <a:r>
              <a:rPr lang="en-US" sz="1200" b="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possibilidade</a:t>
            </a:r>
            <a:r>
              <a:rPr lang="en-US" sz="1200" b="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é que </a:t>
            </a:r>
            <a:r>
              <a:rPr lang="en-US" sz="1200" b="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os</a:t>
            </a:r>
            <a:r>
              <a:rPr lang="en-US" sz="1200" b="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casos</a:t>
            </a:r>
            <a:r>
              <a:rPr lang="en-US" sz="1200" b="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9 e 11 de </a:t>
            </a:r>
            <a:r>
              <a:rPr lang="en-US" sz="1200" b="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Outubro</a:t>
            </a:r>
            <a:r>
              <a:rPr lang="en-US" sz="1200" b="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sejam</a:t>
            </a:r>
            <a:r>
              <a:rPr lang="en-US" sz="1200" b="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casos</a:t>
            </a:r>
            <a:r>
              <a:rPr lang="en-US" sz="1200" b="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b="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fundo</a:t>
            </a:r>
            <a:r>
              <a:rPr lang="en-US" sz="1200" b="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(</a:t>
            </a:r>
            <a:r>
              <a:rPr lang="en-US" sz="1200" b="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não</a:t>
            </a:r>
            <a:r>
              <a:rPr lang="en-US" sz="1200" b="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relacionados</a:t>
            </a:r>
            <a:r>
              <a:rPr lang="en-US" sz="1200" b="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com o </a:t>
            </a:r>
            <a:r>
              <a:rPr lang="en-US" sz="1200" b="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surto</a:t>
            </a:r>
            <a:r>
              <a:rPr lang="en-US" sz="1200" b="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). </a:t>
            </a:r>
            <a:r>
              <a:rPr lang="en-US" sz="1200" b="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Isto</a:t>
            </a:r>
            <a:r>
              <a:rPr lang="en-US" sz="1200" b="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é </a:t>
            </a:r>
            <a:r>
              <a:rPr lang="en-US" sz="1200" b="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especialmente</a:t>
            </a:r>
            <a:r>
              <a:rPr lang="en-US" sz="1200" b="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plausível</a:t>
            </a:r>
            <a:r>
              <a:rPr lang="en-US" sz="1200" b="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se </a:t>
            </a:r>
            <a:r>
              <a:rPr lang="en-US" sz="1200" b="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uma</a:t>
            </a:r>
            <a:r>
              <a:rPr lang="en-US" sz="1200" b="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revisão</a:t>
            </a:r>
            <a:r>
              <a:rPr lang="en-US" sz="1200" b="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dos </a:t>
            </a:r>
            <a:r>
              <a:rPr lang="en-US" sz="1200" b="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seus</a:t>
            </a:r>
            <a:r>
              <a:rPr lang="en-US" sz="1200" b="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dados de </a:t>
            </a:r>
            <a:r>
              <a:rPr lang="en-US" sz="1200" b="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vigilância</a:t>
            </a:r>
            <a:r>
              <a:rPr lang="en-US" sz="1200" b="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mostrar</a:t>
            </a:r>
            <a:r>
              <a:rPr lang="en-US" sz="1200" b="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que </a:t>
            </a:r>
            <a:r>
              <a:rPr lang="en-US" sz="1200" b="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os</a:t>
            </a:r>
            <a:r>
              <a:rPr lang="en-US" sz="1200" b="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casos</a:t>
            </a:r>
            <a:r>
              <a:rPr lang="en-US" sz="1200" b="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esporádicos</a:t>
            </a:r>
            <a:r>
              <a:rPr lang="en-US" sz="1200" b="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ocorrem</a:t>
            </a:r>
            <a:r>
              <a:rPr lang="en-US" sz="1200" b="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frequentemente</a:t>
            </a:r>
            <a:r>
              <a:rPr lang="en-US" sz="1200" b="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A </a:t>
            </a:r>
            <a:r>
              <a:rPr lang="en-US" sz="1200" b="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outra</a:t>
            </a:r>
            <a:r>
              <a:rPr lang="en-US" sz="1200" b="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possibilidade</a:t>
            </a:r>
            <a:r>
              <a:rPr lang="en-US" sz="1200" b="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é que a </a:t>
            </a:r>
            <a:r>
              <a:rPr lang="en-US" sz="1200" b="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exposição</a:t>
            </a:r>
            <a:r>
              <a:rPr lang="en-US" sz="1200" b="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pode</a:t>
            </a:r>
            <a:r>
              <a:rPr lang="en-US" sz="1200" b="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ter</a:t>
            </a:r>
            <a:r>
              <a:rPr lang="en-US" sz="1200" b="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ocorrido</a:t>
            </a:r>
            <a:r>
              <a:rPr lang="en-US" sz="1200" b="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antes de 11 de </a:t>
            </a:r>
            <a:r>
              <a:rPr lang="en-US" sz="1200" b="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Outubro</a:t>
            </a:r>
            <a:r>
              <a:rPr lang="en-US" sz="1200" b="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</a:t>
            </a:r>
            <a:r>
              <a:rPr lang="en-US" sz="1200" b="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Isto</a:t>
            </a:r>
            <a:r>
              <a:rPr lang="en-US" sz="1200" b="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é </a:t>
            </a:r>
            <a:r>
              <a:rPr lang="en-US" sz="1200" b="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especialmente</a:t>
            </a:r>
            <a:r>
              <a:rPr lang="en-US" sz="1200" b="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plausível</a:t>
            </a:r>
            <a:r>
              <a:rPr lang="en-US" sz="1200" b="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se </a:t>
            </a:r>
            <a:r>
              <a:rPr lang="en-US" sz="1200" b="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os</a:t>
            </a:r>
            <a:r>
              <a:rPr lang="en-US" sz="1200" b="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seus</a:t>
            </a:r>
            <a:r>
              <a:rPr lang="en-US" sz="1200" b="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dados de </a:t>
            </a:r>
            <a:r>
              <a:rPr lang="en-US" sz="1200" b="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vigilância</a:t>
            </a:r>
            <a:r>
              <a:rPr lang="en-US" sz="1200" b="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mostrarem</a:t>
            </a:r>
            <a:r>
              <a:rPr lang="en-US" sz="1200" b="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que </a:t>
            </a:r>
            <a:r>
              <a:rPr lang="en-US" sz="1200" b="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os</a:t>
            </a:r>
            <a:r>
              <a:rPr lang="en-US" sz="1200" b="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casos</a:t>
            </a:r>
            <a:r>
              <a:rPr lang="en-US" sz="1200" b="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esporádicos</a:t>
            </a:r>
            <a:r>
              <a:rPr lang="en-US" sz="1200" b="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são</a:t>
            </a:r>
            <a:r>
              <a:rPr lang="en-US" sz="1200" b="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pouco</a:t>
            </a:r>
            <a:r>
              <a:rPr lang="en-US" sz="1200" b="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frequentes</a:t>
            </a:r>
            <a:r>
              <a:rPr lang="en-US" sz="1200" b="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</a:t>
            </a:r>
            <a:endParaRPr lang="en-US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12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endParaRPr lang="en-US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lvl="0" indent="-171450" algn="l" defTabSz="914400" rtl="0" eaLnBrk="0" fontAlgn="base" latinLnBrk="0" hangingPunct="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en-US" sz="1200" b="1" u="sng" dirty="0"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Dizer.: </a:t>
            </a:r>
            <a:r>
              <a:rPr lang="en-US" sz="1200" b="0" u="none" dirty="0">
                <a:effectLst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Neste </a:t>
            </a:r>
            <a:r>
              <a:rPr lang="en-US" sz="1200" b="0" u="none" dirty="0" err="1">
                <a:effectLst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cenário</a:t>
            </a:r>
            <a:r>
              <a:rPr lang="en-US" sz="1200" b="0" u="none" dirty="0">
                <a:effectLst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, </a:t>
            </a:r>
            <a:r>
              <a:rPr lang="en-US" sz="1200" b="0" u="none" dirty="0" err="1">
                <a:effectLst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uma</a:t>
            </a:r>
            <a:r>
              <a:rPr lang="en-US" sz="1200" b="0" u="none" dirty="0">
                <a:effectLst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 </a:t>
            </a:r>
            <a:r>
              <a:rPr lang="en-US" sz="1200" b="0" u="none" dirty="0" err="1">
                <a:effectLst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análise</a:t>
            </a:r>
            <a:r>
              <a:rPr lang="en-US" sz="1200" b="0" u="none" dirty="0">
                <a:effectLst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 dos </a:t>
            </a:r>
            <a:r>
              <a:rPr lang="en-US" sz="1200" b="0" u="none" dirty="0" err="1">
                <a:effectLst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seus</a:t>
            </a:r>
            <a:r>
              <a:rPr lang="en-US" sz="1200" b="0" u="none" dirty="0">
                <a:effectLst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 dados de </a:t>
            </a:r>
            <a:r>
              <a:rPr lang="en-US" sz="1200" b="0" u="none" dirty="0" err="1">
                <a:effectLst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vigilância</a:t>
            </a:r>
            <a:r>
              <a:rPr lang="en-US" sz="1200" b="0" u="none" dirty="0">
                <a:effectLst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 </a:t>
            </a:r>
            <a:r>
              <a:rPr lang="en-US" sz="1200" b="0" u="none" dirty="0" err="1">
                <a:effectLst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mostra</a:t>
            </a:r>
            <a:r>
              <a:rPr lang="en-US" sz="1200" b="0" u="none" dirty="0">
                <a:effectLst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 que </a:t>
            </a:r>
            <a:r>
              <a:rPr lang="en-US" sz="1200" b="0" u="none" dirty="0" err="1">
                <a:effectLst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os</a:t>
            </a:r>
            <a:r>
              <a:rPr lang="en-US" sz="1200" b="0" u="none" dirty="0">
                <a:effectLst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 </a:t>
            </a:r>
            <a:r>
              <a:rPr lang="en-US" sz="1200" b="0" u="none" dirty="0" err="1">
                <a:effectLst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casos</a:t>
            </a:r>
            <a:r>
              <a:rPr lang="en-US" sz="1200" b="0" u="none" dirty="0">
                <a:effectLst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 </a:t>
            </a:r>
            <a:r>
              <a:rPr lang="en-US" sz="1200" b="0" u="none" dirty="0" err="1">
                <a:effectLst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esporádicos</a:t>
            </a:r>
            <a:r>
              <a:rPr lang="en-US" sz="1200" b="0" u="none" dirty="0">
                <a:effectLst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 </a:t>
            </a:r>
            <a:r>
              <a:rPr lang="en-US" sz="1200" b="0" u="none" dirty="0" err="1">
                <a:effectLst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são</a:t>
            </a:r>
            <a:r>
              <a:rPr lang="en-US" sz="1200" b="0" u="none" dirty="0">
                <a:effectLst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 </a:t>
            </a:r>
            <a:r>
              <a:rPr lang="en-US" sz="1200" b="0" u="none" dirty="0" err="1">
                <a:effectLst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normalmente</a:t>
            </a:r>
            <a:r>
              <a:rPr lang="en-US" sz="1200" b="0" u="none" dirty="0">
                <a:effectLst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 </a:t>
            </a:r>
            <a:r>
              <a:rPr lang="en-US" sz="1200" b="0" u="none" dirty="0" err="1">
                <a:effectLst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notificados</a:t>
            </a:r>
            <a:r>
              <a:rPr lang="en-US" sz="1200" b="0" u="none" dirty="0">
                <a:effectLst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. </a:t>
            </a:r>
            <a:r>
              <a:rPr lang="en-US" sz="1200" b="0" u="none" dirty="0" err="1">
                <a:effectLst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Assim</a:t>
            </a:r>
            <a:r>
              <a:rPr lang="en-US" sz="1200" b="0" u="none" dirty="0">
                <a:effectLst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, </a:t>
            </a:r>
            <a:r>
              <a:rPr lang="en-US" sz="1200" b="0" u="none" dirty="0" err="1">
                <a:effectLst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coloca</a:t>
            </a:r>
            <a:r>
              <a:rPr lang="en-US" sz="1200" b="0" u="none" dirty="0">
                <a:effectLst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 a </a:t>
            </a:r>
            <a:r>
              <a:rPr lang="en-US" sz="1200" b="0" u="none" dirty="0" err="1">
                <a:effectLst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hipótese</a:t>
            </a:r>
            <a:r>
              <a:rPr lang="en-US" sz="1200" b="0" u="none" dirty="0">
                <a:effectLst/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 de que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casos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9 e 11 de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Outubro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são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casos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fundo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Isto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significa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que o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primeiro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caso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associado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surto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teve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início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 13 de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Outubro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</a:t>
            </a:r>
            <a:r>
              <a:rPr lang="en-US" sz="12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&lt;CLICAR&gt;</a:t>
            </a:r>
            <a:endParaRPr lang="en-US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lvl="0" indent="-171450" algn="l" defTabSz="914400" rtl="0" eaLnBrk="0" fontAlgn="base" latinLnBrk="0" hangingPunct="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endParaRPr lang="en-US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lvl="0" indent="-171450" algn="l" defTabSz="914400" rtl="0" eaLnBrk="0" fontAlgn="base" latinLnBrk="0" hangingPunct="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en-US" sz="1200" b="1" u="sng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Perguntar</a:t>
            </a:r>
            <a:r>
              <a:rPr lang="en-US" sz="1200" b="1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: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Se o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primeiro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caso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associado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surto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ocorreu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 13 de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Outubro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então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quando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é que 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última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exposição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poderia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ter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ocorrido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? </a:t>
            </a:r>
            <a:endParaRPr lang="en-US" sz="1200" b="1" u="sng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12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endParaRPr lang="en-US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12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1200" b="1" u="sng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Confirmar</a:t>
            </a:r>
            <a:r>
              <a:rPr lang="en-US" sz="1200" b="1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a(s)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resposta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(s).  </a:t>
            </a:r>
            <a:r>
              <a:rPr lang="en-US" sz="12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Resposta: 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Se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subtrairmos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dois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dias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(o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período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incubação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mais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curto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possível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)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ao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caso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mais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antigo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então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podemos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estimar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que a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exposição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ocorreu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o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mais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tardar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 11 de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Outubro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</a:t>
            </a:r>
          </a:p>
          <a:p>
            <a:pPr marL="0" marR="0" indent="0">
              <a:lnSpc>
                <a:spcPct val="115000"/>
              </a:lnSpc>
              <a:spcBef>
                <a:spcPts val="1200"/>
              </a:spcBef>
              <a:spcAft>
                <a:spcPts val="600"/>
              </a:spcAft>
              <a:buFont typeface="Wingdings" panose="05000000000000000000" pitchFamily="2" charset="2"/>
              <a:buNone/>
            </a:pPr>
            <a:endParaRPr lang="en-US" sz="1200" b="1" i="1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12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1200" b="1" i="0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Dica: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Procure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uma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exposição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comum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no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11 de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Outubro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ou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por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volta dessa data.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B32458-B0FD-4E0D-A69A-149897CA0BBB}" type="slidenum">
              <a:rPr lang="en-US" smtClean="0"/>
              <a:t>85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1266972"/>
      </p:ext>
    </p:extLst>
  </p:cSld>
  <p:clrMapOvr>
    <a:masterClrMapping/>
  </p:clrMapOvr>
</p:notes>
</file>

<file path=ppt/notesSlides/notesSlide8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9575" y="698500"/>
            <a:ext cx="6192838" cy="34845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>
              <a:spcBef>
                <a:spcPts val="1200"/>
              </a:spcBef>
              <a:spcAft>
                <a:spcPts val="600"/>
              </a:spcAft>
            </a:pPr>
            <a:r>
              <a:rPr lang="en-US" sz="1200" b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Notas</a:t>
            </a:r>
            <a:r>
              <a:rPr lang="en-US" sz="1200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do </a:t>
            </a:r>
            <a:r>
              <a:rPr lang="en-US" sz="1200" b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instrutor</a:t>
            </a:r>
            <a:r>
              <a:rPr lang="en-US" sz="1200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</a:pPr>
            <a:endParaRPr lang="en-US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US" sz="1200" b="1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Dizer:</a:t>
            </a:r>
            <a:r>
              <a:rPr lang="en-US" sz="1200" b="1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Para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recapitular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uma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curva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epidémica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ajuda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mostrar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ou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determinar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</a:t>
            </a:r>
          </a:p>
          <a:p>
            <a:pPr marL="628650" marR="0" lvl="1" indent="-17145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Courier New" panose="02070309020205020404" pitchFamily="49" charset="0"/>
              <a:buChar char="o"/>
            </a:pP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Magnitude do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surto</a:t>
            </a:r>
            <a:endParaRPr lang="en-US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628650" marR="0" lvl="1" indent="-17145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Courier New" panose="02070309020205020404" pitchFamily="49" charset="0"/>
              <a:buChar char="o"/>
            </a:pP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Evolução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temporal do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surto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ponto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situação</a:t>
            </a:r>
            <a:endParaRPr lang="en-US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628650" marR="0" lvl="1" indent="-17145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Courier New" panose="02070309020205020404" pitchFamily="49" charset="0"/>
              <a:buChar char="o"/>
            </a:pP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Padrão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propagação</a:t>
            </a:r>
            <a:endParaRPr lang="en-US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628650" marR="0" lvl="1" indent="-17145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Courier New" panose="02070309020205020404" pitchFamily="49" charset="0"/>
              <a:buChar char="o"/>
            </a:pP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Excedentes</a:t>
            </a:r>
            <a:endParaRPr lang="en-US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628650" marR="0" lvl="1" indent="-17145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Courier New" panose="02070309020205020404" pitchFamily="49" charset="0"/>
              <a:buChar char="o"/>
            </a:pP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Possivelmente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o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período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incubação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(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útil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se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não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conhecer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doença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ou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o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agente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)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ou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o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período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exposição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B32458-B0FD-4E0D-A69A-149897CA0BBB}" type="slidenum">
              <a:rPr lang="en-US" smtClean="0"/>
              <a:t>86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1266972"/>
      </p:ext>
    </p:extLst>
  </p:cSld>
  <p:clrMapOvr>
    <a:masterClrMapping/>
  </p:clrMapOvr>
</p:notes>
</file>

<file path=ppt/notesSlides/notesSlide8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9575" y="698500"/>
            <a:ext cx="6192838" cy="34845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>
              <a:spcBef>
                <a:spcPts val="1200"/>
              </a:spcBef>
              <a:spcAft>
                <a:spcPts val="600"/>
              </a:spcAft>
            </a:pPr>
            <a:r>
              <a:rPr lang="en-US" sz="1200" b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Notas</a:t>
            </a:r>
            <a:r>
              <a:rPr lang="en-US" sz="1200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do </a:t>
            </a:r>
            <a:r>
              <a:rPr lang="en-US" sz="1200" b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instrutor</a:t>
            </a:r>
            <a:r>
              <a:rPr lang="en-US" sz="1200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</a:pPr>
            <a:endParaRPr lang="en-US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US" sz="1200" b="1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Dizer:</a:t>
            </a:r>
            <a:r>
              <a:rPr lang="en-US" sz="1200" b="1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Como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já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foi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referido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epidemiologia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descritiva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inclui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o tempo, o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lugar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e 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pessoa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Já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analisámos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o tempo. Agora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vamos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ver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o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lugar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endParaRPr lang="en-US" sz="1200" b="1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US" sz="1200" b="1" u="sng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Perguntar</a:t>
            </a:r>
            <a:r>
              <a:rPr lang="en-US" sz="1200" b="1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:</a:t>
            </a:r>
            <a:r>
              <a:rPr lang="en-US" sz="1200" b="1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Reveja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esta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tabela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Quais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são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as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conclusões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mais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importantes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desta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tabela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?</a:t>
            </a: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endParaRPr lang="en-US" sz="1200" b="1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US" sz="1200" b="1" u="sng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Confirmar</a:t>
            </a:r>
            <a:r>
              <a:rPr lang="en-US" sz="1200" b="1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a(s) </a:t>
            </a:r>
            <a:r>
              <a:rPr lang="en-US" sz="1200" b="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resposta</a:t>
            </a:r>
            <a:r>
              <a:rPr lang="en-US" sz="1200" b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(s).</a:t>
            </a:r>
            <a:r>
              <a:rPr lang="en-US" sz="12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 Resposta: 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As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taxas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ataque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são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20%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ou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mais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em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6 das 7 aldeias. A aldeia E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tem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população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mais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pequena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e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uma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taxa de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ataque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extremamente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elevada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(84%). Em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contraste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a aldeia F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tem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população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mais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pequena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seguir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mas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uma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taxa de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ataque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(5%) que é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muito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inferior à das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outras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aldeias.</a:t>
            </a:r>
          </a:p>
          <a:p>
            <a:pPr marL="457200" marR="0" indent="-45720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</a:pPr>
            <a:endParaRPr lang="en-US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US" sz="1200" b="1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Dizer:</a:t>
            </a:r>
            <a:r>
              <a:rPr lang="en-US" sz="1200" b="1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De um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ponto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vista de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investigação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seria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útil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observar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diferença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exposições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nas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aldeias 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F.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5F56037-6788-433A-A7B1-BC071E3268D5}" type="slidenum">
              <a:rPr lang="en-US" altLang="en-US" smtClean="0"/>
              <a:t>87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99753769"/>
      </p:ext>
    </p:extLst>
  </p:cSld>
  <p:clrMapOvr>
    <a:masterClrMapping/>
  </p:clrMapOvr>
</p:notes>
</file>

<file path=ppt/notesSlides/notesSlide8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9575" y="698500"/>
            <a:ext cx="6192838" cy="34845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>
              <a:spcBef>
                <a:spcPts val="1200"/>
              </a:spcBef>
              <a:spcAft>
                <a:spcPts val="600"/>
              </a:spcAft>
            </a:pPr>
            <a:r>
              <a:rPr lang="en-US" sz="1200" b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Notas</a:t>
            </a:r>
            <a:r>
              <a:rPr lang="en-US" sz="1200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do </a:t>
            </a:r>
            <a:r>
              <a:rPr lang="en-US" sz="1200" b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instrutor</a:t>
            </a:r>
            <a:r>
              <a:rPr lang="en-US" sz="1200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marL="0" marR="0">
              <a:spcBef>
                <a:spcPts val="1200"/>
              </a:spcBef>
              <a:spcAft>
                <a:spcPts val="600"/>
              </a:spcAft>
            </a:pPr>
            <a:endParaRPr lang="en-US" sz="1200" b="1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US" sz="1200" b="1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Dizer:</a:t>
            </a:r>
            <a:r>
              <a:rPr lang="en-US" sz="1200" b="1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Uma </a:t>
            </a:r>
            <a:r>
              <a:rPr lang="en-US" sz="1200" b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descrição</a:t>
            </a:r>
            <a:r>
              <a:rPr lang="en-US" sz="12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do local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afetado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pelo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surto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é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importante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para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compreender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o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âmbito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Pode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ser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necessário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descrever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um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edifício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como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um hospital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ou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um local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como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um bairro.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Muitas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vezes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dados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epidemiológicos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são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apresentados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por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cidade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região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ou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país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o que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pode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ser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feito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através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uma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tabela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como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apresentada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no diapositivo anterior.</a:t>
            </a: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</a:pPr>
            <a:endParaRPr lang="en-US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US" sz="1200" b="1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Dizer:</a:t>
            </a:r>
            <a:r>
              <a:rPr lang="en-US" sz="1200" b="1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Embora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informação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sobre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o local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possa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ser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incluída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no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texto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ou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numa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lista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linhas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um </a:t>
            </a:r>
            <a:r>
              <a:rPr lang="en-US" sz="1200" b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mapa</a:t>
            </a:r>
            <a:r>
              <a:rPr lang="en-US" sz="12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também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pode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ajudar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o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investigador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visualizar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melhor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o "local" do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surto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O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mapeamento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do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surto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permite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investigador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avaliar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extensão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geográfica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situação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pode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também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revelar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padrões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tais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como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grupos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casos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que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podem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fornecer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informações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sobre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 causa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ou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origem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do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surto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</a:pPr>
            <a:endParaRPr lang="en-US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1200" b="1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Dito </a:t>
            </a:r>
            <a:r>
              <a:rPr lang="en-US" sz="1200" b="1" u="sng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isto</a:t>
            </a:r>
            <a:r>
              <a:rPr lang="en-US" sz="1200" b="1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:</a:t>
            </a:r>
            <a:r>
              <a:rPr lang="en-US" sz="1200" b="1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Dois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tipos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gerais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mapas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são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normalmente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utilizados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para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descrever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doenças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:</a:t>
            </a:r>
          </a:p>
          <a:p>
            <a:pPr marL="628650" marR="0" lvl="1" indent="-171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Um </a:t>
            </a:r>
            <a:r>
              <a:rPr lang="en-US" sz="1200" b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mapa</a:t>
            </a:r>
            <a:r>
              <a:rPr lang="en-US" sz="12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b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pontos</a:t>
            </a:r>
            <a:r>
              <a:rPr lang="en-US" sz="12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indica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uma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localização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específica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ou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"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ponto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" para um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caso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através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uma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caraterística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que é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normalmente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o local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onde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o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caso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vive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ou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trabalha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</a:p>
          <a:p>
            <a:pPr marL="628650" marR="0" lvl="1" indent="-171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Um </a:t>
            </a:r>
            <a:r>
              <a:rPr lang="en-US" sz="1200" b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mapa</a:t>
            </a:r>
            <a:r>
              <a:rPr lang="en-US" sz="12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b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área</a:t>
            </a:r>
            <a:r>
              <a:rPr lang="en-US" sz="12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mostra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o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número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casos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por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área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geográfica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</a:p>
          <a:p>
            <a:pPr marL="0" marR="0" lvl="0" indent="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Symbol" panose="05050102010706020507" pitchFamily="18" charset="2"/>
              <a:buNone/>
            </a:pPr>
            <a:endParaRPr lang="en-US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US" sz="1200" b="1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Dizer:</a:t>
            </a:r>
            <a:r>
              <a:rPr lang="en-US" sz="1200" b="1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preocupação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com o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tipo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mapa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pontual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utilizado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por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John Snow é que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pode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violar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confidencialidade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dos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doentes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identificar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exatamente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onde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vivem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casos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Por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isso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agora,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vemos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mapas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pontuais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numa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área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geográfica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mais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alargada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com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mais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casos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representados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por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pontos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maiores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5F56037-6788-433A-A7B1-BC071E3268D5}" type="slidenum">
              <a:rPr lang="en-US" altLang="en-US" smtClean="0"/>
              <a:t>88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13852819"/>
      </p:ext>
    </p:extLst>
  </p:cSld>
  <p:clrMapOvr>
    <a:masterClrMapping/>
  </p:clrMapOvr>
</p:notes>
</file>

<file path=ppt/notesSlides/notesSlide8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9575" y="698500"/>
            <a:ext cx="6192838" cy="34845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>
              <a:spcBef>
                <a:spcPts val="1200"/>
              </a:spcBef>
              <a:spcAft>
                <a:spcPts val="600"/>
              </a:spcAft>
            </a:pPr>
            <a:r>
              <a:rPr lang="en-US" sz="1200" b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Notas</a:t>
            </a:r>
            <a:r>
              <a:rPr lang="en-US" sz="1200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do </a:t>
            </a:r>
            <a:r>
              <a:rPr lang="en-US" sz="1200" b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instrutor</a:t>
            </a:r>
            <a:r>
              <a:rPr lang="en-US" sz="1200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marL="0" marR="0">
              <a:spcBef>
                <a:spcPts val="1200"/>
              </a:spcBef>
              <a:spcAft>
                <a:spcPts val="600"/>
              </a:spcAft>
            </a:pPr>
            <a:endParaRPr lang="en-US" sz="1200" b="1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US" sz="1200" b="1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Dizer:</a:t>
            </a:r>
            <a:r>
              <a:rPr lang="en-US" sz="1200" b="1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Este é um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mapa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pontual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casos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sarampo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Etiópia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onde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o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tamanho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dos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círculos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reflecte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o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número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casos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numa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área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Este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tipo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mapa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é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útil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para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grandes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surtos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e para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surtos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em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que 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localização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geral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como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 aldeia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ou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o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município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é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importante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mas 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localização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exacta da casa de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cada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doente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não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é.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B32458-B0FD-4E0D-A69A-149897CA0BBB}" type="slidenum">
              <a:rPr lang="en-US" smtClean="0"/>
              <a:t>89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069810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9418B79-B7A4-BF63-C813-C678ECA5218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3D4FC6CE-890A-F4F9-ED2A-C5B3BB367CB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409575" y="698500"/>
            <a:ext cx="6192838" cy="3484563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A7930FFC-9E2D-0B5B-B90D-9EE44E1FBD1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>
              <a:spcBef>
                <a:spcPts val="1200"/>
              </a:spcBef>
              <a:spcAft>
                <a:spcPts val="600"/>
              </a:spcAft>
            </a:pPr>
            <a:r>
              <a:rPr lang="en-US" sz="1200" b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Notas</a:t>
            </a:r>
            <a:r>
              <a:rPr lang="en-US" sz="1200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do </a:t>
            </a:r>
            <a:r>
              <a:rPr lang="en-US" sz="1200" b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instrutor</a:t>
            </a:r>
            <a:r>
              <a:rPr lang="en-US" sz="1200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marL="0" marR="0">
              <a:spcBef>
                <a:spcPts val="1200"/>
              </a:spcBef>
              <a:spcAft>
                <a:spcPts val="600"/>
              </a:spcAft>
            </a:pPr>
            <a:endParaRPr lang="en-US" sz="1200" b="1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marR="0" lvl="0" indent="-17145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US" sz="1200" b="1" u="sng" dirty="0"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Dizer:</a:t>
            </a:r>
            <a:r>
              <a:rPr lang="en-US" sz="1200" b="1" u="none" dirty="0"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equipa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pode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também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precisar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trazer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equipamento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proteção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pessoal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material de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laboratório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e material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clínico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bem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como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mapas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computadores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questionários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impressos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Finalmente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equipa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precisa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trabalhar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em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cooperação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com as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autoridades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locais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e saber com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quem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se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deve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reunir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localmente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921B219-1C3D-093D-E82A-1DE07299462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5F56037-6788-433A-A7B1-BC071E3268D5}" type="slidenum">
              <a:rPr lang="en-US" altLang="en-US" smtClean="0"/>
              <a:t>9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97474395"/>
      </p:ext>
    </p:extLst>
  </p:cSld>
  <p:clrMapOvr>
    <a:masterClrMapping/>
  </p:clrMapOvr>
</p:notes>
</file>

<file path=ppt/notesSlides/notesSlide9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9575" y="698500"/>
            <a:ext cx="6192838" cy="34845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>
              <a:spcBef>
                <a:spcPts val="1200"/>
              </a:spcBef>
              <a:spcAft>
                <a:spcPts val="600"/>
              </a:spcAft>
            </a:pPr>
            <a:r>
              <a:rPr lang="en-US" sz="1200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Notas do instrutor:</a:t>
            </a:r>
          </a:p>
          <a:p>
            <a:pPr marL="0" marR="0">
              <a:spcBef>
                <a:spcPts val="1200"/>
              </a:spcBef>
              <a:spcAft>
                <a:spcPts val="600"/>
              </a:spcAft>
            </a:pPr>
            <a:endParaRPr lang="en-US" sz="1200" b="1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US" sz="1200" b="1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Dizer:</a:t>
            </a:r>
            <a:r>
              <a:rPr lang="en-US" sz="1200" b="1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Este mapa de área mostra a ocorrência mundial de raiva canina, tal como consta do Boletim Europeu da Raiva. Os mapas de área podem ser usados para descrever a incidência e prevalência em regiões e países, e também para mostrar surtos geograficamente dispersos. Os mapas de área podem ser usados para mostrar números de casos, proporções de casos ou taxas. Aqui, o sombreado representa a situação da raiva por país em termos de endemicidade.</a:t>
            </a:r>
          </a:p>
          <a:p>
            <a:pPr marL="0" marR="0">
              <a:spcBef>
                <a:spcPts val="1200"/>
              </a:spcBef>
              <a:spcAft>
                <a:spcPts val="600"/>
              </a:spcAft>
            </a:pPr>
            <a:endParaRPr lang="en-US" sz="1200" b="1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US" sz="1200" b="1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Dizer:</a:t>
            </a:r>
            <a:r>
              <a:rPr lang="en-US" sz="1200" b="1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Ao criar um mapa de área, não utilize cores aleatórias para os diferentes níveis de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doença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A intensidade da cor deve refletir o número ou a taxa de ocorrência da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doença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pelo que as cores mais escuras ou mais intensas representam mais casos.</a:t>
            </a: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endParaRPr lang="en-US" sz="1200" b="1" u="sng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US" sz="1200" b="1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Dizer:</a:t>
            </a:r>
            <a:r>
              <a:rPr lang="en-US" sz="1200" b="1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Ao criar um mapa de área, não utilize cores aleatórias para os diferentes níveis de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doença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A intensidade da cor deve refletir o número ou a taxa de ocorrência da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doença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pelo que as cores mais escuras ou mais intensas representam mais casos.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5F56037-6788-433A-A7B1-BC071E3268D5}" type="slidenum">
              <a:rPr lang="en-US" altLang="en-US" smtClean="0"/>
              <a:t>90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91309748"/>
      </p:ext>
    </p:extLst>
  </p:cSld>
  <p:clrMapOvr>
    <a:masterClrMapping/>
  </p:clrMapOvr>
</p:notes>
</file>

<file path=ppt/notesSlides/notesSlide9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9575" y="698500"/>
            <a:ext cx="6192838" cy="34845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>
              <a:spcBef>
                <a:spcPts val="1200"/>
              </a:spcBef>
              <a:spcAft>
                <a:spcPts val="600"/>
              </a:spcAft>
            </a:pPr>
            <a:r>
              <a:rPr lang="en-US" sz="1200" b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Notas</a:t>
            </a:r>
            <a:r>
              <a:rPr lang="en-US" sz="1200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do </a:t>
            </a:r>
            <a:r>
              <a:rPr lang="en-US" sz="1200" b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instrutor</a:t>
            </a:r>
            <a:r>
              <a:rPr lang="en-US" sz="1200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marL="0" marR="0">
              <a:spcBef>
                <a:spcPts val="1200"/>
              </a:spcBef>
              <a:spcAft>
                <a:spcPts val="600"/>
              </a:spcAft>
            </a:pPr>
            <a:endParaRPr lang="en-US" sz="1200" b="1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US" sz="1200" b="1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Dizer:</a:t>
            </a:r>
            <a:r>
              <a:rPr lang="en-US" sz="1200" b="1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Já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falámos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sobre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caraterísticas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clínicas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tempo 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lugar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Agora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vamos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falar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pessoa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endParaRPr lang="en-US" sz="1200" b="1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US" sz="1200" b="1" u="sng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Perguntar</a:t>
            </a:r>
            <a:r>
              <a:rPr lang="en-US" sz="1200" b="1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:</a:t>
            </a:r>
            <a:r>
              <a:rPr lang="en-US" sz="1200" b="1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Em que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caraterísticas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pessoa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estamos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normalmente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interessados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durante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investigação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um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surto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?</a:t>
            </a:r>
            <a:endParaRPr lang="en-US" sz="1200" b="1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457200" marR="0" indent="-457200">
              <a:lnSpc>
                <a:spcPts val="1500"/>
              </a:lnSpc>
              <a:spcBef>
                <a:spcPts val="0"/>
              </a:spcBef>
              <a:spcAft>
                <a:spcPts val="1200"/>
              </a:spcAft>
              <a:tabLst>
                <a:tab pos="457200" algn="l"/>
              </a:tabLst>
            </a:pPr>
            <a:endParaRPr lang="en-US" sz="1200" b="1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v"/>
            </a:pP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Permitir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algumas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respostas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(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uma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por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participante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).</a:t>
            </a: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</a:pPr>
            <a:endParaRPr lang="en-US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US" sz="1200" b="1" u="sng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Confirmar</a:t>
            </a:r>
            <a:r>
              <a:rPr lang="en-US" sz="1200" b="1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as </a:t>
            </a:r>
            <a:r>
              <a:rPr lang="en-US" sz="1200" b="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respostas</a:t>
            </a:r>
            <a:r>
              <a:rPr lang="en-US" sz="1200" b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&lt;CLICAR&gt; Resposta: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Recolher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sempre a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idade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e o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sexo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cada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caso-paciente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As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outras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variáveis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dependem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das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circunstâncias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e do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contexto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da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investigação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5F56037-6788-433A-A7B1-BC071E3268D5}" type="slidenum">
              <a:rPr lang="en-US" altLang="en-US" smtClean="0"/>
              <a:t>91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56071314"/>
      </p:ext>
    </p:extLst>
  </p:cSld>
  <p:clrMapOvr>
    <a:masterClrMapping/>
  </p:clrMapOvr>
</p:notes>
</file>

<file path=ppt/notesSlides/notesSlide9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9575" y="698500"/>
            <a:ext cx="6192838" cy="34845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>
              <a:spcBef>
                <a:spcPts val="1200"/>
              </a:spcBef>
              <a:spcAft>
                <a:spcPts val="600"/>
              </a:spcAft>
            </a:pPr>
            <a:r>
              <a:rPr lang="en-US" sz="1200" b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Notas</a:t>
            </a:r>
            <a:r>
              <a:rPr lang="en-US" sz="1200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do </a:t>
            </a:r>
            <a:r>
              <a:rPr lang="en-US" sz="1200" b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instrutor</a:t>
            </a:r>
            <a:r>
              <a:rPr lang="en-US" sz="1200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marL="0" marR="0">
              <a:spcBef>
                <a:spcPts val="1200"/>
              </a:spcBef>
              <a:spcAft>
                <a:spcPts val="600"/>
              </a:spcAft>
            </a:pPr>
            <a:endParaRPr lang="en-US" sz="1200" b="1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US" sz="1200" b="1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Dizer:</a:t>
            </a:r>
            <a:r>
              <a:rPr lang="en-US" sz="1200" b="1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Agora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vamos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discutir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que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caraterísticas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dos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animais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são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normalmente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recolhidas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pelo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pessoal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veterinário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saúde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pública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durante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um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surto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</a:t>
            </a: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endParaRPr lang="en-US" sz="1200" b="1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US" sz="1200" b="1" u="sng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Perguntar</a:t>
            </a:r>
            <a:r>
              <a:rPr lang="en-US" sz="1200" b="1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:</a:t>
            </a:r>
            <a:r>
              <a:rPr lang="en-US" sz="1200" b="1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Em que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caraterísticas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dos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animais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estamos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normalmente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interessados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durante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investigação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um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surto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?</a:t>
            </a:r>
            <a:endParaRPr lang="en-US" sz="1200" b="1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457200" marR="0" indent="-457200">
              <a:lnSpc>
                <a:spcPts val="1500"/>
              </a:lnSpc>
              <a:spcBef>
                <a:spcPts val="0"/>
              </a:spcBef>
              <a:spcAft>
                <a:spcPts val="1200"/>
              </a:spcAft>
              <a:tabLst>
                <a:tab pos="457200" algn="l"/>
              </a:tabLst>
            </a:pPr>
            <a:endParaRPr lang="en-US" sz="1200" b="1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v"/>
            </a:pP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Permitir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algumas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respostas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(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uma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por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participante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).</a:t>
            </a: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</a:pPr>
            <a:endParaRPr lang="en-US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US" sz="1200" b="1" u="sng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Confirmar</a:t>
            </a:r>
            <a:r>
              <a:rPr lang="en-US" sz="1200" b="1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as </a:t>
            </a:r>
            <a:r>
              <a:rPr lang="en-US" sz="1200" b="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respostas</a:t>
            </a:r>
            <a:r>
              <a:rPr lang="en-US" sz="1200" b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</a:t>
            </a:r>
            <a:r>
              <a:rPr lang="en-US" sz="12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&lt;CLICAR&gt; Resposta: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Recolher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sempre a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espécie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a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idade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aproximada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e o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sexo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cada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animal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doente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ou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morto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se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possível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As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outras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variáveis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dependem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das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circunstâncias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e do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contexto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da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investigação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</a:t>
            </a: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</a:pPr>
            <a:endParaRPr lang="en-US" sz="1200" b="1" i="1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v"/>
            </a:pP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Definições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: As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aves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capoeira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são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aves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criadas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para o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consumo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carne; as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poedeiras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são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aves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mantidas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para a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postura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ovos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As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raças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gado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são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geralmente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separadas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em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raças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criadas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para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consumo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carne e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raças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criadas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para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produção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leite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</a:pPr>
            <a:endParaRPr lang="en-US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</a:pPr>
            <a:endParaRPr lang="en-US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1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5F56037-6788-433A-A7B1-BC071E3268D5}" type="slidenum">
              <a:rPr lang="en-US" altLang="en-US" smtClean="0"/>
              <a:t>92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61226708"/>
      </p:ext>
    </p:extLst>
  </p:cSld>
  <p:clrMapOvr>
    <a:masterClrMapping/>
  </p:clrMapOvr>
</p:notes>
</file>

<file path=ppt/notesSlides/notesSlide9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9575" y="698500"/>
            <a:ext cx="6192838" cy="34845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>
              <a:spcBef>
                <a:spcPts val="1200"/>
              </a:spcBef>
              <a:spcAft>
                <a:spcPts val="600"/>
              </a:spcAft>
            </a:pPr>
            <a:r>
              <a:rPr lang="en-US" sz="1200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Notas do instrutor:</a:t>
            </a:r>
          </a:p>
          <a:p>
            <a:pPr marL="0" marR="0">
              <a:spcBef>
                <a:spcPts val="1200"/>
              </a:spcBef>
              <a:spcAft>
                <a:spcPts val="600"/>
              </a:spcAft>
            </a:pPr>
            <a:endParaRPr lang="en-US" sz="1200" b="1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US" sz="1200" b="1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Dizer:</a:t>
            </a:r>
            <a:r>
              <a:rPr lang="en-US" sz="1200" b="1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Este quadro mostra a distribuição da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doença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M por género e ano de escolaridade numa escola.</a:t>
            </a: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endParaRPr lang="en-US" sz="1200" b="1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US" sz="1200" b="1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Pergunte:</a:t>
            </a:r>
            <a:r>
              <a:rPr lang="en-US" sz="1200" b="1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Como descreveria/interpretaria estes dados</a:t>
            </a:r>
            <a:r>
              <a:rPr lang="en-US" sz="1200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? </a:t>
            </a: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endParaRPr lang="en-US" sz="1200" u="sng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US" sz="1200" b="1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Confirmar</a:t>
            </a:r>
            <a:r>
              <a:rPr lang="en-US" sz="1200" b="1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a(s) </a:t>
            </a:r>
            <a:r>
              <a:rPr lang="en-US" sz="1200" u="none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resposta</a:t>
            </a:r>
            <a:r>
              <a:rPr lang="en-US" sz="1200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(s). </a:t>
            </a:r>
            <a:r>
              <a:rPr lang="en-US" sz="12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Resposta: 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Um pouco mais de casos masculinos do que femininos. Números muito semelhantes de casos por grau, talvez com uma ligeira descida entre as mulheres com o aumento do grau.</a:t>
            </a: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endParaRPr lang="en-US" sz="1200" b="1" i="1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US" sz="1200" b="1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Perguntar:</a:t>
            </a:r>
            <a:r>
              <a:rPr lang="en-US" sz="1200" b="1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Que informações seriam necessárias para calcular as taxas de ataque por género e grau de ensino</a:t>
            </a:r>
            <a:r>
              <a:rPr lang="en-US" sz="1200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? </a:t>
            </a: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endParaRPr lang="en-US" sz="1200" u="sng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US" sz="1200" b="1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Confirmar</a:t>
            </a:r>
            <a:r>
              <a:rPr lang="en-US" sz="1200" b="1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a(s) </a:t>
            </a:r>
            <a:r>
              <a:rPr lang="en-US" sz="1200" u="none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resposta</a:t>
            </a:r>
            <a:r>
              <a:rPr lang="en-US" sz="1200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(s). </a:t>
            </a:r>
            <a:r>
              <a:rPr lang="en-US" sz="12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Resposta: 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Os denominadores (números da população) são necessários para calcular as taxas de ataque e comparar as diferenças nas taxas entre grupos. </a:t>
            </a:r>
          </a:p>
          <a:p>
            <a:endParaRPr lang="en-US" sz="1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5F56037-6788-433A-A7B1-BC071E3268D5}" type="slidenum">
              <a:rPr lang="en-US" altLang="en-US" smtClean="0"/>
              <a:t>93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60960517"/>
      </p:ext>
    </p:extLst>
  </p:cSld>
  <p:clrMapOvr>
    <a:masterClrMapping/>
  </p:clrMapOvr>
</p:notes>
</file>

<file path=ppt/notesSlides/notesSlide9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9575" y="698500"/>
            <a:ext cx="6192838" cy="34845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>
              <a:spcBef>
                <a:spcPts val="1200"/>
              </a:spcBef>
              <a:spcAft>
                <a:spcPts val="600"/>
              </a:spcAft>
            </a:pPr>
            <a:r>
              <a:rPr lang="en-US" sz="1200" b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Notas</a:t>
            </a:r>
            <a:r>
              <a:rPr lang="en-US" sz="1200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do </a:t>
            </a:r>
            <a:r>
              <a:rPr lang="en-US" sz="1200" b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instrutor</a:t>
            </a:r>
            <a:r>
              <a:rPr lang="en-US" sz="1200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marL="0" marR="0">
              <a:spcBef>
                <a:spcPts val="1200"/>
              </a:spcBef>
              <a:spcAft>
                <a:spcPts val="600"/>
              </a:spcAft>
            </a:pPr>
            <a:endParaRPr lang="en-US" sz="1200" b="1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US" sz="1200" b="1" u="sng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Comentário</a:t>
            </a:r>
            <a:r>
              <a:rPr lang="en-US" sz="1200" b="1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:</a:t>
            </a:r>
            <a:r>
              <a:rPr lang="en-US" sz="1200" b="1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Este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quadro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fornece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o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número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total de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indivíduos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população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escola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para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cada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categoria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grupo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ano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escolaridade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género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no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estudo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endParaRPr lang="en-US" sz="1200" b="1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US" sz="1200" b="1" u="sng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Perguntar</a:t>
            </a:r>
            <a:r>
              <a:rPr lang="en-US" sz="1200" b="1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:</a:t>
            </a:r>
            <a:r>
              <a:rPr lang="en-US" sz="1200" b="1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 que é que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vês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? </a:t>
            </a: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endParaRPr lang="en-US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US" sz="1200" b="1" u="sng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Confirmar</a:t>
            </a:r>
            <a:r>
              <a:rPr lang="en-US" sz="1200" b="1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a(s)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resposta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(s).  </a:t>
            </a:r>
            <a:r>
              <a:rPr lang="en-US" sz="12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Resposta: 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Mais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homens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do que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mulheres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em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geral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e,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em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particular,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nos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3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primeiros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níveis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Muito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menos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homens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nos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10-12</a:t>
            </a:r>
            <a:r>
              <a:rPr lang="en-US" sz="1200" i="1" baseline="30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th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anos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do que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nos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anos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anteriores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e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em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comparação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com as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mulheres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endParaRPr lang="en-US" sz="1200" b="1" i="1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US" sz="1200" b="1" u="sng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Pergunte</a:t>
            </a:r>
            <a:r>
              <a:rPr lang="en-US" sz="1200" b="1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:</a:t>
            </a:r>
            <a:r>
              <a:rPr lang="en-US" sz="1200" b="1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Como é que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utilizaria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esta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informação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adicional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(o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número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total de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indivíduos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inscritos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)? </a:t>
            </a: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endParaRPr lang="en-US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US" sz="1200" b="1" u="sng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Confirmar</a:t>
            </a:r>
            <a:r>
              <a:rPr lang="en-US" sz="1200" b="1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a(s)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resposta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(s). </a:t>
            </a:r>
            <a:r>
              <a:rPr lang="en-US" sz="12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Resposta: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DiviDizer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o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número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casos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doença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em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cada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categoria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pelo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número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pessoas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na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categoria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para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calcular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as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taxas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ataque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ou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presença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(%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positiva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) de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doença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</a:p>
          <a:p>
            <a:endParaRPr lang="en-US" sz="1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5F56037-6788-433A-A7B1-BC071E3268D5}" type="slidenum">
              <a:rPr lang="en-US" altLang="en-US" smtClean="0"/>
              <a:t>94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81697756"/>
      </p:ext>
    </p:extLst>
  </p:cSld>
  <p:clrMapOvr>
    <a:masterClrMapping/>
  </p:clrMapOvr>
</p:notes>
</file>

<file path=ppt/notesSlides/notesSlide9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9575" y="698500"/>
            <a:ext cx="6192838" cy="34845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>
              <a:spcBef>
                <a:spcPts val="1200"/>
              </a:spcBef>
              <a:spcAft>
                <a:spcPts val="600"/>
              </a:spcAft>
            </a:pPr>
            <a:r>
              <a:rPr lang="en-US" sz="1200" b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Notas</a:t>
            </a:r>
            <a:r>
              <a:rPr lang="en-US" sz="1200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do </a:t>
            </a:r>
            <a:r>
              <a:rPr lang="en-US" sz="1200" b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instrutor</a:t>
            </a:r>
            <a:r>
              <a:rPr lang="en-US" sz="1200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marL="0" marR="0">
              <a:spcBef>
                <a:spcPts val="1200"/>
              </a:spcBef>
              <a:spcAft>
                <a:spcPts val="600"/>
              </a:spcAft>
            </a:pPr>
            <a:endParaRPr lang="en-US" sz="1200" b="1" dirty="0">
              <a:effectLst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171450" marR="0" indent="-171450">
              <a:spcBef>
                <a:spcPts val="12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1200" b="1" u="sng" dirty="0"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Dizer:</a:t>
            </a:r>
            <a:r>
              <a:rPr lang="en-US" sz="1200" b="1" u="none" dirty="0"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Este diapositivo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mostra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incidência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(taxa de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ataque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) da Doença M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por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grau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género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</a:p>
          <a:p>
            <a:pPr marL="171450" marR="0" indent="-171450">
              <a:spcBef>
                <a:spcPts val="12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endParaRPr lang="en-US" sz="1200" b="1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>
              <a:spcBef>
                <a:spcPts val="12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1200" b="1" u="sng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Pergunte</a:t>
            </a:r>
            <a:r>
              <a:rPr lang="en-US" sz="1200" b="1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:</a:t>
            </a:r>
            <a:r>
              <a:rPr lang="en-US" sz="1200" b="1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Como é que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interpreta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estes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dados?</a:t>
            </a:r>
          </a:p>
          <a:p>
            <a:pPr marL="171450" marR="0" indent="-171450">
              <a:spcBef>
                <a:spcPts val="12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endParaRPr lang="en-US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>
              <a:spcBef>
                <a:spcPts val="12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1200" b="1" u="sng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Confirmar</a:t>
            </a:r>
            <a:r>
              <a:rPr lang="en-US" sz="1200" b="1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a(s)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resposta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(s).  </a:t>
            </a:r>
            <a:r>
              <a:rPr lang="en-US" sz="12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Resposta: 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As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taxas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ataque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foram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mais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baixas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entre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os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homens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do 1º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ao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9º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ano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mas 100% no 10º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ao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12º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ano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Em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contrapartida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as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taxas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ataque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eram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mais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elevadas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entre as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mulheres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nos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1º e 9º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anos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mas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mais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baixas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nos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10º e 12º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anos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Imagem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confusa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mas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mostra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necessidade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taxas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</a:t>
            </a:r>
          </a:p>
          <a:p>
            <a:endParaRPr lang="en-US" sz="1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5F56037-6788-433A-A7B1-BC071E3268D5}" type="slidenum">
              <a:rPr lang="en-US" altLang="en-US" smtClean="0"/>
              <a:t>95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04648937"/>
      </p:ext>
    </p:extLst>
  </p:cSld>
  <p:clrMapOvr>
    <a:masterClrMapping/>
  </p:clrMapOvr>
</p:notes>
</file>

<file path=ppt/notesSlides/notesSlide9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AB854C4-F22D-8CB1-1A3D-8A36DF93D12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7D441560-E9EC-412B-D3A7-E9DEEC83E26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009252F8-16D5-AFCB-B9CF-919EDFD052B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Notas</a:t>
            </a:r>
            <a:r>
              <a:rPr lang="en-US" sz="1200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do </a:t>
            </a:r>
            <a:r>
              <a:rPr lang="en-US" sz="1200" b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instrutor</a:t>
            </a:r>
            <a:r>
              <a:rPr lang="en-US" sz="1200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endParaRPr lang="en-US" dirty="0"/>
          </a:p>
          <a:p>
            <a:pPr marL="171450" indent="-171450">
              <a:buFont typeface="Wingdings" panose="05000000000000000000" pitchFamily="2" charset="2"/>
              <a:buChar char="v"/>
            </a:pPr>
            <a:r>
              <a:rPr lang="en-US" b="1" i="1" dirty="0" err="1"/>
              <a:t>Solicitar</a:t>
            </a:r>
            <a:r>
              <a:rPr lang="en-US" b="1" i="1" dirty="0"/>
              <a:t> </a:t>
            </a:r>
            <a:r>
              <a:rPr lang="en-US" b="1" i="1" dirty="0" err="1"/>
              <a:t>respostas</a:t>
            </a:r>
            <a:r>
              <a:rPr lang="en-US" b="1" i="1" dirty="0"/>
              <a:t> a </a:t>
            </a:r>
            <a:r>
              <a:rPr lang="en-US" b="1" i="1" dirty="0" err="1"/>
              <a:t>alguns</a:t>
            </a:r>
            <a:r>
              <a:rPr lang="en-US" b="1" i="1" dirty="0"/>
              <a:t> </a:t>
            </a:r>
            <a:r>
              <a:rPr lang="en-US" b="1" i="1" dirty="0" err="1"/>
              <a:t>participantes</a:t>
            </a:r>
            <a:r>
              <a:rPr lang="en-US" b="1" i="1" dirty="0"/>
              <a:t>.</a:t>
            </a:r>
          </a:p>
          <a:p>
            <a:pPr marL="171450" indent="-171450">
              <a:buFont typeface="Wingdings" panose="05000000000000000000" pitchFamily="2" charset="2"/>
              <a:buChar char="v"/>
            </a:pPr>
            <a:endParaRPr lang="en-US" b="1" i="1" dirty="0"/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lang="en-US" b="1" i="0" u="sng" dirty="0" err="1"/>
              <a:t>Confirmar</a:t>
            </a:r>
            <a:r>
              <a:rPr lang="en-US" b="1" i="0" u="none" dirty="0"/>
              <a:t> </a:t>
            </a:r>
            <a:r>
              <a:rPr lang="en-US" b="0" i="0" dirty="0"/>
              <a:t>as </a:t>
            </a:r>
            <a:r>
              <a:rPr lang="en-US" b="0" i="0" dirty="0" err="1"/>
              <a:t>respostas</a:t>
            </a:r>
            <a:r>
              <a:rPr lang="en-US" b="0" i="0" dirty="0"/>
              <a:t>. </a:t>
            </a:r>
            <a:r>
              <a:rPr lang="en-US" b="1" dirty="0"/>
              <a:t>&lt;CLICAR&gt; </a:t>
            </a:r>
            <a:r>
              <a:rPr lang="en-US" dirty="0"/>
              <a:t>para </a:t>
            </a:r>
            <a:r>
              <a:rPr lang="en-US" dirty="0" err="1"/>
              <a:t>avançar</a:t>
            </a:r>
            <a:r>
              <a:rPr lang="en-US" dirty="0"/>
              <a:t> para o diapositivo </a:t>
            </a:r>
            <a:r>
              <a:rPr lang="en-US" dirty="0" err="1"/>
              <a:t>seguinte</a:t>
            </a:r>
            <a:r>
              <a:rPr lang="en-US" dirty="0"/>
              <a:t> com a </a:t>
            </a:r>
            <a:r>
              <a:rPr lang="en-US" dirty="0" err="1"/>
              <a:t>resposta</a:t>
            </a:r>
            <a:r>
              <a:rPr lang="en-US" dirty="0"/>
              <a:t>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DFD7435-3B35-DDDC-5302-411BE8BE203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5F56037-6788-433A-A7B1-BC071E3268D5}" type="slidenum">
              <a:rPr lang="en-US" altLang="en-US" smtClean="0"/>
              <a:t>96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72980602"/>
      </p:ext>
    </p:extLst>
  </p:cSld>
  <p:clrMapOvr>
    <a:masterClrMapping/>
  </p:clrMapOvr>
</p:notes>
</file>

<file path=ppt/notesSlides/notesSlide9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C7FA20D-F93E-1B41-7D32-F77E5B1CE85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3E46405F-E708-51BD-7BDE-2871B8093D2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6D79EDCA-A6EB-104D-D59B-70F2A6D43D3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Notas do instrutor:</a:t>
            </a:r>
            <a:endParaRPr lang="en-US"/>
          </a:p>
          <a:p>
            <a:endParaRPr lang="en-US"/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lang="en-US" b="1"/>
              <a:t>Responder: </a:t>
            </a:r>
            <a:r>
              <a:rPr lang="en-US" i="1"/>
              <a:t>Desenvolver um plano de análise.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44123D7-2E73-F2A9-4918-838E727B9C8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5F56037-6788-433A-A7B1-BC071E3268D5}" type="slidenum">
              <a:rPr lang="en-US" altLang="en-US" smtClean="0"/>
              <a:t>97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80014912"/>
      </p:ext>
    </p:extLst>
  </p:cSld>
  <p:clrMapOvr>
    <a:masterClrMapping/>
  </p:clrMapOvr>
</p:notes>
</file>

<file path=ppt/notesSlides/notesSlide9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C13BA97-2041-EEE2-1CCC-9892EA11C65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EB0DBC8B-0368-8535-96C4-700CA9D5F53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409575" y="698500"/>
            <a:ext cx="6192838" cy="3484563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7AAD6CDE-0CBC-C41C-55CA-9F9C4BA25A3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>
              <a:spcBef>
                <a:spcPts val="1200"/>
              </a:spcBef>
              <a:spcAft>
                <a:spcPts val="600"/>
              </a:spcAft>
            </a:pPr>
            <a:r>
              <a:rPr lang="en-US" sz="1200" b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Notas</a:t>
            </a:r>
            <a:r>
              <a:rPr lang="en-US" sz="1200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do </a:t>
            </a:r>
            <a:r>
              <a:rPr lang="en-US" sz="1200" b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instrutor</a:t>
            </a:r>
            <a:r>
              <a:rPr lang="en-US" sz="1200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marL="0" marR="0">
              <a:spcBef>
                <a:spcPts val="1200"/>
              </a:spcBef>
              <a:spcAft>
                <a:spcPts val="600"/>
              </a:spcAft>
            </a:pPr>
            <a:endParaRPr lang="en-US" sz="1200" b="1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US" sz="1200" b="1" u="sng" dirty="0"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Dizer:</a:t>
            </a:r>
            <a:r>
              <a:rPr lang="en-US" sz="1200" b="1" u="none" dirty="0"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três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primeiros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passos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uma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investigação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um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surto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são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:</a:t>
            </a:r>
          </a:p>
          <a:p>
            <a:pPr marL="628650" marR="0" lvl="1" indent="-17145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Courier New" panose="02070309020205020404" pitchFamily="49" charset="0"/>
              <a:buChar char="o"/>
            </a:pP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Preparar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o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trabalho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campo</a:t>
            </a:r>
          </a:p>
          <a:p>
            <a:pPr marL="628650" marR="0" lvl="1" indent="-17145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Courier New" panose="02070309020205020404" pitchFamily="49" charset="0"/>
              <a:buChar char="o"/>
            </a:pP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Confirmar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existência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um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surto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e</a:t>
            </a:r>
          </a:p>
          <a:p>
            <a:pPr marL="628650" marR="0" lvl="1" indent="-17145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Courier New" panose="02070309020205020404" pitchFamily="49" charset="0"/>
              <a:buChar char="o"/>
            </a:pP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Verificar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o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diagnóstico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</a:p>
          <a:p>
            <a:pPr marL="0" marR="0">
              <a:spcBef>
                <a:spcPts val="1200"/>
              </a:spcBef>
              <a:spcAft>
                <a:spcPts val="600"/>
              </a:spcAft>
            </a:pPr>
            <a:endParaRPr lang="en-US" sz="1200" b="1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US" sz="1200" b="1" u="sng" dirty="0"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Dizer:</a:t>
            </a:r>
            <a:r>
              <a:rPr lang="en-US" sz="1200" b="1" u="none" dirty="0"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Estes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três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passos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são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quase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sempre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primeiros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três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passos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mas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por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vezes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são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dados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numa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ordem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diferente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ou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todos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mesmo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tempo. Mas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vamos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abordá-los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pela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ordem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aqui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indicada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começando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por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Preparar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o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trabalho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campo.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6F93927-5D05-3603-53E7-87B6F7AD84A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5F56037-6788-433A-A7B1-BC071E3268D5}" type="slidenum">
              <a:rPr lang="en-US" altLang="en-US" smtClean="0"/>
              <a:t>98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142348"/>
      </p:ext>
    </p:extLst>
  </p:cSld>
  <p:clrMapOvr>
    <a:masterClrMapping/>
  </p:clrMapOvr>
</p:notes>
</file>

<file path=ppt/notesSlides/notesSlide9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9575" y="698500"/>
            <a:ext cx="6192838" cy="34845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>
              <a:spcBef>
                <a:spcPts val="1200"/>
              </a:spcBef>
              <a:spcAft>
                <a:spcPts val="600"/>
              </a:spcAft>
            </a:pPr>
            <a:r>
              <a:rPr lang="en-US" sz="12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Notas do instrutor:</a:t>
            </a:r>
          </a:p>
          <a:p>
            <a:pPr marL="0" marR="0">
              <a:spcBef>
                <a:spcPts val="1200"/>
              </a:spcBef>
              <a:spcAft>
                <a:spcPts val="600"/>
              </a:spcAft>
            </a:pPr>
            <a:endParaRPr lang="en-US" sz="1200" b="1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US" sz="1200" b="1" u="sng" dirty="0"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Dizer:</a:t>
            </a:r>
            <a:r>
              <a:rPr lang="en-US" sz="1200" b="1" u="none" dirty="0"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Queremos analisar os dados de forma ponderada e eficiente. Por isso, antes de nos sentarmos para analisar os dados descritivos, precisamos de desenvolver um plano de análise. O plano de análise deve ser um documento escrito que possa ser analisado e revisto. Em primeiro lugar, só podemos analisar os dados de que dispomos. Que variáveis temos? E como é que elas estão codificadas? Considere a idade. A idade é codificada em anos individuais ou em grupos, como grupos de 10 anos de idade? Se for o primeiro caso, pode calcular-se a média; se for o segundo, talvez seja melhor apresentar uma distribuição de frequências.</a:t>
            </a: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</a:pPr>
            <a:endParaRPr lang="en-US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US" sz="1200" b="1" u="sng" dirty="0"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Dizer:</a:t>
            </a:r>
            <a:r>
              <a:rPr lang="en-US" sz="1200" b="1" u="none" dirty="0"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Em segundo lugar, para cada componente (clínica, tempo, lugar, pessoa),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deciDizer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como resumir e analisar os dados. A informação clínica e a informação pessoal são normalmente apresentadas em tabelas de frequência. Mas o plano de análise deve ser específico - a idade e o género serão apresentados como variáveis individuais, ou como uma tabela de duas variáveis de grupo etário por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género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?  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 tempo é normalmente apresentado com uma curva epidémica. Relativamente ao local, a escolha é entre uma tabela e um mapa.</a:t>
            </a: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endParaRPr lang="en-US" sz="1200" b="1" u="sng" dirty="0">
              <a:effectLst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US" sz="1200" b="1" u="sng" dirty="0"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Dizer:</a:t>
            </a:r>
            <a:r>
              <a:rPr lang="en-US" sz="1200" b="1" u="none" dirty="0"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Os denominadores da população estão disponíveis para permitir o cálculo das taxas?</a:t>
            </a: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endParaRPr lang="en-US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endParaRPr lang="en-US" sz="1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EB32458-B0FD-4E0D-A69A-149897CA0BB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99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652262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diagramLayout" Target="../diagrams/layout1.xml"/><Relationship Id="rId7" Type="http://schemas.openxmlformats.org/officeDocument/2006/relationships/image" Target="../media/image4.png"/><Relationship Id="rId2" Type="http://schemas.openxmlformats.org/officeDocument/2006/relationships/diagramData" Target="../diagrams/data1.xml"/><Relationship Id="rId1" Type="http://schemas.openxmlformats.org/officeDocument/2006/relationships/slideMaster" Target="../slideMasters/slideMaster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Layouts/_rels/slideLayout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diagramLayout" Target="../diagrams/layout2.xml"/><Relationship Id="rId7" Type="http://schemas.openxmlformats.org/officeDocument/2006/relationships/image" Target="../media/image4.png"/><Relationship Id="rId2" Type="http://schemas.openxmlformats.org/officeDocument/2006/relationships/diagramData" Target="../diagrams/data2.xml"/><Relationship Id="rId1" Type="http://schemas.openxmlformats.org/officeDocument/2006/relationships/slideMaster" Target="../slideMasters/slideMaster1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Layouts/_rels/slideLayout14.xml.rels><?xml version="1.0" encoding="UTF-8" standalone="yes"?>
<Relationships xmlns="http://schemas.openxmlformats.org/package/2006/relationships"><Relationship Id="rId8" Type="http://schemas.microsoft.com/office/2007/relationships/diagramDrawing" Target="../diagrams/drawing3.xml"/><Relationship Id="rId3" Type="http://schemas.openxmlformats.org/officeDocument/2006/relationships/image" Target="../media/image4.png"/><Relationship Id="rId7" Type="http://schemas.openxmlformats.org/officeDocument/2006/relationships/diagramColors" Target="../diagrams/colors3.xml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6" Type="http://schemas.openxmlformats.org/officeDocument/2006/relationships/diagramQuickStyle" Target="../diagrams/quickStyle3.xml"/><Relationship Id="rId5" Type="http://schemas.openxmlformats.org/officeDocument/2006/relationships/diagramLayout" Target="../diagrams/layout3.xml"/><Relationship Id="rId4" Type="http://schemas.openxmlformats.org/officeDocument/2006/relationships/diagramData" Target="../diagrams/data3.xml"/></Relationships>
</file>

<file path=ppt/slideLayouts/_rels/slideLayout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13" Type="http://schemas.microsoft.com/office/2007/relationships/diagramDrawing" Target="../diagrams/drawing5.xml"/><Relationship Id="rId3" Type="http://schemas.openxmlformats.org/officeDocument/2006/relationships/diagramLayout" Target="../diagrams/layout4.xml"/><Relationship Id="rId7" Type="http://schemas.openxmlformats.org/officeDocument/2006/relationships/image" Target="../media/image3.png"/><Relationship Id="rId12" Type="http://schemas.openxmlformats.org/officeDocument/2006/relationships/diagramColors" Target="../diagrams/colors5.xml"/><Relationship Id="rId2" Type="http://schemas.openxmlformats.org/officeDocument/2006/relationships/diagramData" Target="../diagrams/data4.xml"/><Relationship Id="rId1" Type="http://schemas.openxmlformats.org/officeDocument/2006/relationships/slideMaster" Target="../slideMasters/slideMaster1.xml"/><Relationship Id="rId6" Type="http://schemas.microsoft.com/office/2007/relationships/diagramDrawing" Target="../diagrams/drawing4.xml"/><Relationship Id="rId11" Type="http://schemas.openxmlformats.org/officeDocument/2006/relationships/diagramQuickStyle" Target="../diagrams/quickStyle5.xml"/><Relationship Id="rId5" Type="http://schemas.openxmlformats.org/officeDocument/2006/relationships/diagramColors" Target="../diagrams/colors4.xml"/><Relationship Id="rId10" Type="http://schemas.openxmlformats.org/officeDocument/2006/relationships/diagramLayout" Target="../diagrams/layout5.xml"/><Relationship Id="rId4" Type="http://schemas.openxmlformats.org/officeDocument/2006/relationships/diagramQuickStyle" Target="../diagrams/quickStyle4.xml"/><Relationship Id="rId9" Type="http://schemas.openxmlformats.org/officeDocument/2006/relationships/diagramData" Target="../diagrams/data5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png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png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EBCBA0E3-8F12-DE02-7156-ADAF19303223}"/>
              </a:ext>
            </a:extLst>
          </p:cNvPr>
          <p:cNvSpPr/>
          <p:nvPr/>
        </p:nvSpPr>
        <p:spPr>
          <a:xfrm>
            <a:off x="0" y="6728728"/>
            <a:ext cx="12192000" cy="203201"/>
          </a:xfrm>
          <a:prstGeom prst="rect">
            <a:avLst/>
          </a:prstGeom>
          <a:solidFill>
            <a:srgbClr val="10964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46250B61-CA87-D44C-E6B5-186384B3458D}"/>
              </a:ext>
            </a:extLst>
          </p:cNvPr>
          <p:cNvCxnSpPr/>
          <p:nvPr/>
        </p:nvCxnSpPr>
        <p:spPr>
          <a:xfrm>
            <a:off x="518160" y="1264888"/>
            <a:ext cx="11155680" cy="0"/>
          </a:xfrm>
          <a:prstGeom prst="line">
            <a:avLst/>
          </a:prstGeom>
          <a:ln w="50800">
            <a:solidFill>
              <a:srgbClr val="10964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 Placeholder 3">
            <a:extLst>
              <a:ext uri="{FF2B5EF4-FFF2-40B4-BE49-F238E27FC236}">
                <a16:creationId xmlns:a16="http://schemas.microsoft.com/office/drawing/2014/main" id="{26F47D77-FD51-B78E-9697-A18E25F06BD7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521601" y="4953232"/>
            <a:ext cx="2974848" cy="521208"/>
          </a:xfrm>
          <a:prstGeom prst="rect">
            <a:avLst/>
          </a:prstGeom>
        </p:spPr>
        <p:txBody>
          <a:bodyPr anchor="b"/>
          <a:lstStyle>
            <a:lvl1pPr marL="0" indent="0" algn="l">
              <a:buNone/>
              <a:defRPr b="1"/>
            </a:lvl1pPr>
          </a:lstStyle>
          <a:p>
            <a:pPr lvl="0"/>
            <a:r>
              <a:rPr lang="en-US" dirty="0"/>
              <a:t>Workshop #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5AF7597B-B4C3-7115-0885-E06823DFB06C}"/>
              </a:ext>
            </a:extLst>
          </p:cNvPr>
          <p:cNvCxnSpPr/>
          <p:nvPr/>
        </p:nvCxnSpPr>
        <p:spPr>
          <a:xfrm>
            <a:off x="436228" y="5941994"/>
            <a:ext cx="11150779" cy="0"/>
          </a:xfrm>
          <a:prstGeom prst="line">
            <a:avLst/>
          </a:prstGeom>
          <a:ln w="50800">
            <a:solidFill>
              <a:srgbClr val="10964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id="{7D22B602-52E4-D036-0446-3B946A8D8CCA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160" y="279657"/>
            <a:ext cx="1920240" cy="886664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8996AA8A-C5F1-70B6-7FC7-86027380F1F1}"/>
              </a:ext>
            </a:extLst>
          </p:cNvPr>
          <p:cNvSpPr txBox="1"/>
          <p:nvPr/>
        </p:nvSpPr>
        <p:spPr>
          <a:xfrm>
            <a:off x="9525001" y="6151452"/>
            <a:ext cx="2057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dirty="0"/>
              <a:t>Version 3.0</a:t>
            </a:r>
          </a:p>
        </p:txBody>
      </p:sp>
      <p:pic>
        <p:nvPicPr>
          <p:cNvPr id="2" name="Picture 9">
            <a:extLst>
              <a:ext uri="{FF2B5EF4-FFF2-40B4-BE49-F238E27FC236}">
                <a16:creationId xmlns:a16="http://schemas.microsoft.com/office/drawing/2014/main" id="{E0708393-B392-61EE-F300-24A516E553C8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 bwMode="auto">
          <a:xfrm>
            <a:off x="7235207" y="1550094"/>
            <a:ext cx="4438633" cy="41052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9">
            <a:extLst>
              <a:ext uri="{FF2B5EF4-FFF2-40B4-BE49-F238E27FC236}">
                <a16:creationId xmlns:a16="http://schemas.microsoft.com/office/drawing/2014/main" id="{B1D25929-50BD-729F-8087-0BB3443D81F6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 bwMode="auto">
          <a:xfrm>
            <a:off x="7235207" y="1550094"/>
            <a:ext cx="4438633" cy="41052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E87B50E4-BB88-E53A-B429-2E2B9E6C2786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518160" y="2110490"/>
            <a:ext cx="7607300" cy="158853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5400">
                <a:latin typeface="+mj-lt"/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46D4176-B6D4-41B7-48C2-0936CA83333B}"/>
              </a:ext>
            </a:extLst>
          </p:cNvPr>
          <p:cNvSpPr txBox="1"/>
          <p:nvPr/>
        </p:nvSpPr>
        <p:spPr>
          <a:xfrm>
            <a:off x="520953" y="3105834"/>
            <a:ext cx="645133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i="1" dirty="0">
                <a:solidFill>
                  <a:srgbClr val="109648"/>
                </a:solidFill>
                <a:latin typeface="Franklin Gothic Medium" panose="020B0603020102020204" pitchFamily="34" charset="0"/>
              </a:rPr>
              <a:t>Using a One Health Approach</a:t>
            </a:r>
            <a:endParaRPr kumimoji="0" lang="en-US" sz="3600" b="0" i="1" u="none" strike="noStrike" kern="1200" cap="none" spc="0" normalizeH="0" baseline="0" noProof="0" dirty="0">
              <a:ln>
                <a:noFill/>
              </a:ln>
              <a:solidFill>
                <a:srgbClr val="109648"/>
              </a:solidFill>
              <a:effectLst/>
              <a:uLnTx/>
              <a:uFillTx/>
              <a:latin typeface="Franklin Gothic Medium" panose="020B0603020102020204" pitchFamily="34" charset="0"/>
              <a:ea typeface="+mn-ea"/>
              <a:cs typeface="+mn-cs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42D8E6C-6D51-4729-C637-F427A7A2C38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230534" y="279657"/>
            <a:ext cx="1443306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36658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bjectiv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4" descr="Objectives Icon">
            <a:extLst>
              <a:ext uri="{FF2B5EF4-FFF2-40B4-BE49-F238E27FC236}">
                <a16:creationId xmlns:a16="http://schemas.microsoft.com/office/drawing/2014/main" id="{9147A5A8-D92D-B4E5-3D7F-A0589E45F77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83960" y="146159"/>
            <a:ext cx="939679" cy="8951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Content Placeholder 3">
            <a:extLst>
              <a:ext uri="{FF2B5EF4-FFF2-40B4-BE49-F238E27FC236}">
                <a16:creationId xmlns:a16="http://schemas.microsoft.com/office/drawing/2014/main" id="{2033EF92-E4D5-4276-7551-AF1D3EC82CA0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838200" y="1478857"/>
            <a:ext cx="10515600" cy="4639309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Font typeface="Arial" panose="020B0604020202020204" pitchFamily="34" charset="0"/>
              <a:buNone/>
              <a:defRPr b="1"/>
            </a:lvl1pPr>
            <a:lvl2pPr marL="6858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Wingdings" panose="05000000000000000000" pitchFamily="2" charset="2"/>
              <a:buChar char="§"/>
              <a:defRPr/>
            </a:lvl2pPr>
            <a:lvl3pPr marL="11430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‒"/>
              <a:defRPr/>
            </a:lvl3pPr>
            <a:lvl4pPr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defRPr/>
            </a:lvl4pPr>
            <a:lvl5pPr marL="20574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‒"/>
              <a:defRPr/>
            </a:lvl5pPr>
            <a:lvl6pPr marL="25146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»"/>
              <a:defRPr/>
            </a:lvl6pPr>
          </a:lstStyle>
          <a:p>
            <a:pPr lvl="0"/>
            <a:r>
              <a:rPr lang="en-US" dirty="0"/>
              <a:t>At the end of this lesson, you will be able to: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Level 0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lvl="0"/>
            <a:endParaRPr lang="en-US" dirty="0"/>
          </a:p>
          <a:p>
            <a:pPr lvl="0"/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7B58EC7-7629-12D9-5DBF-658FA277F825}"/>
              </a:ext>
            </a:extLst>
          </p:cNvPr>
          <p:cNvSpPr/>
          <p:nvPr/>
        </p:nvSpPr>
        <p:spPr>
          <a:xfrm>
            <a:off x="10868596" y="6356350"/>
            <a:ext cx="1315453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217191D-AC48-87D0-3F3C-093BBAE15283}"/>
              </a:ext>
            </a:extLst>
          </p:cNvPr>
          <p:cNvSpPr txBox="1"/>
          <p:nvPr/>
        </p:nvSpPr>
        <p:spPr>
          <a:xfrm>
            <a:off x="838200" y="422510"/>
            <a:ext cx="10515600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sz="4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Franklin Gothic Medium"/>
                <a:ea typeface="+mj-ea"/>
                <a:cs typeface="+mj-cs"/>
              </a:rPr>
              <a:t>Learning Objectives</a:t>
            </a:r>
            <a:endParaRPr lang="en-US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337A0136-1B03-6099-5C05-5070F1722097}"/>
              </a:ext>
            </a:extLst>
          </p:cNvPr>
          <p:cNvSpPr/>
          <p:nvPr/>
        </p:nvSpPr>
        <p:spPr>
          <a:xfrm>
            <a:off x="9552563" y="6356350"/>
            <a:ext cx="2560320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D51EB89-001E-3414-9EB4-98FE341421D0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22808" y="6330789"/>
            <a:ext cx="1097280" cy="505373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43EB989F-1171-345A-294E-8AB6BC87E5B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57248" y="6241802"/>
            <a:ext cx="938147" cy="594360"/>
          </a:xfrm>
          <a:prstGeom prst="rect">
            <a:avLst/>
          </a:prstGeom>
        </p:spPr>
      </p:pic>
      <p:sp>
        <p:nvSpPr>
          <p:cNvPr id="9" name="Title 5">
            <a:extLst>
              <a:ext uri="{FF2B5EF4-FFF2-40B4-BE49-F238E27FC236}">
                <a16:creationId xmlns:a16="http://schemas.microsoft.com/office/drawing/2014/main" id="{ECD218D1-ED8E-2D4B-D1B9-CA474FDB004D}"/>
              </a:ext>
            </a:extLst>
          </p:cNvPr>
          <p:cNvSpPr txBox="1">
            <a:spLocks/>
          </p:cNvSpPr>
          <p:nvPr userDrawn="1"/>
        </p:nvSpPr>
        <p:spPr>
          <a:xfrm>
            <a:off x="838200" y="457200"/>
            <a:ext cx="10515600" cy="80010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z="4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Franklin Gothic Medium"/>
                <a:ea typeface="+mj-ea"/>
                <a:cs typeface="+mj-cs"/>
              </a:rPr>
              <a:t>Learning Objectives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33505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Objectives_Portugue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4" descr="Objectives Icon">
            <a:extLst>
              <a:ext uri="{FF2B5EF4-FFF2-40B4-BE49-F238E27FC236}">
                <a16:creationId xmlns:a16="http://schemas.microsoft.com/office/drawing/2014/main" id="{9147A5A8-D92D-B4E5-3D7F-A0589E45F77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83960" y="146159"/>
            <a:ext cx="939679" cy="8951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Content Placeholder 3">
            <a:extLst>
              <a:ext uri="{FF2B5EF4-FFF2-40B4-BE49-F238E27FC236}">
                <a16:creationId xmlns:a16="http://schemas.microsoft.com/office/drawing/2014/main" id="{2033EF92-E4D5-4276-7551-AF1D3EC82CA0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838200" y="1478857"/>
            <a:ext cx="10515600" cy="4639309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Font typeface="Arial" panose="020B0604020202020204" pitchFamily="34" charset="0"/>
              <a:buNone/>
              <a:defRPr b="1"/>
            </a:lvl1pPr>
            <a:lvl2pPr marL="6858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Wingdings" panose="05000000000000000000" pitchFamily="2" charset="2"/>
              <a:buChar char="§"/>
              <a:defRPr/>
            </a:lvl2pPr>
            <a:lvl3pPr marL="11430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‒"/>
              <a:defRPr/>
            </a:lvl3pPr>
            <a:lvl4pPr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defRPr/>
            </a:lvl4pPr>
            <a:lvl5pPr marL="20574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‒"/>
              <a:defRPr/>
            </a:lvl5pPr>
            <a:lvl6pPr marL="25146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»"/>
              <a:defRPr/>
            </a:lvl6pPr>
          </a:lstStyle>
          <a:p>
            <a:pPr lvl="0"/>
            <a:r>
              <a:rPr lang="en-US"/>
              <a:t>At the end of this lesson, you will be able to: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Level 0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2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lvl="0"/>
            <a:endParaRPr lang="en-US"/>
          </a:p>
          <a:p>
            <a:pPr lvl="0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7B58EC7-7629-12D9-5DBF-658FA277F825}"/>
              </a:ext>
            </a:extLst>
          </p:cNvPr>
          <p:cNvSpPr/>
          <p:nvPr/>
        </p:nvSpPr>
        <p:spPr>
          <a:xfrm>
            <a:off x="10868596" y="6356350"/>
            <a:ext cx="1315453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217191D-AC48-87D0-3F3C-093BBAE15283}"/>
              </a:ext>
            </a:extLst>
          </p:cNvPr>
          <p:cNvSpPr txBox="1"/>
          <p:nvPr/>
        </p:nvSpPr>
        <p:spPr>
          <a:xfrm>
            <a:off x="609600" y="422510"/>
            <a:ext cx="10744200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sz="44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Franklin Gothic Medium"/>
                <a:ea typeface="+mj-ea"/>
                <a:cs typeface="+mj-cs"/>
              </a:rPr>
              <a:t>Objetivos</a:t>
            </a:r>
            <a:r>
              <a:rPr kumimoji="0" lang="en-US" sz="4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Franklin Gothic Medium"/>
                <a:ea typeface="+mj-ea"/>
                <a:cs typeface="+mj-cs"/>
              </a:rPr>
              <a:t> de </a:t>
            </a:r>
            <a:r>
              <a:rPr kumimoji="0" lang="en-US" sz="44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Franklin Gothic Medium"/>
                <a:ea typeface="+mj-ea"/>
                <a:cs typeface="+mj-cs"/>
              </a:rPr>
              <a:t>aprendizagem</a:t>
            </a:r>
            <a:endParaRPr lang="en-US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337A0136-1B03-6099-5C05-5070F1722097}"/>
              </a:ext>
            </a:extLst>
          </p:cNvPr>
          <p:cNvSpPr/>
          <p:nvPr/>
        </p:nvSpPr>
        <p:spPr>
          <a:xfrm>
            <a:off x="9552563" y="6356350"/>
            <a:ext cx="2560320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D51EB89-001E-3414-9EB4-98FE341421D0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22808" y="6330789"/>
            <a:ext cx="1097280" cy="505373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43EB989F-1171-345A-294E-8AB6BC87E5B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57248" y="6241802"/>
            <a:ext cx="938147" cy="594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523765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urveillance Cyc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extBox 26">
            <a:extLst>
              <a:ext uri="{FF2B5EF4-FFF2-40B4-BE49-F238E27FC236}">
                <a16:creationId xmlns:a16="http://schemas.microsoft.com/office/drawing/2014/main" id="{C4E0B380-D1A2-CAC7-1336-0F66821A755B}"/>
              </a:ext>
            </a:extLst>
          </p:cNvPr>
          <p:cNvSpPr txBox="1"/>
          <p:nvPr/>
        </p:nvSpPr>
        <p:spPr>
          <a:xfrm>
            <a:off x="838200" y="422510"/>
            <a:ext cx="10515600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sz="4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Franklin Gothic Medium"/>
                <a:ea typeface="+mj-ea"/>
                <a:cs typeface="+mj-cs"/>
              </a:rPr>
              <a:t>Public Health Surveillance Cycle</a:t>
            </a:r>
            <a:endParaRPr lang="en-US" dirty="0"/>
          </a:p>
        </p:txBody>
      </p:sp>
      <p:graphicFrame>
        <p:nvGraphicFramePr>
          <p:cNvPr id="23" name="Diagram 22">
            <a:extLst>
              <a:ext uri="{FF2B5EF4-FFF2-40B4-BE49-F238E27FC236}">
                <a16:creationId xmlns:a16="http://schemas.microsoft.com/office/drawing/2014/main" id="{6A1551D6-1F43-EA83-79C8-B30499B3428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846529144"/>
              </p:ext>
            </p:extLst>
          </p:nvPr>
        </p:nvGraphicFramePr>
        <p:xfrm>
          <a:off x="1231106" y="1557036"/>
          <a:ext cx="9729788" cy="492948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Rectangle 1">
            <a:extLst>
              <a:ext uri="{FF2B5EF4-FFF2-40B4-BE49-F238E27FC236}">
                <a16:creationId xmlns:a16="http://schemas.microsoft.com/office/drawing/2014/main" id="{E1E58719-FE18-0CDF-A0D4-9454D66D905A}"/>
              </a:ext>
            </a:extLst>
          </p:cNvPr>
          <p:cNvSpPr/>
          <p:nvPr/>
        </p:nvSpPr>
        <p:spPr>
          <a:xfrm>
            <a:off x="10868596" y="6356350"/>
            <a:ext cx="1315453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FE666BCF-E3C3-DC5C-2E21-E09A6F284ED7}"/>
              </a:ext>
            </a:extLst>
          </p:cNvPr>
          <p:cNvSpPr/>
          <p:nvPr/>
        </p:nvSpPr>
        <p:spPr>
          <a:xfrm>
            <a:off x="9552563" y="6356350"/>
            <a:ext cx="2560320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E872132-9FA7-1ADF-009C-44307E893E50}"/>
              </a:ext>
            </a:extLst>
          </p:cNvPr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22808" y="6330789"/>
            <a:ext cx="1097280" cy="505373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AE5D55F9-E597-D539-E999-29BBB1119D30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1057248" y="6241802"/>
            <a:ext cx="938147" cy="594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142000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Surveillance Cycle_Portugue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extBox 26">
            <a:extLst>
              <a:ext uri="{FF2B5EF4-FFF2-40B4-BE49-F238E27FC236}">
                <a16:creationId xmlns:a16="http://schemas.microsoft.com/office/drawing/2014/main" id="{C4E0B380-D1A2-CAC7-1336-0F66821A755B}"/>
              </a:ext>
            </a:extLst>
          </p:cNvPr>
          <p:cNvSpPr txBox="1"/>
          <p:nvPr/>
        </p:nvSpPr>
        <p:spPr>
          <a:xfrm>
            <a:off x="838200" y="422510"/>
            <a:ext cx="10515600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pt-BR" sz="4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Franklin Gothic Medium"/>
                <a:ea typeface="+mj-ea"/>
                <a:cs typeface="+mj-cs"/>
              </a:rPr>
              <a:t>Ciclo de Vigilância da Saúde Pública</a:t>
            </a:r>
            <a:endParaRPr lang="en-US" sz="4400" dirty="0"/>
          </a:p>
        </p:txBody>
      </p:sp>
      <p:graphicFrame>
        <p:nvGraphicFramePr>
          <p:cNvPr id="23" name="Diagram 22">
            <a:extLst>
              <a:ext uri="{FF2B5EF4-FFF2-40B4-BE49-F238E27FC236}">
                <a16:creationId xmlns:a16="http://schemas.microsoft.com/office/drawing/2014/main" id="{6A1551D6-1F43-EA83-79C8-B30499B3428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472191765"/>
              </p:ext>
            </p:extLst>
          </p:nvPr>
        </p:nvGraphicFramePr>
        <p:xfrm>
          <a:off x="1231106" y="1557036"/>
          <a:ext cx="9729788" cy="492948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Rectangle 1">
            <a:extLst>
              <a:ext uri="{FF2B5EF4-FFF2-40B4-BE49-F238E27FC236}">
                <a16:creationId xmlns:a16="http://schemas.microsoft.com/office/drawing/2014/main" id="{E1E58719-FE18-0CDF-A0D4-9454D66D905A}"/>
              </a:ext>
            </a:extLst>
          </p:cNvPr>
          <p:cNvSpPr/>
          <p:nvPr/>
        </p:nvSpPr>
        <p:spPr>
          <a:xfrm>
            <a:off x="10868596" y="6356350"/>
            <a:ext cx="1315453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FE666BCF-E3C3-DC5C-2E21-E09A6F284ED7}"/>
              </a:ext>
            </a:extLst>
          </p:cNvPr>
          <p:cNvSpPr/>
          <p:nvPr/>
        </p:nvSpPr>
        <p:spPr>
          <a:xfrm>
            <a:off x="9552563" y="6356350"/>
            <a:ext cx="2560320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E872132-9FA7-1ADF-009C-44307E893E50}"/>
              </a:ext>
            </a:extLst>
          </p:cNvPr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22808" y="6330789"/>
            <a:ext cx="1097280" cy="505373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AE5D55F9-E597-D539-E999-29BBB1119D30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1057248" y="6241802"/>
            <a:ext cx="938147" cy="594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285199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urveillance Cycle + Monito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extBox 26">
            <a:extLst>
              <a:ext uri="{FF2B5EF4-FFF2-40B4-BE49-F238E27FC236}">
                <a16:creationId xmlns:a16="http://schemas.microsoft.com/office/drawing/2014/main" id="{C4E0B380-D1A2-CAC7-1336-0F66821A755B}"/>
              </a:ext>
            </a:extLst>
          </p:cNvPr>
          <p:cNvSpPr txBox="1"/>
          <p:nvPr/>
        </p:nvSpPr>
        <p:spPr>
          <a:xfrm>
            <a:off x="548640" y="422510"/>
            <a:ext cx="10805160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pt-BR" sz="4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Franklin Gothic Medium"/>
                <a:ea typeface="+mj-ea"/>
                <a:cs typeface="+mj-cs"/>
              </a:rPr>
              <a:t>Ciclo de Vigilância em Saúde Pública</a:t>
            </a:r>
            <a:endParaRPr lang="en-US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16A95945-1B4F-18A0-3591-216AE73B49D2}"/>
              </a:ext>
            </a:extLst>
          </p:cNvPr>
          <p:cNvSpPr/>
          <p:nvPr/>
        </p:nvSpPr>
        <p:spPr>
          <a:xfrm>
            <a:off x="10868596" y="6356350"/>
            <a:ext cx="1315453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11FA2A8-4F58-8C97-B6A6-7AD9C4742C16}"/>
              </a:ext>
            </a:extLst>
          </p:cNvPr>
          <p:cNvSpPr/>
          <p:nvPr/>
        </p:nvSpPr>
        <p:spPr>
          <a:xfrm>
            <a:off x="9552563" y="6356350"/>
            <a:ext cx="2560320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A7F95D9B-CFED-7F08-7896-E2D9DAE99B8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57248" y="6241802"/>
            <a:ext cx="938147" cy="594360"/>
          </a:xfrm>
          <a:prstGeom prst="rect">
            <a:avLst/>
          </a:prstGeom>
        </p:spPr>
      </p:pic>
      <p:pic>
        <p:nvPicPr>
          <p:cNvPr id="11" name="Picture 7">
            <a:extLst>
              <a:ext uri="{FF2B5EF4-FFF2-40B4-BE49-F238E27FC236}">
                <a16:creationId xmlns:a16="http://schemas.microsoft.com/office/drawing/2014/main" id="{81FC4E76-F577-389E-EB3B-E2CE946195CC}"/>
              </a:ext>
            </a:extLst>
          </p:cNvPr>
          <p:cNvPicPr/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22808" y="6330789"/>
            <a:ext cx="1097280" cy="505373"/>
          </a:xfrm>
          <a:prstGeom prst="rect">
            <a:avLst/>
          </a:prstGeom>
        </p:spPr>
      </p:pic>
      <p:sp>
        <p:nvSpPr>
          <p:cNvPr id="12" name="Oval 11">
            <a:extLst>
              <a:ext uri="{FF2B5EF4-FFF2-40B4-BE49-F238E27FC236}">
                <a16:creationId xmlns:a16="http://schemas.microsoft.com/office/drawing/2014/main" id="{58C4B382-E499-B766-ADDA-B0DF0063FDBD}"/>
              </a:ext>
            </a:extLst>
          </p:cNvPr>
          <p:cNvSpPr/>
          <p:nvPr userDrawn="1"/>
        </p:nvSpPr>
        <p:spPr>
          <a:xfrm>
            <a:off x="3057525" y="1857375"/>
            <a:ext cx="6486525" cy="4100513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3" name="Diagram 2">
            <a:extLst>
              <a:ext uri="{FF2B5EF4-FFF2-40B4-BE49-F238E27FC236}">
                <a16:creationId xmlns:a16="http://schemas.microsoft.com/office/drawing/2014/main" id="{74D04FD2-17AA-DDBD-F456-F9218B47FC42}"/>
              </a:ext>
            </a:extLst>
          </p:cNvPr>
          <p:cNvGraphicFramePr/>
          <p:nvPr userDrawn="1">
            <p:extLst>
              <p:ext uri="{D42A27DB-BD31-4B8C-83A1-F6EECF244321}">
                <p14:modId xmlns:p14="http://schemas.microsoft.com/office/powerpoint/2010/main" val="2119150045"/>
              </p:ext>
            </p:extLst>
          </p:nvPr>
        </p:nvGraphicFramePr>
        <p:xfrm>
          <a:off x="1231106" y="1557036"/>
          <a:ext cx="9729788" cy="492948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14" name="TextBox 9">
            <a:extLst>
              <a:ext uri="{FF2B5EF4-FFF2-40B4-BE49-F238E27FC236}">
                <a16:creationId xmlns:a16="http://schemas.microsoft.com/office/drawing/2014/main" id="{BDA4C735-0AC4-7164-561F-C88C8C96F191}"/>
              </a:ext>
            </a:extLst>
          </p:cNvPr>
          <p:cNvSpPr txBox="1"/>
          <p:nvPr userDrawn="1"/>
        </p:nvSpPr>
        <p:spPr>
          <a:xfrm>
            <a:off x="3395228" y="3353633"/>
            <a:ext cx="5811117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600" b="1" dirty="0">
                <a:solidFill>
                  <a:srgbClr val="00943B"/>
                </a:solidFill>
                <a:latin typeface="+mn-lt"/>
              </a:rPr>
              <a:t>MONITORAR</a:t>
            </a:r>
          </a:p>
        </p:txBody>
      </p:sp>
    </p:spTree>
    <p:extLst>
      <p:ext uri="{BB962C8B-B14F-4D97-AF65-F5344CB8AC3E}">
        <p14:creationId xmlns:p14="http://schemas.microsoft.com/office/powerpoint/2010/main" val="7861435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Surveillance Cycle + Monitor Portugue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extBox 26">
            <a:extLst>
              <a:ext uri="{FF2B5EF4-FFF2-40B4-BE49-F238E27FC236}">
                <a16:creationId xmlns:a16="http://schemas.microsoft.com/office/drawing/2014/main" id="{C4E0B380-D1A2-CAC7-1336-0F66821A755B}"/>
              </a:ext>
            </a:extLst>
          </p:cNvPr>
          <p:cNvSpPr txBox="1"/>
          <p:nvPr/>
        </p:nvSpPr>
        <p:spPr>
          <a:xfrm>
            <a:off x="548640" y="422510"/>
            <a:ext cx="10805160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pt-BR" sz="4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Franklin Gothic Medium"/>
                <a:ea typeface="+mj-ea"/>
                <a:cs typeface="+mj-cs"/>
              </a:rPr>
              <a:t>Ciclo de Vigilância em Saúde Pública</a:t>
            </a:r>
            <a:endParaRPr lang="en-US" dirty="0"/>
          </a:p>
        </p:txBody>
      </p:sp>
      <p:graphicFrame>
        <p:nvGraphicFramePr>
          <p:cNvPr id="3" name="Diagram 2">
            <a:extLst>
              <a:ext uri="{FF2B5EF4-FFF2-40B4-BE49-F238E27FC236}">
                <a16:creationId xmlns:a16="http://schemas.microsoft.com/office/drawing/2014/main" id="{E4A6CDBD-A351-C226-D96D-556605FFF6C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359797498"/>
              </p:ext>
            </p:extLst>
          </p:nvPr>
        </p:nvGraphicFramePr>
        <p:xfrm>
          <a:off x="1231106" y="1557036"/>
          <a:ext cx="9729788" cy="492948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Rectangle 4">
            <a:extLst>
              <a:ext uri="{FF2B5EF4-FFF2-40B4-BE49-F238E27FC236}">
                <a16:creationId xmlns:a16="http://schemas.microsoft.com/office/drawing/2014/main" id="{16A95945-1B4F-18A0-3591-216AE73B49D2}"/>
              </a:ext>
            </a:extLst>
          </p:cNvPr>
          <p:cNvSpPr/>
          <p:nvPr/>
        </p:nvSpPr>
        <p:spPr>
          <a:xfrm>
            <a:off x="10868596" y="6356350"/>
            <a:ext cx="1315453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11FA2A8-4F58-8C97-B6A6-7AD9C4742C16}"/>
              </a:ext>
            </a:extLst>
          </p:cNvPr>
          <p:cNvSpPr/>
          <p:nvPr/>
        </p:nvSpPr>
        <p:spPr>
          <a:xfrm>
            <a:off x="9552563" y="6356350"/>
            <a:ext cx="2560320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A7F95D9B-CFED-7F08-7896-E2D9DAE99B8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1057248" y="6241802"/>
            <a:ext cx="938147" cy="594360"/>
          </a:xfrm>
          <a:prstGeom prst="rect">
            <a:avLst/>
          </a:prstGeom>
        </p:spPr>
      </p:pic>
      <p:pic>
        <p:nvPicPr>
          <p:cNvPr id="11" name="Picture 7">
            <a:extLst>
              <a:ext uri="{FF2B5EF4-FFF2-40B4-BE49-F238E27FC236}">
                <a16:creationId xmlns:a16="http://schemas.microsoft.com/office/drawing/2014/main" id="{DA18C34E-DE26-AB96-61CD-AF30D73E4736}"/>
              </a:ext>
            </a:extLst>
          </p:cNvPr>
          <p:cNvPicPr/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22808" y="6330789"/>
            <a:ext cx="1097280" cy="505373"/>
          </a:xfrm>
          <a:prstGeom prst="rect">
            <a:avLst/>
          </a:prstGeom>
        </p:spPr>
      </p:pic>
      <p:sp>
        <p:nvSpPr>
          <p:cNvPr id="12" name="Oval 11">
            <a:extLst>
              <a:ext uri="{FF2B5EF4-FFF2-40B4-BE49-F238E27FC236}">
                <a16:creationId xmlns:a16="http://schemas.microsoft.com/office/drawing/2014/main" id="{7D6E1342-9A06-F596-CD40-C21D83FE506A}"/>
              </a:ext>
            </a:extLst>
          </p:cNvPr>
          <p:cNvSpPr/>
          <p:nvPr userDrawn="1"/>
        </p:nvSpPr>
        <p:spPr>
          <a:xfrm>
            <a:off x="3057525" y="1857375"/>
            <a:ext cx="6486525" cy="4100513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3" name="Diagram 2">
            <a:extLst>
              <a:ext uri="{FF2B5EF4-FFF2-40B4-BE49-F238E27FC236}">
                <a16:creationId xmlns:a16="http://schemas.microsoft.com/office/drawing/2014/main" id="{6F1F7380-BEDC-15E8-6AE7-1D0AE535A575}"/>
              </a:ext>
            </a:extLst>
          </p:cNvPr>
          <p:cNvGraphicFramePr/>
          <p:nvPr userDrawn="1">
            <p:extLst>
              <p:ext uri="{D42A27DB-BD31-4B8C-83A1-F6EECF244321}">
                <p14:modId xmlns:p14="http://schemas.microsoft.com/office/powerpoint/2010/main" val="2119150045"/>
              </p:ext>
            </p:extLst>
          </p:nvPr>
        </p:nvGraphicFramePr>
        <p:xfrm>
          <a:off x="1231106" y="1557036"/>
          <a:ext cx="9729788" cy="492948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9" r:lo="rId10" r:qs="rId11" r:cs="rId12"/>
          </a:graphicData>
        </a:graphic>
      </p:graphicFrame>
      <p:sp>
        <p:nvSpPr>
          <p:cNvPr id="14" name="TextBox 9">
            <a:extLst>
              <a:ext uri="{FF2B5EF4-FFF2-40B4-BE49-F238E27FC236}">
                <a16:creationId xmlns:a16="http://schemas.microsoft.com/office/drawing/2014/main" id="{E728F30A-E4FC-5C59-2D47-B10E3477D371}"/>
              </a:ext>
            </a:extLst>
          </p:cNvPr>
          <p:cNvSpPr txBox="1"/>
          <p:nvPr userDrawn="1"/>
        </p:nvSpPr>
        <p:spPr>
          <a:xfrm>
            <a:off x="3395228" y="3353633"/>
            <a:ext cx="5811117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600" b="1" dirty="0">
                <a:solidFill>
                  <a:srgbClr val="00943B"/>
                </a:solidFill>
                <a:latin typeface="+mn-lt"/>
              </a:rPr>
              <a:t>MONITORAR</a:t>
            </a:r>
          </a:p>
        </p:txBody>
      </p:sp>
    </p:spTree>
    <p:extLst>
      <p:ext uri="{BB962C8B-B14F-4D97-AF65-F5344CB8AC3E}">
        <p14:creationId xmlns:p14="http://schemas.microsoft.com/office/powerpoint/2010/main" val="18080644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scovery_Dialog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5" descr="Discovery Dialogue ">
            <a:extLst>
              <a:ext uri="{FF2B5EF4-FFF2-40B4-BE49-F238E27FC236}">
                <a16:creationId xmlns:a16="http://schemas.microsoft.com/office/drawing/2014/main" id="{CDFA0117-4129-C330-FEBE-24C8668D613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83961" y="146159"/>
            <a:ext cx="939678" cy="9396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itle 1">
            <a:extLst>
              <a:ext uri="{FF2B5EF4-FFF2-40B4-BE49-F238E27FC236}">
                <a16:creationId xmlns:a16="http://schemas.microsoft.com/office/drawing/2014/main" id="{94AE688D-D5E1-F6F4-EACC-630908F1B2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57200"/>
            <a:ext cx="9752215" cy="8001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Content Placeholder 3">
            <a:extLst>
              <a:ext uri="{FF2B5EF4-FFF2-40B4-BE49-F238E27FC236}">
                <a16:creationId xmlns:a16="http://schemas.microsoft.com/office/drawing/2014/main" id="{BE3BCCD1-CBDB-B768-424C-657C82067548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838200" y="1478857"/>
            <a:ext cx="10515600" cy="4639309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defRPr/>
            </a:lvl1pPr>
            <a:lvl2pPr marL="6858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Wingdings" panose="05000000000000000000" pitchFamily="2" charset="2"/>
              <a:buChar char="§"/>
              <a:defRPr/>
            </a:lvl2pPr>
            <a:lvl3pPr marL="11430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‒"/>
              <a:defRPr/>
            </a:lvl3pPr>
            <a:lvl4pPr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defRPr/>
            </a:lvl4pPr>
            <a:lvl5pPr marL="20574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‒"/>
              <a:defRPr/>
            </a:lvl5pPr>
            <a:lvl6pPr marL="25146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»"/>
              <a:defRPr/>
            </a:lvl6pPr>
          </a:lstStyle>
          <a:p>
            <a:pPr lvl="0"/>
            <a:r>
              <a:rPr lang="en-US" dirty="0"/>
              <a:t>Level 0</a:t>
            </a:r>
          </a:p>
          <a:p>
            <a:pPr lvl="1"/>
            <a:r>
              <a:rPr lang="en-US" dirty="0"/>
              <a:t>Level 1</a:t>
            </a:r>
          </a:p>
          <a:p>
            <a:pPr lvl="2"/>
            <a:r>
              <a:rPr lang="en-US" dirty="0"/>
              <a:t>Level 2</a:t>
            </a:r>
          </a:p>
          <a:p>
            <a:pPr lvl="3"/>
            <a:r>
              <a:rPr lang="en-US" dirty="0"/>
              <a:t>Level 3</a:t>
            </a:r>
          </a:p>
          <a:p>
            <a:pPr lvl="4"/>
            <a:r>
              <a:rPr lang="en-US" dirty="0"/>
              <a:t>Level 4</a:t>
            </a:r>
          </a:p>
          <a:p>
            <a:pPr lvl="5"/>
            <a:r>
              <a:rPr lang="en-US" dirty="0"/>
              <a:t>Level 5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F0310963-AC01-4579-B570-C8CE6E846F94}"/>
              </a:ext>
            </a:extLst>
          </p:cNvPr>
          <p:cNvSpPr/>
          <p:nvPr/>
        </p:nvSpPr>
        <p:spPr>
          <a:xfrm>
            <a:off x="10868596" y="6356350"/>
            <a:ext cx="1315453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B5FD2873-8152-A97C-05E1-5BAA30214544}"/>
              </a:ext>
            </a:extLst>
          </p:cNvPr>
          <p:cNvSpPr/>
          <p:nvPr/>
        </p:nvSpPr>
        <p:spPr>
          <a:xfrm>
            <a:off x="9552563" y="6356350"/>
            <a:ext cx="2560320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16F905B-FA46-9E15-5E84-F20DBC57262B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22808" y="6330789"/>
            <a:ext cx="1097280" cy="505373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83489529-E55F-B5D2-2D02-64FE512A515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57248" y="6241802"/>
            <a:ext cx="938147" cy="594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434038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scovery_Dialog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5" descr="Discovery Dialogue ">
            <a:extLst>
              <a:ext uri="{FF2B5EF4-FFF2-40B4-BE49-F238E27FC236}">
                <a16:creationId xmlns:a16="http://schemas.microsoft.com/office/drawing/2014/main" id="{CDFA0117-4129-C330-FEBE-24C8668D613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83961" y="146159"/>
            <a:ext cx="939678" cy="9396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itle 1">
            <a:extLst>
              <a:ext uri="{FF2B5EF4-FFF2-40B4-BE49-F238E27FC236}">
                <a16:creationId xmlns:a16="http://schemas.microsoft.com/office/drawing/2014/main" id="{94AE688D-D5E1-F6F4-EACC-630908F1B2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47675"/>
            <a:ext cx="9752215" cy="800100"/>
          </a:xfrm>
          <a:prstGeom prst="rect">
            <a:avLst/>
          </a:prstGeom>
          <a:solidFill>
            <a:srgbClr val="E7C2F6"/>
          </a:solidFill>
          <a:ln>
            <a:noFill/>
          </a:ln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Content Placeholder 3">
            <a:extLst>
              <a:ext uri="{FF2B5EF4-FFF2-40B4-BE49-F238E27FC236}">
                <a16:creationId xmlns:a16="http://schemas.microsoft.com/office/drawing/2014/main" id="{BE3BCCD1-CBDB-B768-424C-657C82067548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838200" y="1478857"/>
            <a:ext cx="10515600" cy="4639309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defRPr/>
            </a:lvl1pPr>
            <a:lvl2pPr marL="6858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Wingdings" panose="05000000000000000000" pitchFamily="2" charset="2"/>
              <a:buChar char="§"/>
              <a:defRPr/>
            </a:lvl2pPr>
            <a:lvl3pPr marL="11430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‒"/>
              <a:defRPr/>
            </a:lvl3pPr>
            <a:lvl4pPr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defRPr/>
            </a:lvl4pPr>
            <a:lvl5pPr marL="20574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‒"/>
              <a:defRPr/>
            </a:lvl5pPr>
            <a:lvl6pPr marL="25146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»"/>
              <a:defRPr/>
            </a:lvl6pPr>
          </a:lstStyle>
          <a:p>
            <a:pPr lvl="0"/>
            <a:r>
              <a:rPr lang="en-US" dirty="0"/>
              <a:t>Level 0</a:t>
            </a:r>
          </a:p>
          <a:p>
            <a:pPr lvl="1"/>
            <a:r>
              <a:rPr lang="en-US" dirty="0"/>
              <a:t>Level 1</a:t>
            </a:r>
          </a:p>
          <a:p>
            <a:pPr lvl="2"/>
            <a:r>
              <a:rPr lang="en-US" dirty="0"/>
              <a:t>Level 2</a:t>
            </a:r>
          </a:p>
          <a:p>
            <a:pPr lvl="3"/>
            <a:r>
              <a:rPr lang="en-US" dirty="0"/>
              <a:t>Level 3</a:t>
            </a:r>
          </a:p>
          <a:p>
            <a:pPr lvl="4"/>
            <a:r>
              <a:rPr lang="en-US" dirty="0"/>
              <a:t>Level 4</a:t>
            </a:r>
          </a:p>
          <a:p>
            <a:pPr lvl="5"/>
            <a:r>
              <a:rPr lang="en-US" dirty="0"/>
              <a:t>Level 5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873DDE5-43DB-6819-60A1-F3D03D0BB970}"/>
              </a:ext>
            </a:extLst>
          </p:cNvPr>
          <p:cNvSpPr/>
          <p:nvPr/>
        </p:nvSpPr>
        <p:spPr>
          <a:xfrm>
            <a:off x="10868596" y="6356350"/>
            <a:ext cx="1315453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C3E91E8D-034D-93A4-BF8D-2AE79CF3689C}"/>
              </a:ext>
            </a:extLst>
          </p:cNvPr>
          <p:cNvSpPr/>
          <p:nvPr/>
        </p:nvSpPr>
        <p:spPr>
          <a:xfrm>
            <a:off x="9552563" y="6356350"/>
            <a:ext cx="2560320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B21F133-A657-4C3A-8C25-6EE6CF8F8125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22808" y="6330789"/>
            <a:ext cx="1097280" cy="505373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395A6E8D-7399-87ED-5775-F6B9EABC719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57248" y="6241802"/>
            <a:ext cx="938147" cy="594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284500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ctivi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0ED9B6-017E-8CE5-A472-13ACC530A5C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457200"/>
            <a:ext cx="9752215" cy="8001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Exercise X.XX</a:t>
            </a:r>
          </a:p>
        </p:txBody>
      </p:sp>
      <p:pic>
        <p:nvPicPr>
          <p:cNvPr id="9" name="Picture 7" descr="Activity Icon">
            <a:extLst>
              <a:ext uri="{FF2B5EF4-FFF2-40B4-BE49-F238E27FC236}">
                <a16:creationId xmlns:a16="http://schemas.microsoft.com/office/drawing/2014/main" id="{CC351CD5-5871-CC3F-EEC5-309B9ABF380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71575" y="146157"/>
            <a:ext cx="939679" cy="9396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7BC5F78B-F129-F09F-12E9-7055CEFAB7AA}"/>
              </a:ext>
            </a:extLst>
          </p:cNvPr>
          <p:cNvSpPr/>
          <p:nvPr/>
        </p:nvSpPr>
        <p:spPr>
          <a:xfrm>
            <a:off x="10868596" y="6356350"/>
            <a:ext cx="1315453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F5FD15B-5221-B042-3376-0C208EFC76B2}"/>
              </a:ext>
            </a:extLst>
          </p:cNvPr>
          <p:cNvSpPr txBox="1"/>
          <p:nvPr/>
        </p:nvSpPr>
        <p:spPr>
          <a:xfrm>
            <a:off x="1007013" y="2951946"/>
            <a:ext cx="10177974" cy="954107"/>
          </a:xfrm>
          <a:prstGeom prst="rect">
            <a:avLst/>
          </a:prstGeom>
          <a:noFill/>
          <a:ln w="38100">
            <a:solidFill>
              <a:srgbClr val="00140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800" dirty="0"/>
              <a:t>To complete the exercise, </a:t>
            </a:r>
          </a:p>
          <a:p>
            <a:pPr algn="ctr"/>
            <a:r>
              <a:rPr lang="en-US" sz="2800" dirty="0"/>
              <a:t>please turn to your Participant Exercise Book.</a:t>
            </a:r>
            <a:endParaRPr lang="en-US" sz="2800" strike="sngStrike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7FBA9CF-C98F-1F1B-D8B6-CBADD58EF832}"/>
              </a:ext>
            </a:extLst>
          </p:cNvPr>
          <p:cNvSpPr/>
          <p:nvPr/>
        </p:nvSpPr>
        <p:spPr>
          <a:xfrm>
            <a:off x="9552563" y="6356350"/>
            <a:ext cx="2560320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76D6A8C-B61F-6D09-4254-7FF12FB98C64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22808" y="6330789"/>
            <a:ext cx="1097280" cy="505373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83BC1284-77BC-F5D6-B3D6-86D806320FA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57248" y="6241802"/>
            <a:ext cx="938147" cy="594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509036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Activity_Portugue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0ED9B6-017E-8CE5-A472-13ACC530A5C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457200"/>
            <a:ext cx="9752215" cy="8001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Exercise X.XX</a:t>
            </a:r>
          </a:p>
        </p:txBody>
      </p:sp>
      <p:pic>
        <p:nvPicPr>
          <p:cNvPr id="9" name="Picture 7" descr="Activity Icon">
            <a:extLst>
              <a:ext uri="{FF2B5EF4-FFF2-40B4-BE49-F238E27FC236}">
                <a16:creationId xmlns:a16="http://schemas.microsoft.com/office/drawing/2014/main" id="{CC351CD5-5871-CC3F-EEC5-309B9ABF380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71575" y="146157"/>
            <a:ext cx="939679" cy="9396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7BC5F78B-F129-F09F-12E9-7055CEFAB7AA}"/>
              </a:ext>
            </a:extLst>
          </p:cNvPr>
          <p:cNvSpPr/>
          <p:nvPr/>
        </p:nvSpPr>
        <p:spPr>
          <a:xfrm>
            <a:off x="10868596" y="6356350"/>
            <a:ext cx="1315453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F5FD15B-5221-B042-3376-0C208EFC76B2}"/>
              </a:ext>
            </a:extLst>
          </p:cNvPr>
          <p:cNvSpPr txBox="1"/>
          <p:nvPr/>
        </p:nvSpPr>
        <p:spPr>
          <a:xfrm>
            <a:off x="1007013" y="2951946"/>
            <a:ext cx="10177974" cy="954107"/>
          </a:xfrm>
          <a:prstGeom prst="rect">
            <a:avLst/>
          </a:prstGeom>
          <a:noFill/>
          <a:ln w="38100">
            <a:solidFill>
              <a:srgbClr val="00140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pt-BR" sz="2800" dirty="0"/>
              <a:t>Para completar o exercício, consulte o seu Caderno de Exercícios do Participante.</a:t>
            </a:r>
            <a:endParaRPr lang="en-US" sz="2800" strike="sngStrike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7FBA9CF-C98F-1F1B-D8B6-CBADD58EF832}"/>
              </a:ext>
            </a:extLst>
          </p:cNvPr>
          <p:cNvSpPr/>
          <p:nvPr/>
        </p:nvSpPr>
        <p:spPr>
          <a:xfrm>
            <a:off x="9552563" y="6356350"/>
            <a:ext cx="2560320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76D6A8C-B61F-6D09-4254-7FF12FB98C64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22808" y="6330789"/>
            <a:ext cx="1097280" cy="505373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83BC1284-77BC-F5D6-B3D6-86D806320FA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57248" y="6241802"/>
            <a:ext cx="938147" cy="594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36907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EBCBA0E3-8F12-DE02-7156-ADAF19303223}"/>
              </a:ext>
            </a:extLst>
          </p:cNvPr>
          <p:cNvSpPr/>
          <p:nvPr/>
        </p:nvSpPr>
        <p:spPr>
          <a:xfrm>
            <a:off x="0" y="6728728"/>
            <a:ext cx="12192000" cy="203201"/>
          </a:xfrm>
          <a:prstGeom prst="rect">
            <a:avLst/>
          </a:prstGeom>
          <a:solidFill>
            <a:srgbClr val="10964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46250B61-CA87-D44C-E6B5-186384B3458D}"/>
              </a:ext>
            </a:extLst>
          </p:cNvPr>
          <p:cNvCxnSpPr/>
          <p:nvPr/>
        </p:nvCxnSpPr>
        <p:spPr>
          <a:xfrm>
            <a:off x="518160" y="1264888"/>
            <a:ext cx="11155680" cy="0"/>
          </a:xfrm>
          <a:prstGeom prst="line">
            <a:avLst/>
          </a:prstGeom>
          <a:ln w="50800">
            <a:solidFill>
              <a:srgbClr val="10964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5AF7597B-B4C3-7115-0885-E06823DFB06C}"/>
              </a:ext>
            </a:extLst>
          </p:cNvPr>
          <p:cNvCxnSpPr/>
          <p:nvPr/>
        </p:nvCxnSpPr>
        <p:spPr>
          <a:xfrm>
            <a:off x="436228" y="5941994"/>
            <a:ext cx="11150779" cy="0"/>
          </a:xfrm>
          <a:prstGeom prst="line">
            <a:avLst/>
          </a:prstGeom>
          <a:ln w="50800">
            <a:solidFill>
              <a:srgbClr val="10964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>
            <a:extLst>
              <a:ext uri="{FF2B5EF4-FFF2-40B4-BE49-F238E27FC236}">
                <a16:creationId xmlns:a16="http://schemas.microsoft.com/office/drawing/2014/main" id="{8996AA8A-C5F1-70B6-7FC7-86027380F1F1}"/>
              </a:ext>
            </a:extLst>
          </p:cNvPr>
          <p:cNvSpPr txBox="1"/>
          <p:nvPr/>
        </p:nvSpPr>
        <p:spPr>
          <a:xfrm>
            <a:off x="9525001" y="6151452"/>
            <a:ext cx="2057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dirty="0"/>
              <a:t>Version 3.0</a:t>
            </a:r>
          </a:p>
        </p:txBody>
      </p:sp>
      <p:pic>
        <p:nvPicPr>
          <p:cNvPr id="2" name="Picture 9">
            <a:extLst>
              <a:ext uri="{FF2B5EF4-FFF2-40B4-BE49-F238E27FC236}">
                <a16:creationId xmlns:a16="http://schemas.microsoft.com/office/drawing/2014/main" id="{E0708393-B392-61EE-F300-24A516E553C8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 bwMode="auto">
          <a:xfrm>
            <a:off x="7235207" y="1550094"/>
            <a:ext cx="4438633" cy="41052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9">
            <a:extLst>
              <a:ext uri="{FF2B5EF4-FFF2-40B4-BE49-F238E27FC236}">
                <a16:creationId xmlns:a16="http://schemas.microsoft.com/office/drawing/2014/main" id="{B1D25929-50BD-729F-8087-0BB3443D81F6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 bwMode="auto">
          <a:xfrm>
            <a:off x="7235207" y="1550094"/>
            <a:ext cx="4438633" cy="41052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C8E0E470-0C04-CD4C-666A-67502DF04E7C}"/>
              </a:ext>
            </a:extLst>
          </p:cNvPr>
          <p:cNvSpPr txBox="1"/>
          <p:nvPr/>
        </p:nvSpPr>
        <p:spPr>
          <a:xfrm>
            <a:off x="518160" y="3851013"/>
            <a:ext cx="645133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i="1" dirty="0">
                <a:solidFill>
                  <a:srgbClr val="109648"/>
                </a:solidFill>
                <a:latin typeface="Franklin Gothic Medium" panose="020B0603020102020204" pitchFamily="34" charset="0"/>
              </a:rPr>
              <a:t>Using a One Health Approach</a:t>
            </a:r>
            <a:endParaRPr kumimoji="0" lang="en-US" sz="3600" b="0" i="1" u="none" strike="noStrike" kern="1200" cap="none" spc="0" normalizeH="0" baseline="0" noProof="0" dirty="0">
              <a:ln>
                <a:noFill/>
              </a:ln>
              <a:solidFill>
                <a:srgbClr val="109648"/>
              </a:solidFill>
              <a:effectLst/>
              <a:uLnTx/>
              <a:uFillTx/>
              <a:latin typeface="Franklin Gothic Medium" panose="020B0603020102020204" pitchFamily="34" charset="0"/>
              <a:ea typeface="+mn-ea"/>
              <a:cs typeface="+mn-cs"/>
            </a:endParaRP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E87B50E4-BB88-E53A-B429-2E2B9E6C2786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518160" y="2110490"/>
            <a:ext cx="7607300" cy="158853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5400">
                <a:latin typeface="+mj-lt"/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14" name="Text Placeholder 3">
            <a:extLst>
              <a:ext uri="{FF2B5EF4-FFF2-40B4-BE49-F238E27FC236}">
                <a16:creationId xmlns:a16="http://schemas.microsoft.com/office/drawing/2014/main" id="{0A4CD0BD-F2A5-9DCC-DF01-52B7349057C5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521601" y="4953232"/>
            <a:ext cx="2974848" cy="521208"/>
          </a:xfrm>
          <a:prstGeom prst="rect">
            <a:avLst/>
          </a:prstGeom>
        </p:spPr>
        <p:txBody>
          <a:bodyPr anchor="b"/>
          <a:lstStyle>
            <a:lvl1pPr marL="0" indent="0" algn="l">
              <a:buNone/>
              <a:defRPr b="1"/>
            </a:lvl1pPr>
          </a:lstStyle>
          <a:p>
            <a:pPr lvl="0"/>
            <a:r>
              <a:rPr lang="en-US" dirty="0"/>
              <a:t>Workshop #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1029E049-DE89-B63F-B8F6-6A84D539278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30534" y="279657"/>
            <a:ext cx="1443306" cy="91440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5B8725D3-C7D0-0F7C-BF19-27163F73E385}"/>
              </a:ext>
            </a:extLst>
          </p:cNvPr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160" y="279657"/>
            <a:ext cx="1920240" cy="8866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095766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ctivity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7" descr="Activity Icon">
            <a:extLst>
              <a:ext uri="{FF2B5EF4-FFF2-40B4-BE49-F238E27FC236}">
                <a16:creationId xmlns:a16="http://schemas.microsoft.com/office/drawing/2014/main" id="{CC351CD5-5871-CC3F-EEC5-309B9ABF380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71575" y="146157"/>
            <a:ext cx="939679" cy="9396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Content Placeholder 3">
            <a:extLst>
              <a:ext uri="{FF2B5EF4-FFF2-40B4-BE49-F238E27FC236}">
                <a16:creationId xmlns:a16="http://schemas.microsoft.com/office/drawing/2014/main" id="{7B8E4CD8-3493-B8DB-1C53-E586220D62BA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838200" y="1478857"/>
            <a:ext cx="10515600" cy="4639309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defRPr/>
            </a:lvl1pPr>
            <a:lvl2pPr marL="6858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Wingdings" panose="05000000000000000000" pitchFamily="2" charset="2"/>
              <a:buChar char="§"/>
              <a:defRPr/>
            </a:lvl2pPr>
            <a:lvl3pPr marL="11430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‒"/>
              <a:defRPr/>
            </a:lvl3pPr>
            <a:lvl4pPr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defRPr/>
            </a:lvl4pPr>
            <a:lvl5pPr marL="20574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‒"/>
              <a:defRPr/>
            </a:lvl5pPr>
            <a:lvl6pPr marL="25146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»"/>
              <a:defRPr/>
            </a:lvl6pPr>
          </a:lstStyle>
          <a:p>
            <a:pPr lvl="0"/>
            <a:r>
              <a:rPr lang="en-US" dirty="0"/>
              <a:t>Level 0</a:t>
            </a:r>
          </a:p>
          <a:p>
            <a:pPr lvl="1"/>
            <a:r>
              <a:rPr lang="en-US" dirty="0"/>
              <a:t>Level 1</a:t>
            </a:r>
          </a:p>
          <a:p>
            <a:pPr lvl="2"/>
            <a:r>
              <a:rPr lang="en-US" dirty="0"/>
              <a:t>Level 2</a:t>
            </a:r>
          </a:p>
          <a:p>
            <a:pPr lvl="3"/>
            <a:r>
              <a:rPr lang="en-US" dirty="0"/>
              <a:t>Level 3</a:t>
            </a:r>
          </a:p>
          <a:p>
            <a:pPr lvl="4"/>
            <a:r>
              <a:rPr lang="en-US" dirty="0"/>
              <a:t>Level 4</a:t>
            </a:r>
          </a:p>
          <a:p>
            <a:pPr lvl="5"/>
            <a:r>
              <a:rPr lang="en-US" dirty="0"/>
              <a:t>Level 5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8B813282-141B-B4DD-80BD-8C256489A7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47675"/>
            <a:ext cx="9752215" cy="800100"/>
          </a:xfrm>
          <a:prstGeom prst="rect">
            <a:avLst/>
          </a:prstGeom>
          <a:noFill/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64FC30EE-4E25-6C7E-8377-6A46BC2365CB}"/>
              </a:ext>
            </a:extLst>
          </p:cNvPr>
          <p:cNvSpPr/>
          <p:nvPr/>
        </p:nvSpPr>
        <p:spPr>
          <a:xfrm>
            <a:off x="10868596" y="6356350"/>
            <a:ext cx="1315453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6D2FF57C-9C69-54AF-F8B2-BEBC7258011D}"/>
              </a:ext>
            </a:extLst>
          </p:cNvPr>
          <p:cNvSpPr/>
          <p:nvPr/>
        </p:nvSpPr>
        <p:spPr>
          <a:xfrm>
            <a:off x="9552563" y="6356350"/>
            <a:ext cx="2560320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DE2D5C3-86B4-2021-98BF-0CEE5CDD82EC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22808" y="6330789"/>
            <a:ext cx="1097280" cy="505373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529D48D4-75C8-59B7-3925-F10675A6BA0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57248" y="6241802"/>
            <a:ext cx="938147" cy="594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314512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ctivity_Answ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7" descr="Activity Icon">
            <a:extLst>
              <a:ext uri="{FF2B5EF4-FFF2-40B4-BE49-F238E27FC236}">
                <a16:creationId xmlns:a16="http://schemas.microsoft.com/office/drawing/2014/main" id="{CC351CD5-5871-CC3F-EEC5-309B9ABF380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71575" y="146157"/>
            <a:ext cx="939679" cy="9396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Content Placeholder 3">
            <a:extLst>
              <a:ext uri="{FF2B5EF4-FFF2-40B4-BE49-F238E27FC236}">
                <a16:creationId xmlns:a16="http://schemas.microsoft.com/office/drawing/2014/main" id="{7B8E4CD8-3493-B8DB-1C53-E586220D62BA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838200" y="1478857"/>
            <a:ext cx="10515600" cy="4639309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defRPr/>
            </a:lvl1pPr>
            <a:lvl2pPr marL="6858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Wingdings" panose="05000000000000000000" pitchFamily="2" charset="2"/>
              <a:buChar char="§"/>
              <a:defRPr/>
            </a:lvl2pPr>
            <a:lvl3pPr marL="11430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‒"/>
              <a:defRPr/>
            </a:lvl3pPr>
            <a:lvl4pPr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defRPr/>
            </a:lvl4pPr>
            <a:lvl5pPr marL="20574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‒"/>
              <a:defRPr/>
            </a:lvl5pPr>
            <a:lvl6pPr marL="25146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»"/>
              <a:defRPr/>
            </a:lvl6pPr>
          </a:lstStyle>
          <a:p>
            <a:pPr lvl="0"/>
            <a:r>
              <a:rPr lang="en-US" dirty="0"/>
              <a:t>Level 0</a:t>
            </a:r>
          </a:p>
          <a:p>
            <a:pPr lvl="1"/>
            <a:r>
              <a:rPr lang="en-US" dirty="0"/>
              <a:t>Level 1</a:t>
            </a:r>
          </a:p>
          <a:p>
            <a:pPr lvl="2"/>
            <a:r>
              <a:rPr lang="en-US" dirty="0"/>
              <a:t>Level 2</a:t>
            </a:r>
          </a:p>
          <a:p>
            <a:pPr lvl="3"/>
            <a:r>
              <a:rPr lang="en-US" dirty="0"/>
              <a:t>Level 3</a:t>
            </a:r>
          </a:p>
          <a:p>
            <a:pPr lvl="4"/>
            <a:r>
              <a:rPr lang="en-US" dirty="0"/>
              <a:t>Level 4</a:t>
            </a:r>
          </a:p>
          <a:p>
            <a:pPr lvl="5"/>
            <a:r>
              <a:rPr lang="en-US" dirty="0"/>
              <a:t>Level 5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8B813282-141B-B4DD-80BD-8C256489A7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47675"/>
            <a:ext cx="9752215" cy="80010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64FC30EE-4E25-6C7E-8377-6A46BC2365CB}"/>
              </a:ext>
            </a:extLst>
          </p:cNvPr>
          <p:cNvSpPr/>
          <p:nvPr/>
        </p:nvSpPr>
        <p:spPr>
          <a:xfrm>
            <a:off x="10868596" y="6356350"/>
            <a:ext cx="1315453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A04CD4AB-5899-EC47-36C7-6280531A5123}"/>
              </a:ext>
            </a:extLst>
          </p:cNvPr>
          <p:cNvSpPr/>
          <p:nvPr/>
        </p:nvSpPr>
        <p:spPr>
          <a:xfrm>
            <a:off x="9552563" y="6356350"/>
            <a:ext cx="2560320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363DF97-FB46-826E-889B-427B7A0F5A71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22808" y="6330789"/>
            <a:ext cx="1097280" cy="505373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14DDACD0-D5A9-DCEA-75C8-7066B6E38E8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57248" y="6241802"/>
            <a:ext cx="938147" cy="594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903667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ne Healt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0ED9B6-017E-8CE5-A472-13ACC530A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57200"/>
            <a:ext cx="9752215" cy="8001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Content Placeholder 3">
            <a:extLst>
              <a:ext uri="{FF2B5EF4-FFF2-40B4-BE49-F238E27FC236}">
                <a16:creationId xmlns:a16="http://schemas.microsoft.com/office/drawing/2014/main" id="{7B8E4CD8-3493-B8DB-1C53-E586220D62BA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838200" y="1478857"/>
            <a:ext cx="10515600" cy="4639309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defRPr/>
            </a:lvl1pPr>
            <a:lvl2pPr marL="6858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Wingdings" panose="05000000000000000000" pitchFamily="2" charset="2"/>
              <a:buChar char="§"/>
              <a:defRPr/>
            </a:lvl2pPr>
            <a:lvl3pPr marL="11430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‒"/>
              <a:defRPr/>
            </a:lvl3pPr>
            <a:lvl4pPr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defRPr/>
            </a:lvl4pPr>
            <a:lvl5pPr marL="20574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‒"/>
              <a:defRPr/>
            </a:lvl5pPr>
            <a:lvl6pPr marL="25146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»"/>
              <a:defRPr/>
            </a:lvl6pPr>
          </a:lstStyle>
          <a:p>
            <a:pPr lvl="0"/>
            <a:r>
              <a:rPr lang="en-US" dirty="0"/>
              <a:t>Level 0</a:t>
            </a:r>
          </a:p>
          <a:p>
            <a:pPr lvl="1"/>
            <a:r>
              <a:rPr lang="en-US" dirty="0"/>
              <a:t>Level 1</a:t>
            </a:r>
          </a:p>
          <a:p>
            <a:pPr lvl="2"/>
            <a:r>
              <a:rPr lang="en-US" dirty="0"/>
              <a:t>Level 2</a:t>
            </a:r>
          </a:p>
          <a:p>
            <a:pPr lvl="3"/>
            <a:r>
              <a:rPr lang="en-US" dirty="0"/>
              <a:t>Level 3</a:t>
            </a:r>
          </a:p>
          <a:p>
            <a:pPr lvl="4"/>
            <a:r>
              <a:rPr lang="en-US" dirty="0"/>
              <a:t>Level 4</a:t>
            </a:r>
          </a:p>
          <a:p>
            <a:pPr lvl="5"/>
            <a:r>
              <a:rPr lang="en-US" dirty="0"/>
              <a:t>Level 5</a:t>
            </a:r>
          </a:p>
        </p:txBody>
      </p:sp>
      <p:pic>
        <p:nvPicPr>
          <p:cNvPr id="8" name="Picture 7" descr="A picture containing vector graphics&#10;&#10;Description automatically generated">
            <a:extLst>
              <a:ext uri="{FF2B5EF4-FFF2-40B4-BE49-F238E27FC236}">
                <a16:creationId xmlns:a16="http://schemas.microsoft.com/office/drawing/2014/main" id="{56497B94-BA8A-615F-A310-69C10004D18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72404" y="128052"/>
            <a:ext cx="1223563" cy="1223563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63726634-4910-673A-DA30-7686280E4599}"/>
              </a:ext>
            </a:extLst>
          </p:cNvPr>
          <p:cNvSpPr/>
          <p:nvPr/>
        </p:nvSpPr>
        <p:spPr>
          <a:xfrm>
            <a:off x="10868596" y="6356350"/>
            <a:ext cx="1315453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57D0720C-6B77-83E2-40D2-CB855EA83DBC}"/>
              </a:ext>
            </a:extLst>
          </p:cNvPr>
          <p:cNvSpPr/>
          <p:nvPr/>
        </p:nvSpPr>
        <p:spPr>
          <a:xfrm>
            <a:off x="9552563" y="6356350"/>
            <a:ext cx="2560320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4530E1F-7EF0-EEAA-1E8F-7973FCEE4A4C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22808" y="6330789"/>
            <a:ext cx="1097280" cy="505373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1E001A98-CD2F-BF37-8BDB-E6F388E6DE0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57248" y="6241802"/>
            <a:ext cx="938147" cy="594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171004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DCF023CA-73B6-B91A-F8EC-8CF0CB10C79B}"/>
              </a:ext>
            </a:extLst>
          </p:cNvPr>
          <p:cNvSpPr/>
          <p:nvPr/>
        </p:nvSpPr>
        <p:spPr>
          <a:xfrm>
            <a:off x="10868596" y="6356350"/>
            <a:ext cx="1315453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9243F1E9-ADA9-6E2A-AB31-594A70AC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57200"/>
            <a:ext cx="10515600" cy="8001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B1111021-4F1D-405C-4F10-B31870C589B9}"/>
              </a:ext>
            </a:extLst>
          </p:cNvPr>
          <p:cNvSpPr/>
          <p:nvPr/>
        </p:nvSpPr>
        <p:spPr>
          <a:xfrm>
            <a:off x="9552563" y="6356350"/>
            <a:ext cx="2560320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BAE977D-16C7-AAB2-4AEB-EB1089E4B5D0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22808" y="6330789"/>
            <a:ext cx="1097280" cy="505373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1428FD81-DF63-DFE0-3655-40CF22A2E4F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57248" y="6241802"/>
            <a:ext cx="938147" cy="594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757721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0ED9B6-017E-8CE5-A472-13ACC530A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2573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2770386-F95F-461A-72F1-871066C9B939}"/>
              </a:ext>
            </a:extLst>
          </p:cNvPr>
          <p:cNvSpPr/>
          <p:nvPr/>
        </p:nvSpPr>
        <p:spPr>
          <a:xfrm>
            <a:off x="10868596" y="6356350"/>
            <a:ext cx="1315453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E3D9761C-B841-0BFC-50E3-32FA1F43FA79}"/>
              </a:ext>
            </a:extLst>
          </p:cNvPr>
          <p:cNvSpPr/>
          <p:nvPr/>
        </p:nvSpPr>
        <p:spPr>
          <a:xfrm>
            <a:off x="9552563" y="6356350"/>
            <a:ext cx="2560320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2C4FA01-299B-BC8D-9C36-8E7D368F7794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22808" y="6330789"/>
            <a:ext cx="1097280" cy="505373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2A409412-CFCD-F3FF-71D8-427A4908DB6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57248" y="6241802"/>
            <a:ext cx="938147" cy="594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12253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319B4A-B8B6-989A-D46E-007108FA7F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82391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8267ED3-C392-EC61-3599-169B8475B94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473345"/>
            <a:ext cx="5157787" cy="52171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2EC667D-414C-9FC8-B69F-22627A5DD04A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838200" y="2111433"/>
            <a:ext cx="5157787" cy="4031672"/>
          </a:xfrm>
          <a:prstGeom prst="rect">
            <a:avLst/>
          </a:prstGeom>
        </p:spPr>
        <p:txBody>
          <a:bodyPr/>
          <a:lstStyle>
            <a:lvl1pPr>
              <a:defRPr/>
            </a:lvl1pPr>
            <a:lvl2pPr marL="685800" indent="-228600">
              <a:buClr>
                <a:srgbClr val="109648"/>
              </a:buClr>
              <a:buFont typeface="Wingdings" panose="05000000000000000000" pitchFamily="2" charset="2"/>
              <a:buChar char="§"/>
              <a:defRPr/>
            </a:lvl2pPr>
            <a:lvl3pPr marL="1143000" indent="-228600">
              <a:buClr>
                <a:srgbClr val="109648"/>
              </a:buClr>
              <a:buFont typeface="Arial" panose="020B0604020202020204" pitchFamily="34" charset="0"/>
              <a:buChar char="‒"/>
              <a:defRPr/>
            </a:lvl3pPr>
            <a:lvl4pPr>
              <a:buClr>
                <a:srgbClr val="109648"/>
              </a:buClr>
              <a:defRPr/>
            </a:lvl4pPr>
            <a:lvl5pPr marL="2057400" indent="-228600">
              <a:buClr>
                <a:srgbClr val="109648"/>
              </a:buClr>
              <a:buFont typeface="Arial" panose="020B0604020202020204" pitchFamily="34" charset="0"/>
              <a:buChar char="‒"/>
              <a:defRPr/>
            </a:lvl5pPr>
            <a:lvl6pPr marL="2514600" indent="-228600">
              <a:buClr>
                <a:srgbClr val="109648"/>
              </a:buClr>
              <a:buFont typeface="Arial" panose="020B0604020202020204" pitchFamily="34" charset="0"/>
              <a:buChar char="»"/>
              <a:defRPr/>
            </a:lvl6pPr>
          </a:lstStyle>
          <a:p>
            <a:pPr lvl="0"/>
            <a:r>
              <a:rPr lang="en-US" dirty="0"/>
              <a:t>Level 0</a:t>
            </a:r>
          </a:p>
          <a:p>
            <a:pPr lvl="1"/>
            <a:r>
              <a:rPr lang="en-US" dirty="0"/>
              <a:t>Level 1</a:t>
            </a:r>
          </a:p>
          <a:p>
            <a:pPr lvl="2"/>
            <a:r>
              <a:rPr lang="en-US" dirty="0"/>
              <a:t>Level 2</a:t>
            </a:r>
          </a:p>
          <a:p>
            <a:pPr lvl="3"/>
            <a:r>
              <a:rPr lang="en-US" dirty="0"/>
              <a:t>Level 3</a:t>
            </a:r>
          </a:p>
          <a:p>
            <a:pPr lvl="4"/>
            <a:r>
              <a:rPr lang="en-US" dirty="0"/>
              <a:t>Level 4</a:t>
            </a:r>
          </a:p>
          <a:p>
            <a:pPr lvl="5"/>
            <a:r>
              <a:rPr lang="en-US" dirty="0"/>
              <a:t>Level 5</a:t>
            </a:r>
          </a:p>
          <a:p>
            <a:pPr lvl="5"/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D65D03D-24B7-A316-A2BC-01AE2BD2690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0612" y="1473345"/>
            <a:ext cx="5183188" cy="52171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Content Placeholder 3">
            <a:extLst>
              <a:ext uri="{FF2B5EF4-FFF2-40B4-BE49-F238E27FC236}">
                <a16:creationId xmlns:a16="http://schemas.microsoft.com/office/drawing/2014/main" id="{01F6D531-FBC4-462D-E18C-EAD2B50B49F2}"/>
              </a:ext>
            </a:extLst>
          </p:cNvPr>
          <p:cNvSpPr>
            <a:spLocks noGrp="1"/>
          </p:cNvSpPr>
          <p:nvPr>
            <p:ph sz="half" idx="13" hasCustomPrompt="1"/>
          </p:nvPr>
        </p:nvSpPr>
        <p:spPr>
          <a:xfrm>
            <a:off x="6170612" y="2111433"/>
            <a:ext cx="5157787" cy="4031672"/>
          </a:xfrm>
          <a:prstGeom prst="rect">
            <a:avLst/>
          </a:prstGeom>
        </p:spPr>
        <p:txBody>
          <a:bodyPr/>
          <a:lstStyle>
            <a:lvl1pPr>
              <a:defRPr/>
            </a:lvl1pPr>
            <a:lvl2pPr marL="685800" indent="-228600">
              <a:buClr>
                <a:srgbClr val="109648"/>
              </a:buClr>
              <a:buFont typeface="Wingdings" panose="05000000000000000000" pitchFamily="2" charset="2"/>
              <a:buChar char="§"/>
              <a:defRPr/>
            </a:lvl2pPr>
            <a:lvl3pPr marL="1143000" indent="-228600">
              <a:buClr>
                <a:srgbClr val="109648"/>
              </a:buClr>
              <a:buFont typeface="Arial" panose="020B0604020202020204" pitchFamily="34" charset="0"/>
              <a:buChar char="‒"/>
              <a:defRPr/>
            </a:lvl3pPr>
            <a:lvl4pPr>
              <a:buClr>
                <a:srgbClr val="109648"/>
              </a:buClr>
              <a:defRPr/>
            </a:lvl4pPr>
            <a:lvl5pPr marL="2057400" indent="-228600">
              <a:buClr>
                <a:srgbClr val="109648"/>
              </a:buClr>
              <a:buFont typeface="Arial" panose="020B0604020202020204" pitchFamily="34" charset="0"/>
              <a:buChar char="‒"/>
              <a:defRPr/>
            </a:lvl5pPr>
            <a:lvl6pPr marL="2514600" indent="-228600">
              <a:buClr>
                <a:srgbClr val="109648"/>
              </a:buClr>
              <a:buFont typeface="Arial" panose="020B0604020202020204" pitchFamily="34" charset="0"/>
              <a:buChar char="»"/>
              <a:defRPr/>
            </a:lvl6pPr>
          </a:lstStyle>
          <a:p>
            <a:pPr lvl="0"/>
            <a:r>
              <a:rPr lang="en-US" dirty="0"/>
              <a:t>Level 0</a:t>
            </a:r>
          </a:p>
          <a:p>
            <a:pPr lvl="1"/>
            <a:r>
              <a:rPr lang="en-US" dirty="0"/>
              <a:t>Level 1</a:t>
            </a:r>
          </a:p>
          <a:p>
            <a:pPr lvl="2"/>
            <a:r>
              <a:rPr lang="en-US" dirty="0"/>
              <a:t>Level 2</a:t>
            </a:r>
          </a:p>
          <a:p>
            <a:pPr lvl="3"/>
            <a:r>
              <a:rPr lang="en-US" dirty="0"/>
              <a:t>Level 3</a:t>
            </a:r>
          </a:p>
          <a:p>
            <a:pPr lvl="4"/>
            <a:r>
              <a:rPr lang="en-US" dirty="0"/>
              <a:t>Level 4</a:t>
            </a:r>
          </a:p>
          <a:p>
            <a:pPr lvl="5"/>
            <a:r>
              <a:rPr lang="en-US" dirty="0"/>
              <a:t>Level 5</a:t>
            </a:r>
          </a:p>
          <a:p>
            <a:pPr lvl="5"/>
            <a:endParaRPr lang="en-US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7F10DB2-E88B-7B35-F4F7-EBA7E7D5FB6A}"/>
              </a:ext>
            </a:extLst>
          </p:cNvPr>
          <p:cNvSpPr/>
          <p:nvPr/>
        </p:nvSpPr>
        <p:spPr>
          <a:xfrm>
            <a:off x="10868596" y="6356350"/>
            <a:ext cx="1315453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EEFBFF7-FE76-582A-10D0-3700E8E83E71}"/>
              </a:ext>
            </a:extLst>
          </p:cNvPr>
          <p:cNvSpPr/>
          <p:nvPr/>
        </p:nvSpPr>
        <p:spPr>
          <a:xfrm>
            <a:off x="9552563" y="6356350"/>
            <a:ext cx="2560320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B10DA3A-09FB-5DC5-032F-1B5BB3F8FAAA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22808" y="6330789"/>
            <a:ext cx="1097280" cy="505373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E0D36ABF-CD83-3C0F-E472-5FE0F4038B1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57248" y="6241802"/>
            <a:ext cx="938147" cy="594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691944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Referenc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3">
            <a:extLst>
              <a:ext uri="{FF2B5EF4-FFF2-40B4-BE49-F238E27FC236}">
                <a16:creationId xmlns:a16="http://schemas.microsoft.com/office/drawing/2014/main" id="{C18CD85D-3785-586C-EAAE-FD67CC709A65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838200" y="1478857"/>
            <a:ext cx="10515600" cy="4639309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defRPr sz="2400"/>
            </a:lvl1pPr>
            <a:lvl2pPr marL="6858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Wingdings" panose="05000000000000000000" pitchFamily="2" charset="2"/>
              <a:buChar char="§"/>
              <a:defRPr/>
            </a:lvl2pPr>
            <a:lvl3pPr marL="11430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‒"/>
              <a:defRPr/>
            </a:lvl3pPr>
            <a:lvl4pPr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defRPr/>
            </a:lvl4pPr>
            <a:lvl5pPr marL="20574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‒"/>
              <a:defRPr/>
            </a:lvl5pPr>
            <a:lvl6pPr marL="25146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»"/>
              <a:defRPr/>
            </a:lvl6pPr>
          </a:lstStyle>
          <a:p>
            <a:pPr lvl="0"/>
            <a:r>
              <a:rPr lang="en-US" dirty="0"/>
              <a:t>Level 0</a:t>
            </a:r>
          </a:p>
          <a:p>
            <a:pPr lvl="0"/>
            <a:r>
              <a:rPr lang="en-US" dirty="0"/>
              <a:t>Level 0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A899A327-1A19-2BE0-9914-12C224ADDC5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457200"/>
            <a:ext cx="10515600" cy="800100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References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21B2EC1A-26AC-AC4C-556E-39528BD4A073}"/>
              </a:ext>
            </a:extLst>
          </p:cNvPr>
          <p:cNvSpPr/>
          <p:nvPr/>
        </p:nvSpPr>
        <p:spPr>
          <a:xfrm>
            <a:off x="10868596" y="6356350"/>
            <a:ext cx="1315453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55E78E6E-72AF-13CB-576C-7501F4F9058D}"/>
              </a:ext>
            </a:extLst>
          </p:cNvPr>
          <p:cNvSpPr/>
          <p:nvPr/>
        </p:nvSpPr>
        <p:spPr>
          <a:xfrm>
            <a:off x="9552563" y="6356350"/>
            <a:ext cx="2560320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F2B32D3-D914-C12F-4126-229E831D19B8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22808" y="6330789"/>
            <a:ext cx="1097280" cy="505373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F66EE439-A0E7-D2FF-0910-46428FDA84E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57248" y="6241802"/>
            <a:ext cx="938147" cy="594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842255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8C36BF7-72A3-3A95-B253-F12F3664393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D8BCC40-12E7-4554-BDBD-F4255BE62A3D}" type="datetimeFigureOut">
              <a:rPr lang="en-US" smtClean="0"/>
              <a:t>1/21/2026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A937483-9282-4A70-F92D-1D1CFFE29A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9FB5E6D-5BAD-CC9B-69C9-9CBB450457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001E7BD-2CA4-44F6-B3A8-9160244182BC}" type="slidenum">
              <a:rPr lang="en-US" smtClean="0"/>
              <a:t>‹#›</a:t>
            </a:fld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1833508-4B97-19F9-5654-F86BA0A7271A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1096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180A74EA-FF24-D258-AA73-6CB93340F63C}"/>
              </a:ext>
            </a:extLst>
          </p:cNvPr>
          <p:cNvSpPr/>
          <p:nvPr/>
        </p:nvSpPr>
        <p:spPr>
          <a:xfrm>
            <a:off x="9540691" y="6196031"/>
            <a:ext cx="2651760" cy="73152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7317499-96E7-3335-CB25-D67CC5E5DC0D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22808" y="6330789"/>
            <a:ext cx="1097280" cy="505373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4A26A8E7-12C8-E575-B4A7-1418AB17ED3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57248" y="6241802"/>
            <a:ext cx="938147" cy="594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786432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4F563C3A-6C07-DF13-2F88-3EB1DF7784C8}"/>
              </a:ext>
            </a:extLst>
          </p:cNvPr>
          <p:cNvSpPr/>
          <p:nvPr/>
        </p:nvSpPr>
        <p:spPr>
          <a:xfrm>
            <a:off x="0" y="0"/>
            <a:ext cx="12192000" cy="63563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D701D2E6-8E45-127C-9D69-66B4258EC3A5}"/>
              </a:ext>
            </a:extLst>
          </p:cNvPr>
          <p:cNvSpPr/>
          <p:nvPr/>
        </p:nvSpPr>
        <p:spPr>
          <a:xfrm>
            <a:off x="10868596" y="6356350"/>
            <a:ext cx="1315453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34BC32A3-A65C-DA8F-ABD4-BC975F9F4717}"/>
              </a:ext>
            </a:extLst>
          </p:cNvPr>
          <p:cNvSpPr/>
          <p:nvPr/>
        </p:nvSpPr>
        <p:spPr>
          <a:xfrm>
            <a:off x="9552563" y="6356350"/>
            <a:ext cx="2560320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78FBEA7-8B93-2797-9DE5-88EBDE4EFA46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22808" y="6330789"/>
            <a:ext cx="1097280" cy="505373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69181AE0-03F4-F621-D748-0E02EE1D9A9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57248" y="6241802"/>
            <a:ext cx="938147" cy="594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057388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ustom Layout 1 w/ Reference Bo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3">
            <a:extLst>
              <a:ext uri="{FF2B5EF4-FFF2-40B4-BE49-F238E27FC236}">
                <a16:creationId xmlns:a16="http://schemas.microsoft.com/office/drawing/2014/main" id="{C18CD85D-3785-586C-EAAE-FD67CC709A65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838200" y="1478857"/>
            <a:ext cx="10515600" cy="4639309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defRPr/>
            </a:lvl1pPr>
            <a:lvl2pPr marL="6858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Wingdings" panose="05000000000000000000" pitchFamily="2" charset="2"/>
              <a:buChar char="§"/>
              <a:defRPr/>
            </a:lvl2pPr>
            <a:lvl3pPr marL="11430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‒"/>
              <a:defRPr/>
            </a:lvl3pPr>
            <a:lvl4pPr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defRPr/>
            </a:lvl4pPr>
            <a:lvl5pPr marL="20574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‒"/>
              <a:defRPr/>
            </a:lvl5pPr>
            <a:lvl6pPr marL="25146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»"/>
              <a:defRPr/>
            </a:lvl6pPr>
          </a:lstStyle>
          <a:p>
            <a:pPr lvl="0"/>
            <a:r>
              <a:rPr lang="en-US" dirty="0"/>
              <a:t>Level 0</a:t>
            </a:r>
          </a:p>
          <a:p>
            <a:pPr lvl="1"/>
            <a:r>
              <a:rPr lang="en-US" dirty="0"/>
              <a:t>Level 1</a:t>
            </a:r>
          </a:p>
          <a:p>
            <a:pPr lvl="2"/>
            <a:r>
              <a:rPr lang="en-US" dirty="0"/>
              <a:t>Level 2</a:t>
            </a:r>
          </a:p>
          <a:p>
            <a:pPr lvl="3"/>
            <a:r>
              <a:rPr lang="en-US" dirty="0"/>
              <a:t>Level 3</a:t>
            </a:r>
          </a:p>
          <a:p>
            <a:pPr lvl="4"/>
            <a:r>
              <a:rPr lang="en-US" dirty="0"/>
              <a:t>Level 4</a:t>
            </a:r>
          </a:p>
          <a:p>
            <a:pPr lvl="5"/>
            <a:r>
              <a:rPr lang="en-US" dirty="0"/>
              <a:t>Level 5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A899A327-1A19-2BE0-9914-12C224ADDC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57200"/>
            <a:ext cx="10515600" cy="8001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" name="Text Placeholder 3">
            <a:extLst>
              <a:ext uri="{FF2B5EF4-FFF2-40B4-BE49-F238E27FC236}">
                <a16:creationId xmlns:a16="http://schemas.microsoft.com/office/drawing/2014/main" id="{84F70607-85CE-FE58-E529-70AA7F84EDF8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096000" y="6510232"/>
            <a:ext cx="4772594" cy="211243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200" b="0"/>
            </a:lvl1pPr>
          </a:lstStyle>
          <a:p>
            <a:pPr lvl="0"/>
            <a:r>
              <a:rPr lang="en-US" dirty="0"/>
              <a:t>Reference</a:t>
            </a:r>
          </a:p>
        </p:txBody>
      </p:sp>
    </p:spTree>
    <p:extLst>
      <p:ext uri="{BB962C8B-B14F-4D97-AF65-F5344CB8AC3E}">
        <p14:creationId xmlns:p14="http://schemas.microsoft.com/office/powerpoint/2010/main" val="20380764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Title Slide 2 Portugue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EBCBA0E3-8F12-DE02-7156-ADAF19303223}"/>
              </a:ext>
            </a:extLst>
          </p:cNvPr>
          <p:cNvSpPr/>
          <p:nvPr/>
        </p:nvSpPr>
        <p:spPr>
          <a:xfrm>
            <a:off x="0" y="6728728"/>
            <a:ext cx="12192000" cy="203201"/>
          </a:xfrm>
          <a:prstGeom prst="rect">
            <a:avLst/>
          </a:prstGeom>
          <a:solidFill>
            <a:srgbClr val="10964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46250B61-CA87-D44C-E6B5-186384B3458D}"/>
              </a:ext>
            </a:extLst>
          </p:cNvPr>
          <p:cNvCxnSpPr/>
          <p:nvPr/>
        </p:nvCxnSpPr>
        <p:spPr>
          <a:xfrm>
            <a:off x="518160" y="1264888"/>
            <a:ext cx="11155680" cy="0"/>
          </a:xfrm>
          <a:prstGeom prst="line">
            <a:avLst/>
          </a:prstGeom>
          <a:ln w="50800">
            <a:solidFill>
              <a:srgbClr val="10964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5AF7597B-B4C3-7115-0885-E06823DFB06C}"/>
              </a:ext>
            </a:extLst>
          </p:cNvPr>
          <p:cNvCxnSpPr/>
          <p:nvPr/>
        </p:nvCxnSpPr>
        <p:spPr>
          <a:xfrm>
            <a:off x="436228" y="5941994"/>
            <a:ext cx="11150779" cy="0"/>
          </a:xfrm>
          <a:prstGeom prst="line">
            <a:avLst/>
          </a:prstGeom>
          <a:ln w="50800">
            <a:solidFill>
              <a:srgbClr val="10964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>
            <a:extLst>
              <a:ext uri="{FF2B5EF4-FFF2-40B4-BE49-F238E27FC236}">
                <a16:creationId xmlns:a16="http://schemas.microsoft.com/office/drawing/2014/main" id="{8996AA8A-C5F1-70B6-7FC7-86027380F1F1}"/>
              </a:ext>
            </a:extLst>
          </p:cNvPr>
          <p:cNvSpPr txBox="1"/>
          <p:nvPr/>
        </p:nvSpPr>
        <p:spPr>
          <a:xfrm>
            <a:off x="9525001" y="6151452"/>
            <a:ext cx="2057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dirty="0"/>
              <a:t>Version 3.0</a:t>
            </a:r>
          </a:p>
        </p:txBody>
      </p:sp>
      <p:pic>
        <p:nvPicPr>
          <p:cNvPr id="2" name="Picture 9">
            <a:extLst>
              <a:ext uri="{FF2B5EF4-FFF2-40B4-BE49-F238E27FC236}">
                <a16:creationId xmlns:a16="http://schemas.microsoft.com/office/drawing/2014/main" id="{E0708393-B392-61EE-F300-24A516E553C8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 bwMode="auto">
          <a:xfrm>
            <a:off x="7235207" y="1550094"/>
            <a:ext cx="4438633" cy="41052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9">
            <a:extLst>
              <a:ext uri="{FF2B5EF4-FFF2-40B4-BE49-F238E27FC236}">
                <a16:creationId xmlns:a16="http://schemas.microsoft.com/office/drawing/2014/main" id="{B1D25929-50BD-729F-8087-0BB3443D81F6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 bwMode="auto">
          <a:xfrm>
            <a:off x="7235207" y="1550094"/>
            <a:ext cx="4438633" cy="41052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C8E0E470-0C04-CD4C-666A-67502DF04E7C}"/>
              </a:ext>
            </a:extLst>
          </p:cNvPr>
          <p:cNvSpPr txBox="1"/>
          <p:nvPr/>
        </p:nvSpPr>
        <p:spPr>
          <a:xfrm>
            <a:off x="518160" y="3528227"/>
            <a:ext cx="703858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3600" i="1" dirty="0">
                <a:solidFill>
                  <a:srgbClr val="109648"/>
                </a:solidFill>
                <a:latin typeface="+mj-lt"/>
              </a:rPr>
              <a:t>Abordagem Uma Só Saúde</a:t>
            </a:r>
            <a:endParaRPr lang="pt-BR" sz="3600" dirty="0">
              <a:solidFill>
                <a:srgbClr val="109648"/>
              </a:solidFill>
              <a:latin typeface="+mj-lt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600" b="0" i="1" u="none" strike="noStrike" kern="1200" cap="none" spc="0" normalizeH="0" baseline="0" noProof="0" dirty="0">
              <a:ln>
                <a:noFill/>
              </a:ln>
              <a:solidFill>
                <a:srgbClr val="109648"/>
              </a:solidFill>
              <a:effectLst/>
              <a:uLnTx/>
              <a:uFillTx/>
              <a:latin typeface="Franklin Gothic Medium" panose="020B0603020102020204" pitchFamily="34" charset="0"/>
              <a:ea typeface="+mn-ea"/>
              <a:cs typeface="+mn-cs"/>
            </a:endParaRP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E87B50E4-BB88-E53A-B429-2E2B9E6C2786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518160" y="2110490"/>
            <a:ext cx="7607300" cy="158853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5400">
                <a:latin typeface="+mj-lt"/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14" name="Text Placeholder 3">
            <a:extLst>
              <a:ext uri="{FF2B5EF4-FFF2-40B4-BE49-F238E27FC236}">
                <a16:creationId xmlns:a16="http://schemas.microsoft.com/office/drawing/2014/main" id="{0A4CD0BD-F2A5-9DCC-DF01-52B7349057C5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521601" y="4953232"/>
            <a:ext cx="2974848" cy="521208"/>
          </a:xfrm>
          <a:prstGeom prst="rect">
            <a:avLst/>
          </a:prstGeom>
        </p:spPr>
        <p:txBody>
          <a:bodyPr anchor="b"/>
          <a:lstStyle>
            <a:lvl1pPr marL="0" indent="0" algn="l">
              <a:buNone/>
              <a:defRPr b="1"/>
            </a:lvl1pPr>
          </a:lstStyle>
          <a:p>
            <a:pPr lvl="0"/>
            <a:r>
              <a:rPr lang="en-US" dirty="0" err="1"/>
              <a:t>Oficina</a:t>
            </a:r>
            <a:r>
              <a:rPr lang="en-US" dirty="0"/>
              <a:t> #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1029E049-DE89-B63F-B8F6-6A84D539278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30534" y="279657"/>
            <a:ext cx="1443306" cy="91440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5B8725D3-C7D0-0F7C-BF19-27163F73E385}"/>
              </a:ext>
            </a:extLst>
          </p:cNvPr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160" y="279657"/>
            <a:ext cx="1920240" cy="8866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454452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2_Custom Layou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3">
            <a:extLst>
              <a:ext uri="{FF2B5EF4-FFF2-40B4-BE49-F238E27FC236}">
                <a16:creationId xmlns:a16="http://schemas.microsoft.com/office/drawing/2014/main" id="{C18CD85D-3785-586C-EAAE-FD67CC709A65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838200" y="1478857"/>
            <a:ext cx="10515600" cy="4639309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defRPr/>
            </a:lvl1pPr>
            <a:lvl2pPr marL="6858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Wingdings" panose="05000000000000000000" pitchFamily="2" charset="2"/>
              <a:buChar char="§"/>
              <a:defRPr/>
            </a:lvl2pPr>
            <a:lvl3pPr marL="11430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‒"/>
              <a:defRPr/>
            </a:lvl3pPr>
            <a:lvl4pPr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defRPr/>
            </a:lvl4pPr>
            <a:lvl5pPr marL="20574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‒"/>
              <a:defRPr/>
            </a:lvl5pPr>
            <a:lvl6pPr marL="25146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»"/>
              <a:defRPr/>
            </a:lvl6pPr>
          </a:lstStyle>
          <a:p>
            <a:pPr lvl="0"/>
            <a:r>
              <a:rPr lang="en-US"/>
              <a:t>Level 0</a:t>
            </a:r>
          </a:p>
          <a:p>
            <a:pPr lvl="1"/>
            <a:r>
              <a:rPr lang="en-US"/>
              <a:t>Level 1</a:t>
            </a:r>
          </a:p>
          <a:p>
            <a:pPr lvl="2"/>
            <a:r>
              <a:rPr lang="en-US"/>
              <a:t>Level 2</a:t>
            </a:r>
          </a:p>
          <a:p>
            <a:pPr lvl="3"/>
            <a:r>
              <a:rPr lang="en-US"/>
              <a:t>Level 3</a:t>
            </a:r>
          </a:p>
          <a:p>
            <a:pPr lvl="4"/>
            <a:r>
              <a:rPr lang="en-US"/>
              <a:t>Level 4</a:t>
            </a:r>
          </a:p>
          <a:p>
            <a:pPr lvl="5"/>
            <a:r>
              <a:rPr lang="en-US"/>
              <a:t>Level 5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A899A327-1A19-2BE0-9914-12C224ADDC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57200"/>
            <a:ext cx="10515600" cy="8001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2" name="Text Placeholder 3">
            <a:extLst>
              <a:ext uri="{FF2B5EF4-FFF2-40B4-BE49-F238E27FC236}">
                <a16:creationId xmlns:a16="http://schemas.microsoft.com/office/drawing/2014/main" id="{84F70607-85CE-FE58-E529-70AA7F84EDF8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096000" y="6510232"/>
            <a:ext cx="4772594" cy="211243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200" b="0"/>
            </a:lvl1pPr>
          </a:lstStyle>
          <a:p>
            <a:pPr lvl="0"/>
            <a:r>
              <a:rPr lang="en-US"/>
              <a:t>Reference</a:t>
            </a:r>
          </a:p>
        </p:txBody>
      </p:sp>
    </p:spTree>
    <p:extLst>
      <p:ext uri="{BB962C8B-B14F-4D97-AF65-F5344CB8AC3E}">
        <p14:creationId xmlns:p14="http://schemas.microsoft.com/office/powerpoint/2010/main" val="383594305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Activi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0ED9B6-017E-8CE5-A472-13ACC530A5C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457200"/>
            <a:ext cx="9752215" cy="8001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Exercise X.XX</a:t>
            </a:r>
          </a:p>
        </p:txBody>
      </p:sp>
      <p:pic>
        <p:nvPicPr>
          <p:cNvPr id="9" name="Picture 7" descr="Activity Icon">
            <a:extLst>
              <a:ext uri="{FF2B5EF4-FFF2-40B4-BE49-F238E27FC236}">
                <a16:creationId xmlns:a16="http://schemas.microsoft.com/office/drawing/2014/main" id="{CC351CD5-5871-CC3F-EEC5-309B9ABF380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71575" y="146157"/>
            <a:ext cx="939679" cy="9396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7BC5F78B-F129-F09F-12E9-7055CEFAB7AA}"/>
              </a:ext>
            </a:extLst>
          </p:cNvPr>
          <p:cNvSpPr/>
          <p:nvPr/>
        </p:nvSpPr>
        <p:spPr>
          <a:xfrm>
            <a:off x="10868596" y="6356350"/>
            <a:ext cx="1315453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F791BF66-13A8-BA66-0F31-11493DE6241F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58222" y="6330789"/>
            <a:ext cx="1136199" cy="505373"/>
          </a:xfrm>
          <a:prstGeom prst="rect">
            <a:avLst/>
          </a:prstGeom>
        </p:spPr>
      </p:pic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750473E-64CE-71CB-DD07-24B4F16D2BFE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838200" y="1478857"/>
            <a:ext cx="10515600" cy="4639309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defRPr/>
            </a:lvl1pPr>
            <a:lvl2pPr marL="6858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Wingdings" panose="05000000000000000000" pitchFamily="2" charset="2"/>
              <a:buChar char="§"/>
              <a:defRPr/>
            </a:lvl2pPr>
            <a:lvl3pPr marL="11430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‒"/>
              <a:defRPr/>
            </a:lvl3pPr>
            <a:lvl4pPr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defRPr/>
            </a:lvl4pPr>
            <a:lvl5pPr marL="20574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‒"/>
              <a:defRPr/>
            </a:lvl5pPr>
            <a:lvl6pPr marL="25146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»"/>
              <a:defRPr/>
            </a:lvl6pPr>
          </a:lstStyle>
          <a:p>
            <a:pPr lvl="0"/>
            <a:r>
              <a:rPr lang="en-US"/>
              <a:t>Level 0</a:t>
            </a:r>
          </a:p>
          <a:p>
            <a:pPr lvl="1"/>
            <a:r>
              <a:rPr lang="en-US"/>
              <a:t>Level 1</a:t>
            </a:r>
          </a:p>
          <a:p>
            <a:pPr lvl="2"/>
            <a:r>
              <a:rPr lang="en-US"/>
              <a:t>Level 2</a:t>
            </a:r>
          </a:p>
          <a:p>
            <a:pPr lvl="3"/>
            <a:r>
              <a:rPr lang="en-US"/>
              <a:t>Level 3</a:t>
            </a:r>
          </a:p>
          <a:p>
            <a:pPr lvl="4"/>
            <a:r>
              <a:rPr lang="en-US"/>
              <a:t>Level 4</a:t>
            </a:r>
          </a:p>
          <a:p>
            <a:pPr lvl="5"/>
            <a:r>
              <a:rPr lang="en-US"/>
              <a:t>Level 5</a:t>
            </a:r>
          </a:p>
        </p:txBody>
      </p:sp>
    </p:spTree>
    <p:extLst>
      <p:ext uri="{BB962C8B-B14F-4D97-AF65-F5344CB8AC3E}">
        <p14:creationId xmlns:p14="http://schemas.microsoft.com/office/powerpoint/2010/main" val="429251637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2058"/>
          <p:cNvSpPr txBox="1">
            <a:spLocks noChangeArrowheads="1"/>
          </p:cNvSpPr>
          <p:nvPr/>
        </p:nvSpPr>
        <p:spPr bwMode="auto">
          <a:xfrm>
            <a:off x="0" y="6400800"/>
            <a:ext cx="508000" cy="30480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defRPr/>
            </a:pPr>
            <a:fld id="{2C7CEF8F-31C2-481E-A98D-355C0FD99D90}" type="slidenum">
              <a:rPr lang="en-US" altLang="en-US" sz="1400" smtClean="0">
                <a:latin typeface="Franklin Gothic Medium Cond" panose="020B0606030402020204" pitchFamily="34" charset="0"/>
                <a:cs typeface="Times New Roman" panose="02020603050405020304" pitchFamily="18" charset="0"/>
              </a:rPr>
              <a:pPr algn="ctr" eaLnBrk="1" hangingPunct="1">
                <a:spcBef>
                  <a:spcPct val="50000"/>
                </a:spcBef>
                <a:defRPr/>
              </a:pPr>
              <a:t>‹#›</a:t>
            </a:fld>
            <a:endParaRPr lang="en-US" altLang="en-US" sz="1400">
              <a:latin typeface="Franklin Gothic Medium Cond" panose="020B06060304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Text Box 2070"/>
          <p:cNvSpPr txBox="1">
            <a:spLocks noChangeArrowheads="1"/>
          </p:cNvSpPr>
          <p:nvPr/>
        </p:nvSpPr>
        <p:spPr bwMode="auto">
          <a:xfrm>
            <a:off x="304800" y="6248400"/>
            <a:ext cx="4876800" cy="45720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n-US" sz="2400">
                <a:solidFill>
                  <a:schemeClr val="bg1"/>
                </a:solidFill>
                <a:latin typeface="Franklin Gothic Medium" pitchFamily="34" charset="0"/>
              </a:rPr>
              <a:t>Epidemiologic Bias</a:t>
            </a:r>
          </a:p>
        </p:txBody>
      </p:sp>
      <p:pic>
        <p:nvPicPr>
          <p:cNvPr id="5" name="Picture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26801" y="6108700"/>
            <a:ext cx="895351" cy="723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508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/>
          <p:cNvSpPr/>
          <p:nvPr/>
        </p:nvSpPr>
        <p:spPr>
          <a:xfrm>
            <a:off x="0" y="6705601"/>
            <a:ext cx="11226800" cy="136525"/>
          </a:xfrm>
          <a:prstGeom prst="rect">
            <a:avLst/>
          </a:prstGeom>
          <a:solidFill>
            <a:srgbClr val="00953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/>
          </a:p>
        </p:txBody>
      </p:sp>
      <p:cxnSp>
        <p:nvCxnSpPr>
          <p:cNvPr id="7" name="Straight Connector 6"/>
          <p:cNvCxnSpPr/>
          <p:nvPr/>
        </p:nvCxnSpPr>
        <p:spPr>
          <a:xfrm>
            <a:off x="548218" y="1314450"/>
            <a:ext cx="11095567" cy="0"/>
          </a:xfrm>
          <a:prstGeom prst="line">
            <a:avLst/>
          </a:prstGeom>
          <a:ln w="38100">
            <a:solidFill>
              <a:srgbClr val="0F964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8640" y="213360"/>
            <a:ext cx="11094720" cy="1005840"/>
          </a:xfrm>
        </p:spPr>
        <p:txBody>
          <a:bodyPr anchor="b"/>
          <a:lstStyle>
            <a:lvl1pPr algn="l">
              <a:lnSpc>
                <a:spcPct val="90000"/>
              </a:lnSpc>
              <a:defRPr b="0">
                <a:latin typeface="Franklin Gothic Medium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278193213"/>
      </p:ext>
    </p:extLst>
  </p:cSld>
  <p:clrMapOvr>
    <a:masterClrMapping/>
  </p:clrMapOvr>
  <p:transition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3">
            <a:extLst>
              <a:ext uri="{FF2B5EF4-FFF2-40B4-BE49-F238E27FC236}">
                <a16:creationId xmlns:a16="http://schemas.microsoft.com/office/drawing/2014/main" id="{52989720-4EA0-0ABF-4B88-73F1B5D3232A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838200" y="1478857"/>
            <a:ext cx="10515600" cy="4639309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defRPr/>
            </a:lvl1pPr>
            <a:lvl2pPr marL="6858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Wingdings" panose="05000000000000000000" pitchFamily="2" charset="2"/>
              <a:buChar char="§"/>
              <a:defRPr/>
            </a:lvl2pPr>
            <a:lvl3pPr marL="11430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‒"/>
              <a:defRPr/>
            </a:lvl3pPr>
            <a:lvl4pPr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defRPr/>
            </a:lvl4pPr>
            <a:lvl5pPr marL="20574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‒"/>
              <a:defRPr/>
            </a:lvl5pPr>
            <a:lvl6pPr marL="25146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»"/>
              <a:defRPr/>
            </a:lvl6pPr>
          </a:lstStyle>
          <a:p>
            <a:pPr lvl="0"/>
            <a:r>
              <a:rPr lang="en-US"/>
              <a:t>Level 0</a:t>
            </a:r>
          </a:p>
          <a:p>
            <a:pPr lvl="1"/>
            <a:r>
              <a:rPr lang="en-US"/>
              <a:t>Level 1</a:t>
            </a:r>
          </a:p>
          <a:p>
            <a:pPr lvl="2"/>
            <a:r>
              <a:rPr lang="en-US"/>
              <a:t>Level 2</a:t>
            </a:r>
          </a:p>
          <a:p>
            <a:pPr lvl="3"/>
            <a:r>
              <a:rPr lang="en-US"/>
              <a:t>Level 3</a:t>
            </a:r>
          </a:p>
          <a:p>
            <a:pPr lvl="4"/>
            <a:r>
              <a:rPr lang="en-US"/>
              <a:t>Level 4</a:t>
            </a:r>
          </a:p>
          <a:p>
            <a:pPr lvl="5"/>
            <a:r>
              <a:rPr lang="en-US"/>
              <a:t>Level 5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C2B9E2F4-D3AC-A449-86D8-F09A9F3D375F}"/>
              </a:ext>
            </a:extLst>
          </p:cNvPr>
          <p:cNvSpPr/>
          <p:nvPr/>
        </p:nvSpPr>
        <p:spPr>
          <a:xfrm>
            <a:off x="10868596" y="6356350"/>
            <a:ext cx="1315453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8FFA21DF-0497-84CA-7B71-F8DCCAB60667}"/>
              </a:ext>
            </a:extLst>
          </p:cNvPr>
          <p:cNvSpPr/>
          <p:nvPr/>
        </p:nvSpPr>
        <p:spPr>
          <a:xfrm>
            <a:off x="9552563" y="6356350"/>
            <a:ext cx="2560320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738680D-53E4-2ED5-E587-27E737DD7419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22808" y="6330789"/>
            <a:ext cx="1097280" cy="505373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650114D3-9FDA-8A2D-C38C-96A0F0C0121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57248" y="6241802"/>
            <a:ext cx="938147" cy="594360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4EC1684B-0304-E8AE-3782-5C0497B1B9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57200"/>
            <a:ext cx="10515600" cy="8001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250890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3">
            <a:extLst>
              <a:ext uri="{FF2B5EF4-FFF2-40B4-BE49-F238E27FC236}">
                <a16:creationId xmlns:a16="http://schemas.microsoft.com/office/drawing/2014/main" id="{C18CD85D-3785-586C-EAAE-FD67CC709A65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838200" y="1478857"/>
            <a:ext cx="10515600" cy="4639309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defRPr/>
            </a:lvl1pPr>
            <a:lvl2pPr marL="6858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Wingdings" panose="05000000000000000000" pitchFamily="2" charset="2"/>
              <a:buChar char="§"/>
              <a:defRPr/>
            </a:lvl2pPr>
            <a:lvl3pPr marL="11430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‒"/>
              <a:defRPr/>
            </a:lvl3pPr>
            <a:lvl4pPr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defRPr/>
            </a:lvl4pPr>
            <a:lvl5pPr marL="20574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‒"/>
              <a:defRPr/>
            </a:lvl5pPr>
            <a:lvl6pPr marL="25146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»"/>
              <a:defRPr/>
            </a:lvl6pPr>
          </a:lstStyle>
          <a:p>
            <a:pPr lvl="0"/>
            <a:r>
              <a:rPr lang="en-US" dirty="0"/>
              <a:t>Level 0</a:t>
            </a:r>
          </a:p>
          <a:p>
            <a:pPr lvl="1"/>
            <a:r>
              <a:rPr lang="en-US" dirty="0"/>
              <a:t>Level 1</a:t>
            </a:r>
          </a:p>
          <a:p>
            <a:pPr lvl="2"/>
            <a:r>
              <a:rPr lang="en-US" dirty="0"/>
              <a:t>Level 2</a:t>
            </a:r>
          </a:p>
          <a:p>
            <a:pPr lvl="3"/>
            <a:r>
              <a:rPr lang="en-US" dirty="0"/>
              <a:t>Level 3</a:t>
            </a:r>
          </a:p>
          <a:p>
            <a:pPr lvl="4"/>
            <a:r>
              <a:rPr lang="en-US" dirty="0"/>
              <a:t>Level 4</a:t>
            </a:r>
          </a:p>
          <a:p>
            <a:pPr lvl="5"/>
            <a:r>
              <a:rPr lang="en-US" dirty="0"/>
              <a:t>Level 5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A899A327-1A19-2BE0-9914-12C224ADDC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57200"/>
            <a:ext cx="10515600" cy="8001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A5A012C0-4146-57D0-F2EE-F33DF63A53C0}"/>
              </a:ext>
            </a:extLst>
          </p:cNvPr>
          <p:cNvSpPr/>
          <p:nvPr/>
        </p:nvSpPr>
        <p:spPr>
          <a:xfrm>
            <a:off x="10868596" y="6356350"/>
            <a:ext cx="1315453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0021BEC2-3E62-8BE6-B836-8522EE537AF6}"/>
              </a:ext>
            </a:extLst>
          </p:cNvPr>
          <p:cNvSpPr/>
          <p:nvPr/>
        </p:nvSpPr>
        <p:spPr>
          <a:xfrm>
            <a:off x="9552563" y="6356350"/>
            <a:ext cx="2560320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43686C4-24F1-3BAA-1FD4-8CA36F6279A2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22808" y="6330789"/>
            <a:ext cx="1097280" cy="505373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7B5E66C7-7E2D-D81F-DFA2-1921F4B71AE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57248" y="6241802"/>
            <a:ext cx="938147" cy="594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61210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0ED9B6-017E-8CE5-A472-13ACC530A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2573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Content Placeholder 3">
            <a:extLst>
              <a:ext uri="{FF2B5EF4-FFF2-40B4-BE49-F238E27FC236}">
                <a16:creationId xmlns:a16="http://schemas.microsoft.com/office/drawing/2014/main" id="{52989720-4EA0-0ABF-4B88-73F1B5D3232A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838200" y="1478857"/>
            <a:ext cx="10515600" cy="4639309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defRPr/>
            </a:lvl1pPr>
            <a:lvl2pPr marL="6858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Wingdings" panose="05000000000000000000" pitchFamily="2" charset="2"/>
              <a:buChar char="§"/>
              <a:defRPr/>
            </a:lvl2pPr>
            <a:lvl3pPr marL="11430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‒"/>
              <a:defRPr/>
            </a:lvl3pPr>
            <a:lvl4pPr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defRPr/>
            </a:lvl4pPr>
            <a:lvl5pPr marL="20574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‒"/>
              <a:defRPr/>
            </a:lvl5pPr>
            <a:lvl6pPr marL="25146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»"/>
              <a:defRPr/>
            </a:lvl6pPr>
          </a:lstStyle>
          <a:p>
            <a:pPr lvl="0"/>
            <a:r>
              <a:rPr lang="en-US" dirty="0"/>
              <a:t>Level 0</a:t>
            </a:r>
          </a:p>
          <a:p>
            <a:pPr lvl="1"/>
            <a:r>
              <a:rPr lang="en-US" dirty="0"/>
              <a:t>Level 1</a:t>
            </a:r>
          </a:p>
          <a:p>
            <a:pPr lvl="2"/>
            <a:r>
              <a:rPr lang="en-US" dirty="0"/>
              <a:t>Level 2</a:t>
            </a:r>
          </a:p>
          <a:p>
            <a:pPr lvl="3"/>
            <a:r>
              <a:rPr lang="en-US" dirty="0"/>
              <a:t>Level 3</a:t>
            </a:r>
          </a:p>
          <a:p>
            <a:pPr lvl="4"/>
            <a:r>
              <a:rPr lang="en-US" dirty="0"/>
              <a:t>Level 4</a:t>
            </a:r>
          </a:p>
          <a:p>
            <a:pPr lvl="5"/>
            <a:r>
              <a:rPr lang="en-US" dirty="0"/>
              <a:t>Level 5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C2B9E2F4-D3AC-A449-86D8-F09A9F3D375F}"/>
              </a:ext>
            </a:extLst>
          </p:cNvPr>
          <p:cNvSpPr/>
          <p:nvPr/>
        </p:nvSpPr>
        <p:spPr>
          <a:xfrm>
            <a:off x="10868596" y="6356350"/>
            <a:ext cx="1315453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8FFA21DF-0497-84CA-7B71-F8DCCAB60667}"/>
              </a:ext>
            </a:extLst>
          </p:cNvPr>
          <p:cNvSpPr/>
          <p:nvPr/>
        </p:nvSpPr>
        <p:spPr>
          <a:xfrm>
            <a:off x="9552563" y="6356350"/>
            <a:ext cx="2560320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738680D-53E4-2ED5-E587-27E737DD7419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22808" y="6330789"/>
            <a:ext cx="1097280" cy="505373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650114D3-9FDA-8A2D-C38C-96A0F0C0121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57248" y="6241802"/>
            <a:ext cx="938147" cy="594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06856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Custom Layou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3">
            <a:extLst>
              <a:ext uri="{FF2B5EF4-FFF2-40B4-BE49-F238E27FC236}">
                <a16:creationId xmlns:a16="http://schemas.microsoft.com/office/drawing/2014/main" id="{C18CD85D-3785-586C-EAAE-FD67CC709A65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838200" y="1478857"/>
            <a:ext cx="10515600" cy="4639309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defRPr/>
            </a:lvl1pPr>
            <a:lvl2pPr marL="6858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Wingdings" panose="05000000000000000000" pitchFamily="2" charset="2"/>
              <a:buChar char="§"/>
              <a:defRPr/>
            </a:lvl2pPr>
            <a:lvl3pPr marL="11430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‒"/>
              <a:defRPr/>
            </a:lvl3pPr>
            <a:lvl4pPr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defRPr/>
            </a:lvl4pPr>
            <a:lvl5pPr marL="20574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‒"/>
              <a:defRPr/>
            </a:lvl5pPr>
            <a:lvl6pPr marL="25146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»"/>
              <a:defRPr/>
            </a:lvl6pPr>
          </a:lstStyle>
          <a:p>
            <a:pPr lvl="0"/>
            <a:r>
              <a:rPr lang="en-US" dirty="0"/>
              <a:t>Level 0</a:t>
            </a:r>
          </a:p>
          <a:p>
            <a:pPr lvl="1"/>
            <a:r>
              <a:rPr lang="en-US" dirty="0"/>
              <a:t>Level 1</a:t>
            </a:r>
          </a:p>
          <a:p>
            <a:pPr lvl="2"/>
            <a:r>
              <a:rPr lang="en-US" dirty="0"/>
              <a:t>Level 2</a:t>
            </a:r>
          </a:p>
          <a:p>
            <a:pPr lvl="3"/>
            <a:r>
              <a:rPr lang="en-US" dirty="0"/>
              <a:t>Level 3</a:t>
            </a:r>
          </a:p>
          <a:p>
            <a:pPr lvl="4"/>
            <a:r>
              <a:rPr lang="en-US" dirty="0"/>
              <a:t>Level 4</a:t>
            </a:r>
          </a:p>
          <a:p>
            <a:pPr lvl="5"/>
            <a:r>
              <a:rPr lang="en-US" dirty="0"/>
              <a:t>Level 5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A899A327-1A19-2BE0-9914-12C224ADDC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57200"/>
            <a:ext cx="10515600" cy="8001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A5A012C0-4146-57D0-F2EE-F33DF63A53C0}"/>
              </a:ext>
            </a:extLst>
          </p:cNvPr>
          <p:cNvSpPr/>
          <p:nvPr/>
        </p:nvSpPr>
        <p:spPr>
          <a:xfrm>
            <a:off x="10868596" y="6356350"/>
            <a:ext cx="1315453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0021BEC2-3E62-8BE6-B836-8522EE537AF6}"/>
              </a:ext>
            </a:extLst>
          </p:cNvPr>
          <p:cNvSpPr/>
          <p:nvPr/>
        </p:nvSpPr>
        <p:spPr>
          <a:xfrm>
            <a:off x="9552563" y="6356350"/>
            <a:ext cx="2560320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43686C4-24F1-3BAA-1FD4-8CA36F6279A2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22808" y="6330789"/>
            <a:ext cx="1097280" cy="505373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7B5E66C7-7E2D-D81F-DFA2-1921F4B71AE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57248" y="6241802"/>
            <a:ext cx="938147" cy="594360"/>
          </a:xfrm>
          <a:prstGeom prst="rect">
            <a:avLst/>
          </a:prstGeom>
        </p:spPr>
      </p:pic>
      <p:sp>
        <p:nvSpPr>
          <p:cNvPr id="5" name="Text Placeholder 3">
            <a:extLst>
              <a:ext uri="{FF2B5EF4-FFF2-40B4-BE49-F238E27FC236}">
                <a16:creationId xmlns:a16="http://schemas.microsoft.com/office/drawing/2014/main" id="{35E1334E-27DD-2790-DD80-9381F9A8A14C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4765953" y="6510232"/>
            <a:ext cx="4772594" cy="211243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200" b="0"/>
            </a:lvl1pPr>
          </a:lstStyle>
          <a:p>
            <a:pPr lvl="0"/>
            <a:r>
              <a:rPr lang="en-US" dirty="0"/>
              <a:t>Reference</a:t>
            </a:r>
          </a:p>
        </p:txBody>
      </p:sp>
    </p:spTree>
    <p:extLst>
      <p:ext uri="{BB962C8B-B14F-4D97-AF65-F5344CB8AC3E}">
        <p14:creationId xmlns:p14="http://schemas.microsoft.com/office/powerpoint/2010/main" val="24082571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 2 w/ Reference Bo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0ED9B6-017E-8CE5-A472-13ACC530A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2573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Content Placeholder 3">
            <a:extLst>
              <a:ext uri="{FF2B5EF4-FFF2-40B4-BE49-F238E27FC236}">
                <a16:creationId xmlns:a16="http://schemas.microsoft.com/office/drawing/2014/main" id="{52989720-4EA0-0ABF-4B88-73F1B5D3232A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838200" y="1478857"/>
            <a:ext cx="10515600" cy="4639309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defRPr/>
            </a:lvl1pPr>
            <a:lvl2pPr marL="6858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Wingdings" panose="05000000000000000000" pitchFamily="2" charset="2"/>
              <a:buChar char="§"/>
              <a:defRPr/>
            </a:lvl2pPr>
            <a:lvl3pPr marL="11430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‒"/>
              <a:defRPr/>
            </a:lvl3pPr>
            <a:lvl4pPr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defRPr/>
            </a:lvl4pPr>
            <a:lvl5pPr marL="20574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‒"/>
              <a:defRPr/>
            </a:lvl5pPr>
            <a:lvl6pPr marL="25146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»"/>
              <a:defRPr/>
            </a:lvl6pPr>
          </a:lstStyle>
          <a:p>
            <a:pPr lvl="0"/>
            <a:r>
              <a:rPr lang="en-US" dirty="0"/>
              <a:t>Level 0</a:t>
            </a:r>
          </a:p>
          <a:p>
            <a:pPr lvl="1"/>
            <a:r>
              <a:rPr lang="en-US" dirty="0"/>
              <a:t>Level 1</a:t>
            </a:r>
          </a:p>
          <a:p>
            <a:pPr lvl="2"/>
            <a:r>
              <a:rPr lang="en-US" dirty="0"/>
              <a:t>Level 2</a:t>
            </a:r>
          </a:p>
          <a:p>
            <a:pPr lvl="3"/>
            <a:r>
              <a:rPr lang="en-US" dirty="0"/>
              <a:t>Level 3</a:t>
            </a:r>
          </a:p>
          <a:p>
            <a:pPr lvl="4"/>
            <a:r>
              <a:rPr lang="en-US" dirty="0"/>
              <a:t>Level 4</a:t>
            </a:r>
          </a:p>
          <a:p>
            <a:pPr lvl="5"/>
            <a:r>
              <a:rPr lang="en-US" dirty="0"/>
              <a:t>Level 5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C2B9E2F4-D3AC-A449-86D8-F09A9F3D375F}"/>
              </a:ext>
            </a:extLst>
          </p:cNvPr>
          <p:cNvSpPr/>
          <p:nvPr/>
        </p:nvSpPr>
        <p:spPr>
          <a:xfrm>
            <a:off x="10868596" y="6356350"/>
            <a:ext cx="1315453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Text Placeholder 3">
            <a:extLst>
              <a:ext uri="{FF2B5EF4-FFF2-40B4-BE49-F238E27FC236}">
                <a16:creationId xmlns:a16="http://schemas.microsoft.com/office/drawing/2014/main" id="{60DC5D29-8967-A3DA-AC9D-DD46AA10AA2F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4765953" y="6510232"/>
            <a:ext cx="4772594" cy="211243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200" b="0"/>
            </a:lvl1pPr>
          </a:lstStyle>
          <a:p>
            <a:pPr lvl="0"/>
            <a:r>
              <a:rPr lang="en-US" dirty="0"/>
              <a:t>Reference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C5BB4E67-6010-D6C5-3C74-C87172FA7B23}"/>
              </a:ext>
            </a:extLst>
          </p:cNvPr>
          <p:cNvSpPr/>
          <p:nvPr/>
        </p:nvSpPr>
        <p:spPr>
          <a:xfrm>
            <a:off x="9552563" y="6356350"/>
            <a:ext cx="2560320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6117103-9F89-0FDF-E8A7-2B01562F82A0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22808" y="6330789"/>
            <a:ext cx="1097280" cy="505373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C4983902-74ED-87F7-369B-B57637D4708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57248" y="6241802"/>
            <a:ext cx="938147" cy="594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1688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738A0263-8F01-A34A-CA1A-199C37225B7F}"/>
              </a:ext>
            </a:extLst>
          </p:cNvPr>
          <p:cNvSpPr txBox="1"/>
          <p:nvPr/>
        </p:nvSpPr>
        <p:spPr>
          <a:xfrm>
            <a:off x="838200" y="422510"/>
            <a:ext cx="6143624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sz="4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Franklin Gothic Medium"/>
                <a:ea typeface="+mj-ea"/>
                <a:cs typeface="+mj-cs"/>
              </a:rPr>
              <a:t>Course Icons </a:t>
            </a:r>
            <a:r>
              <a:rPr kumimoji="0" lang="en-US" sz="4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Franklin Gothic Medium"/>
                <a:ea typeface="+mj-ea"/>
                <a:cs typeface="+mj-cs"/>
              </a:rPr>
              <a:t>Key</a:t>
            </a:r>
            <a:endParaRPr lang="en-US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ED550D9-A1A6-D2B6-52FF-3C612CDDD960}"/>
              </a:ext>
            </a:extLst>
          </p:cNvPr>
          <p:cNvSpPr/>
          <p:nvPr/>
        </p:nvSpPr>
        <p:spPr>
          <a:xfrm>
            <a:off x="10868596" y="6356350"/>
            <a:ext cx="1315453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aphicFrame>
        <p:nvGraphicFramePr>
          <p:cNvPr id="7" name="Google Shape;36;p14">
            <a:extLst>
              <a:ext uri="{FF2B5EF4-FFF2-40B4-BE49-F238E27FC236}">
                <a16:creationId xmlns:a16="http://schemas.microsoft.com/office/drawing/2014/main" id="{1B90ED4D-4DD1-FD4C-88A0-C837BE21889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869026918"/>
              </p:ext>
            </p:extLst>
          </p:nvPr>
        </p:nvGraphicFramePr>
        <p:xfrm>
          <a:off x="1505065" y="1917027"/>
          <a:ext cx="9181875" cy="4276738"/>
        </p:xfrm>
        <a:graphic>
          <a:graphicData uri="http://schemas.openxmlformats.org/drawingml/2006/table">
            <a:tbl>
              <a:tblPr firstRow="1" bandRow="1">
                <a:noFill/>
              </a:tblPr>
              <a:tblGrid>
                <a:gridCol w="18363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3455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72521"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400" b="1" u="none" strike="noStrike" cap="none" dirty="0">
                          <a:solidFill>
                            <a:schemeClr val="tx1"/>
                          </a:solidFill>
                        </a:rPr>
                        <a:t>Icon</a:t>
                      </a:r>
                      <a:endParaRPr b="1" dirty="0">
                        <a:solidFill>
                          <a:schemeClr val="tx1"/>
                        </a:solidFill>
                      </a:endParaRPr>
                    </a:p>
                  </a:txBody>
                  <a:tcPr marL="91450" marR="91450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400" b="1" u="none" strike="noStrike" cap="none" dirty="0">
                          <a:solidFill>
                            <a:schemeClr val="tx1"/>
                          </a:solidFill>
                        </a:rPr>
                        <a:t>Use</a:t>
                      </a:r>
                      <a:endParaRPr b="1" dirty="0">
                        <a:solidFill>
                          <a:schemeClr val="tx1"/>
                        </a:solidFill>
                      </a:endParaRPr>
                    </a:p>
                  </a:txBody>
                  <a:tcPr marL="91450" marR="91450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45042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/>
                    </a:p>
                  </a:txBody>
                  <a:tcPr marL="91450" marR="91450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000" b="1" dirty="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Objectives </a:t>
                      </a:r>
                      <a:r>
                        <a:rPr lang="en-US" sz="2000" b="0" dirty="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of</a:t>
                      </a:r>
                      <a:r>
                        <a:rPr lang="en-US" sz="2000" dirty="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 the lesson</a:t>
                      </a:r>
                      <a:endParaRPr sz="2000" dirty="0"/>
                    </a:p>
                  </a:txBody>
                  <a:tcPr marL="91450" marR="91450" marT="45725" marB="45725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45042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/>
                    </a:p>
                  </a:txBody>
                  <a:tcPr marL="91450" marR="91450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000" b="1" dirty="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Discovery Dialogue </a:t>
                      </a:r>
                      <a:r>
                        <a:rPr lang="en-US" sz="2000" dirty="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invites sharing of ideas and experiences</a:t>
                      </a:r>
                      <a:endParaRPr sz="2000" dirty="0"/>
                    </a:p>
                  </a:txBody>
                  <a:tcPr marL="91450" marR="91450" marT="45725" marB="45725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13121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/>
                    </a:p>
                  </a:txBody>
                  <a:tcPr marL="91450" marR="91450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000"/>
                        <a:buFont typeface="Arial"/>
                        <a:buNone/>
                      </a:pPr>
                      <a:r>
                        <a:rPr lang="en-US" sz="2000" b="1" dirty="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Activity </a:t>
                      </a:r>
                      <a:r>
                        <a:rPr lang="en-US" sz="2000" b="0" dirty="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completed by </a:t>
                      </a:r>
                      <a:r>
                        <a:rPr lang="en-US" sz="2000" dirty="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individual or group</a:t>
                      </a:r>
                      <a:endParaRPr dirty="0"/>
                    </a:p>
                  </a:txBody>
                  <a:tcPr marL="91450" marR="91450" marT="45725" marB="45725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001012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/>
                    </a:p>
                  </a:txBody>
                  <a:tcPr marL="91450" marR="91450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>
                          <a:schemeClr val="dk1"/>
                        </a:buClr>
                        <a:buSzPts val="2000"/>
                        <a:buFont typeface="Arial"/>
                        <a:buNone/>
                      </a:pPr>
                      <a:r>
                        <a:rPr lang="en-US" sz="2000" b="1" dirty="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Highlight </a:t>
                      </a:r>
                      <a:r>
                        <a:rPr lang="en-US" sz="2000" b="0" dirty="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of </a:t>
                      </a:r>
                      <a:r>
                        <a:rPr lang="en-US" sz="2000" dirty="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multisectoral or One Health approach</a:t>
                      </a:r>
                    </a:p>
                  </a:txBody>
                  <a:tcPr marL="91450" marR="91450" marT="45725" marB="45725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pic>
        <p:nvPicPr>
          <p:cNvPr id="8" name="Google Shape;37;p14" descr="Objectives Icon">
            <a:extLst>
              <a:ext uri="{FF2B5EF4-FFF2-40B4-BE49-F238E27FC236}">
                <a16:creationId xmlns:a16="http://schemas.microsoft.com/office/drawing/2014/main" id="{CBB9782B-A8E1-C65D-9AF3-6E3BFB6811BE}"/>
              </a:ext>
            </a:extLst>
          </p:cNvPr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947380" y="2445209"/>
            <a:ext cx="888251" cy="777438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Google Shape;38;p14" descr="Discovery Dialogue ">
            <a:extLst>
              <a:ext uri="{FF2B5EF4-FFF2-40B4-BE49-F238E27FC236}">
                <a16:creationId xmlns:a16="http://schemas.microsoft.com/office/drawing/2014/main" id="{7CD87E88-EB7B-B47D-75A4-EF92C6B22369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929764" y="3387005"/>
            <a:ext cx="888251" cy="777438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Google Shape;39;p14" descr="Activity Icon">
            <a:extLst>
              <a:ext uri="{FF2B5EF4-FFF2-40B4-BE49-F238E27FC236}">
                <a16:creationId xmlns:a16="http://schemas.microsoft.com/office/drawing/2014/main" id="{2A7635B7-817C-CFE7-27AD-FB050C7307E0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921623" y="4334684"/>
            <a:ext cx="888251" cy="777438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Google Shape;41;p14" descr="A picture containing vector graphics&#10;&#10;Description automatically generated">
            <a:extLst>
              <a:ext uri="{FF2B5EF4-FFF2-40B4-BE49-F238E27FC236}">
                <a16:creationId xmlns:a16="http://schemas.microsoft.com/office/drawing/2014/main" id="{C5E0F6D3-E023-08E2-7F13-386E4CE55BE2}"/>
              </a:ext>
            </a:extLst>
          </p:cNvPr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802921" y="5192453"/>
            <a:ext cx="1121434" cy="1138518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7AF85320-B0B4-8FE9-5CA1-40BC34F9E9FB}"/>
              </a:ext>
            </a:extLst>
          </p:cNvPr>
          <p:cNvSpPr/>
          <p:nvPr/>
        </p:nvSpPr>
        <p:spPr>
          <a:xfrm>
            <a:off x="9552563" y="6356350"/>
            <a:ext cx="2560320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9005EF2-BA1D-B693-DEA9-D13F2E9D00C0}"/>
              </a:ext>
            </a:extLst>
          </p:cNvPr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22808" y="6330789"/>
            <a:ext cx="1097280" cy="505373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D8D38710-0883-42F9-1E0A-77A9BD571BD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1057248" y="6241802"/>
            <a:ext cx="938147" cy="594360"/>
          </a:xfrm>
          <a:prstGeom prst="rect">
            <a:avLst/>
          </a:prstGeom>
        </p:spPr>
      </p:pic>
      <p:sp>
        <p:nvSpPr>
          <p:cNvPr id="6" name="Title 5">
            <a:extLst>
              <a:ext uri="{FF2B5EF4-FFF2-40B4-BE49-F238E27FC236}">
                <a16:creationId xmlns:a16="http://schemas.microsoft.com/office/drawing/2014/main" id="{33108A31-22A2-0820-0397-01689480AF95}"/>
              </a:ext>
            </a:extLst>
          </p:cNvPr>
          <p:cNvSpPr txBox="1">
            <a:spLocks/>
          </p:cNvSpPr>
          <p:nvPr userDrawn="1"/>
        </p:nvSpPr>
        <p:spPr>
          <a:xfrm>
            <a:off x="838200" y="457200"/>
            <a:ext cx="10515600" cy="80010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z="4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Franklin Gothic Medium"/>
                <a:ea typeface="+mj-ea"/>
                <a:cs typeface="+mj-cs"/>
              </a:rPr>
              <a:t>Course Icons </a:t>
            </a:r>
            <a:r>
              <a:rPr kumimoji="0" lang="en-US" sz="4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Franklin Gothic Medium"/>
                <a:ea typeface="+mj-ea"/>
                <a:cs typeface="+mj-cs"/>
              </a:rPr>
              <a:t>Key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99724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Custom Layout_Portugue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738A0263-8F01-A34A-CA1A-199C37225B7F}"/>
              </a:ext>
            </a:extLst>
          </p:cNvPr>
          <p:cNvSpPr txBox="1"/>
          <p:nvPr/>
        </p:nvSpPr>
        <p:spPr>
          <a:xfrm>
            <a:off x="518160" y="413884"/>
            <a:ext cx="7538912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pt-BR" sz="4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Franklin Gothic Medium"/>
                <a:ea typeface="+mj-ea"/>
                <a:cs typeface="+mj-cs"/>
              </a:rPr>
              <a:t>Comunicação visual</a:t>
            </a:r>
            <a:endParaRPr lang="en-US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ED550D9-A1A6-D2B6-52FF-3C612CDDD960}"/>
              </a:ext>
            </a:extLst>
          </p:cNvPr>
          <p:cNvSpPr/>
          <p:nvPr/>
        </p:nvSpPr>
        <p:spPr>
          <a:xfrm>
            <a:off x="10868596" y="6356350"/>
            <a:ext cx="1315453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7" name="Google Shape;36;p14">
            <a:extLst>
              <a:ext uri="{FF2B5EF4-FFF2-40B4-BE49-F238E27FC236}">
                <a16:creationId xmlns:a16="http://schemas.microsoft.com/office/drawing/2014/main" id="{1B90ED4D-4DD1-FD4C-88A0-C837BE21889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409962225"/>
              </p:ext>
            </p:extLst>
          </p:nvPr>
        </p:nvGraphicFramePr>
        <p:xfrm>
          <a:off x="1505065" y="1917027"/>
          <a:ext cx="9181875" cy="4276738"/>
        </p:xfrm>
        <a:graphic>
          <a:graphicData uri="http://schemas.openxmlformats.org/drawingml/2006/table">
            <a:tbl>
              <a:tblPr firstRow="1" bandRow="1">
                <a:noFill/>
              </a:tblPr>
              <a:tblGrid>
                <a:gridCol w="18363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3455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72521"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400" b="1" u="none" strike="noStrike" cap="none" dirty="0" err="1">
                          <a:solidFill>
                            <a:schemeClr val="tx1"/>
                          </a:solidFill>
                        </a:rPr>
                        <a:t>ícone</a:t>
                      </a:r>
                      <a:endParaRPr b="1" dirty="0">
                        <a:solidFill>
                          <a:schemeClr val="tx1"/>
                        </a:solidFill>
                      </a:endParaRPr>
                    </a:p>
                  </a:txBody>
                  <a:tcPr marL="91450" marR="91450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400" b="1" u="none" strike="noStrike" cap="none" dirty="0" err="1">
                          <a:solidFill>
                            <a:schemeClr val="tx1"/>
                          </a:solidFill>
                        </a:rPr>
                        <a:t>Uso</a:t>
                      </a:r>
                      <a:endParaRPr b="1" dirty="0">
                        <a:solidFill>
                          <a:schemeClr val="tx1"/>
                        </a:solidFill>
                      </a:endParaRPr>
                    </a:p>
                  </a:txBody>
                  <a:tcPr marL="91450" marR="91450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45042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/>
                    </a:p>
                  </a:txBody>
                  <a:tcPr marL="91450" marR="91450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1" dirty="0" err="1"/>
                        <a:t>Objetivos</a:t>
                      </a:r>
                      <a:r>
                        <a:rPr lang="en-US" sz="2000" b="1" dirty="0"/>
                        <a:t> </a:t>
                      </a:r>
                      <a:r>
                        <a:rPr lang="en-US" sz="2000" dirty="0"/>
                        <a:t>da </a:t>
                      </a:r>
                      <a:r>
                        <a:rPr lang="en-US" sz="2000" dirty="0" err="1"/>
                        <a:t>lição</a:t>
                      </a:r>
                      <a:endParaRPr lang="en-US" sz="2000" dirty="0"/>
                    </a:p>
                  </a:txBody>
                  <a:tcPr marL="91450" marR="91450" marT="45725" marB="45725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45042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/>
                    </a:p>
                  </a:txBody>
                  <a:tcPr marL="91450" marR="91450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pt-BR" sz="2000" b="1" dirty="0"/>
                        <a:t>O Diálogo de Descobertas </a:t>
                      </a:r>
                      <a:r>
                        <a:rPr lang="pt-BR" sz="2000" dirty="0"/>
                        <a:t>convida ao compartilhamento de ideias e experiências</a:t>
                      </a:r>
                    </a:p>
                  </a:txBody>
                  <a:tcPr marL="91450" marR="91450" marT="45725" marB="45725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13121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/>
                    </a:p>
                  </a:txBody>
                  <a:tcPr marL="91450" marR="91450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pt-BR" sz="2000" b="1" dirty="0"/>
                        <a:t>Atividade </a:t>
                      </a:r>
                      <a:r>
                        <a:rPr lang="pt-BR" sz="2000" dirty="0"/>
                        <a:t>realizada por indivíduo ou grupo</a:t>
                      </a:r>
                    </a:p>
                  </a:txBody>
                  <a:tcPr marL="91450" marR="91450" marT="45725" marB="45725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001012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/>
                    </a:p>
                  </a:txBody>
                  <a:tcPr marL="91450" marR="91450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pt-BR" sz="2000" b="1" dirty="0"/>
                        <a:t>Destaque para </a:t>
                      </a:r>
                      <a:r>
                        <a:rPr lang="pt-BR" sz="2000" dirty="0"/>
                        <a:t>a abordagem multissetorial ou Uma Só Saúde</a:t>
                      </a:r>
                    </a:p>
                  </a:txBody>
                  <a:tcPr marL="91450" marR="91450" marT="45725" marB="45725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pic>
        <p:nvPicPr>
          <p:cNvPr id="8" name="Google Shape;37;p14" descr="Objectives Icon">
            <a:extLst>
              <a:ext uri="{FF2B5EF4-FFF2-40B4-BE49-F238E27FC236}">
                <a16:creationId xmlns:a16="http://schemas.microsoft.com/office/drawing/2014/main" id="{CBB9782B-A8E1-C65D-9AF3-6E3BFB6811BE}"/>
              </a:ext>
            </a:extLst>
          </p:cNvPr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947380" y="2445209"/>
            <a:ext cx="888251" cy="777438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Google Shape;38;p14" descr="Discovery Dialogue ">
            <a:extLst>
              <a:ext uri="{FF2B5EF4-FFF2-40B4-BE49-F238E27FC236}">
                <a16:creationId xmlns:a16="http://schemas.microsoft.com/office/drawing/2014/main" id="{7CD87E88-EB7B-B47D-75A4-EF92C6B22369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929764" y="3387005"/>
            <a:ext cx="888251" cy="777438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Google Shape;39;p14" descr="Activity Icon">
            <a:extLst>
              <a:ext uri="{FF2B5EF4-FFF2-40B4-BE49-F238E27FC236}">
                <a16:creationId xmlns:a16="http://schemas.microsoft.com/office/drawing/2014/main" id="{2A7635B7-817C-CFE7-27AD-FB050C7307E0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921623" y="4334684"/>
            <a:ext cx="888251" cy="777438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Google Shape;41;p14" descr="A picture containing vector graphics&#10;&#10;Description automatically generated">
            <a:extLst>
              <a:ext uri="{FF2B5EF4-FFF2-40B4-BE49-F238E27FC236}">
                <a16:creationId xmlns:a16="http://schemas.microsoft.com/office/drawing/2014/main" id="{C5E0F6D3-E023-08E2-7F13-386E4CE55BE2}"/>
              </a:ext>
            </a:extLst>
          </p:cNvPr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802921" y="5192453"/>
            <a:ext cx="1121434" cy="1138518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7AF85320-B0B4-8FE9-5CA1-40BC34F9E9FB}"/>
              </a:ext>
            </a:extLst>
          </p:cNvPr>
          <p:cNvSpPr/>
          <p:nvPr/>
        </p:nvSpPr>
        <p:spPr>
          <a:xfrm>
            <a:off x="9552563" y="6356350"/>
            <a:ext cx="2560320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9005EF2-BA1D-B693-DEA9-D13F2E9D00C0}"/>
              </a:ext>
            </a:extLst>
          </p:cNvPr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22808" y="6330789"/>
            <a:ext cx="1097280" cy="505373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D8D38710-0883-42F9-1E0A-77A9BD571BD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1057248" y="6241802"/>
            <a:ext cx="938147" cy="594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53442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57B8B486-EFC4-8DEE-CC1F-A4E4AD1EC6A7}"/>
              </a:ext>
            </a:extLst>
          </p:cNvPr>
          <p:cNvSpPr/>
          <p:nvPr/>
        </p:nvSpPr>
        <p:spPr>
          <a:xfrm>
            <a:off x="0" y="6728728"/>
            <a:ext cx="12192000" cy="203201"/>
          </a:xfrm>
          <a:prstGeom prst="rect">
            <a:avLst/>
          </a:prstGeom>
          <a:solidFill>
            <a:srgbClr val="10964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29FAA712-DD14-E1D3-B080-8A18549382F6}"/>
              </a:ext>
            </a:extLst>
          </p:cNvPr>
          <p:cNvSpPr txBox="1">
            <a:spLocks/>
          </p:cNvSpPr>
          <p:nvPr/>
        </p:nvSpPr>
        <p:spPr>
          <a:xfrm>
            <a:off x="-93879" y="6326347"/>
            <a:ext cx="496853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457200" rtl="0" eaLnBrk="1" latinLnBrk="0" hangingPunct="1">
              <a:defRPr lang="en-US" sz="1600" kern="1200" cap="all" smtClean="0">
                <a:solidFill>
                  <a:srgbClr val="000000"/>
                </a:solidFill>
                <a:latin typeface="Arial Re"/>
                <a:ea typeface="+mn-ea"/>
                <a:cs typeface="Arial Re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32F399E-A823-8741-8D87-6A1DD0C00948}" type="slidenum">
              <a:rPr lang="en-US" smtClean="0"/>
              <a:t>‹#›</a:t>
            </a:fld>
            <a:endParaRPr lang="en-US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36ED80FB-2A60-D1A9-DC89-EA4B76A07465}"/>
              </a:ext>
            </a:extLst>
          </p:cNvPr>
          <p:cNvCxnSpPr/>
          <p:nvPr/>
        </p:nvCxnSpPr>
        <p:spPr>
          <a:xfrm>
            <a:off x="518160" y="1264888"/>
            <a:ext cx="11155680" cy="0"/>
          </a:xfrm>
          <a:prstGeom prst="line">
            <a:avLst/>
          </a:prstGeom>
          <a:ln w="50800">
            <a:solidFill>
              <a:srgbClr val="10964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 Box 8">
            <a:extLst>
              <a:ext uri="{FF2B5EF4-FFF2-40B4-BE49-F238E27FC236}">
                <a16:creationId xmlns:a16="http://schemas.microsoft.com/office/drawing/2014/main" id="{C8D9CD10-7A95-4F7A-55A8-43D3604BED0F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4277784" y="6254750"/>
            <a:ext cx="3657600" cy="33655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ourier New" pitchFamily="49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urier New" pitchFamily="49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urier New" pitchFamily="49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urier New" pitchFamily="49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urier New" pitchFamily="49" charset="0"/>
                <a:cs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urier New" pitchFamily="49" charset="0"/>
                <a:cs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urier New" pitchFamily="49" charset="0"/>
                <a:cs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urier New" pitchFamily="49" charset="0"/>
                <a:cs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urier New" pitchFamily="49" charset="0"/>
                <a:cs typeface="Arial" charset="0"/>
              </a:defRPr>
            </a:lvl9pPr>
          </a:lstStyle>
          <a:p>
            <a:pPr algn="ctr" eaLnBrk="1" hangingPunct="1">
              <a:defRPr/>
            </a:pPr>
            <a:endParaRPr lang="en-US" sz="1600">
              <a:solidFill>
                <a:schemeClr val="bg1"/>
              </a:solidFill>
              <a:latin typeface="Franklin Gothic Medium Cond" pitchFamily="34" charset="0"/>
              <a:cs typeface="Times New Roman" pitchFamily="18" charset="0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70DD9514-64F9-D68B-34EB-AF7FA24724BC}"/>
              </a:ext>
            </a:extLst>
          </p:cNvPr>
          <p:cNvSpPr/>
          <p:nvPr userDrawn="1"/>
        </p:nvSpPr>
        <p:spPr>
          <a:xfrm>
            <a:off x="0" y="6672263"/>
            <a:ext cx="12192000" cy="203200"/>
          </a:xfrm>
          <a:prstGeom prst="rect">
            <a:avLst/>
          </a:prstGeom>
          <a:solidFill>
            <a:srgbClr val="00953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/>
          </a:p>
        </p:txBody>
      </p:sp>
    </p:spTree>
    <p:extLst>
      <p:ext uri="{BB962C8B-B14F-4D97-AF65-F5344CB8AC3E}">
        <p14:creationId xmlns:p14="http://schemas.microsoft.com/office/powerpoint/2010/main" val="35140849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753" r:id="rId1"/>
    <p:sldLayoutId id="2147484754" r:id="rId2"/>
    <p:sldLayoutId id="2147484755" r:id="rId3"/>
    <p:sldLayoutId id="2147484756" r:id="rId4"/>
    <p:sldLayoutId id="2147484757" r:id="rId5"/>
    <p:sldLayoutId id="2147484758" r:id="rId6"/>
    <p:sldLayoutId id="2147484759" r:id="rId7"/>
    <p:sldLayoutId id="2147484760" r:id="rId8"/>
    <p:sldLayoutId id="2147484761" r:id="rId9"/>
    <p:sldLayoutId id="2147484762" r:id="rId10"/>
    <p:sldLayoutId id="2147484763" r:id="rId11"/>
    <p:sldLayoutId id="2147484764" r:id="rId12"/>
    <p:sldLayoutId id="2147484765" r:id="rId13"/>
    <p:sldLayoutId id="2147484766" r:id="rId14"/>
    <p:sldLayoutId id="2147484767" r:id="rId15"/>
    <p:sldLayoutId id="2147484768" r:id="rId16"/>
    <p:sldLayoutId id="2147484769" r:id="rId17"/>
    <p:sldLayoutId id="2147484770" r:id="rId18"/>
    <p:sldLayoutId id="2147484771" r:id="rId19"/>
    <p:sldLayoutId id="2147484772" r:id="rId20"/>
    <p:sldLayoutId id="2147484773" r:id="rId21"/>
    <p:sldLayoutId id="2147484774" r:id="rId22"/>
    <p:sldLayoutId id="2147484775" r:id="rId23"/>
    <p:sldLayoutId id="2147484776" r:id="rId24"/>
    <p:sldLayoutId id="2147484777" r:id="rId25"/>
    <p:sldLayoutId id="2147484778" r:id="rId26"/>
    <p:sldLayoutId id="2147484779" r:id="rId27"/>
    <p:sldLayoutId id="2147484780" r:id="rId28"/>
    <p:sldLayoutId id="2147484781" r:id="rId29"/>
    <p:sldLayoutId id="2147484782" r:id="rId30"/>
    <p:sldLayoutId id="2147484783" r:id="rId31"/>
    <p:sldLayoutId id="2147484784" r:id="rId32"/>
    <p:sldLayoutId id="2147484729" r:id="rId3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0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0.xml"/><Relationship Id="rId1" Type="http://schemas.openxmlformats.org/officeDocument/2006/relationships/slideLayout" Target="../slideLayouts/slideLayout19.xml"/></Relationships>
</file>

<file path=ppt/slides/_rels/slide10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1.xml"/><Relationship Id="rId1" Type="http://schemas.openxmlformats.org/officeDocument/2006/relationships/slideLayout" Target="../slideLayouts/slideLayout21.xml"/></Relationships>
</file>

<file path=ppt/slides/_rels/slide10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2.xml"/><Relationship Id="rId1" Type="http://schemas.openxmlformats.org/officeDocument/2006/relationships/slideLayout" Target="../slideLayouts/slideLayout21.xml"/></Relationships>
</file>

<file path=ppt/slides/_rels/slide10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3.xml"/><Relationship Id="rId1" Type="http://schemas.openxmlformats.org/officeDocument/2006/relationships/slideLayout" Target="../slideLayouts/slideLayout19.xml"/></Relationships>
</file>

<file path=ppt/slides/_rels/slide10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4.xml"/><Relationship Id="rId1" Type="http://schemas.openxmlformats.org/officeDocument/2006/relationships/slideLayout" Target="../slideLayouts/slideLayout20.xml"/></Relationships>
</file>

<file path=ppt/slides/_rels/slide10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5.xml"/><Relationship Id="rId1" Type="http://schemas.openxmlformats.org/officeDocument/2006/relationships/slideLayout" Target="../slideLayouts/slideLayout21.xml"/></Relationships>
</file>

<file path=ppt/slides/_rels/slide10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6.xml"/><Relationship Id="rId1" Type="http://schemas.openxmlformats.org/officeDocument/2006/relationships/slideLayout" Target="../slideLayouts/slideLayout20.xml"/></Relationships>
</file>

<file path=ppt/slides/_rels/slide10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7.xml"/><Relationship Id="rId1" Type="http://schemas.openxmlformats.org/officeDocument/2006/relationships/slideLayout" Target="../slideLayouts/slideLayout21.xml"/></Relationships>
</file>

<file path=ppt/slides/_rels/slide10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8.xml"/><Relationship Id="rId1" Type="http://schemas.openxmlformats.org/officeDocument/2006/relationships/slideLayout" Target="../slideLayouts/slideLayout20.xml"/></Relationships>
</file>

<file path=ppt/slides/_rels/slide10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7.xml"/><Relationship Id="rId2" Type="http://schemas.openxmlformats.org/officeDocument/2006/relationships/notesSlide" Target="../notesSlides/notesSlide109.xml"/><Relationship Id="rId1" Type="http://schemas.openxmlformats.org/officeDocument/2006/relationships/slideLayout" Target="../slideLayouts/slideLayout2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1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0.xml"/><Relationship Id="rId1" Type="http://schemas.openxmlformats.org/officeDocument/2006/relationships/slideLayout" Target="../slideLayouts/slideLayout20.xml"/></Relationships>
</file>

<file path=ppt/slides/_rels/slide1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1.xml"/><Relationship Id="rId1" Type="http://schemas.openxmlformats.org/officeDocument/2006/relationships/slideLayout" Target="../slideLayouts/slideLayout21.xml"/></Relationships>
</file>

<file path=ppt/slides/_rels/slide1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2.xml"/><Relationship Id="rId1" Type="http://schemas.openxmlformats.org/officeDocument/2006/relationships/slideLayout" Target="../slideLayouts/slideLayout20.xml"/></Relationships>
</file>

<file path=ppt/slides/_rels/slide1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3.xml"/><Relationship Id="rId1" Type="http://schemas.openxmlformats.org/officeDocument/2006/relationships/slideLayout" Target="../slideLayouts/slideLayout21.xml"/></Relationships>
</file>

<file path=ppt/slides/_rels/slide1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4.xml"/><Relationship Id="rId1" Type="http://schemas.openxmlformats.org/officeDocument/2006/relationships/slideLayout" Target="../slideLayouts/slideLayout20.xml"/></Relationships>
</file>

<file path=ppt/slides/_rels/slide1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5.xml"/><Relationship Id="rId1" Type="http://schemas.openxmlformats.org/officeDocument/2006/relationships/slideLayout" Target="../slideLayouts/slideLayout21.xml"/></Relationships>
</file>

<file path=ppt/slides/_rels/slide1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6.xml"/><Relationship Id="rId1" Type="http://schemas.openxmlformats.org/officeDocument/2006/relationships/slideLayout" Target="../slideLayouts/slideLayout20.xml"/></Relationships>
</file>

<file path=ppt/slides/_rels/slide1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7.xml"/><Relationship Id="rId1" Type="http://schemas.openxmlformats.org/officeDocument/2006/relationships/slideLayout" Target="../slideLayouts/slideLayout21.xml"/></Relationships>
</file>

<file path=ppt/slides/_rels/slide1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8.xml"/><Relationship Id="rId1" Type="http://schemas.openxmlformats.org/officeDocument/2006/relationships/slideLayout" Target="../slideLayouts/slideLayout20.xml"/></Relationships>
</file>

<file path=ppt/slides/_rels/slide1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9.xml"/><Relationship Id="rId1" Type="http://schemas.openxmlformats.org/officeDocument/2006/relationships/slideLayout" Target="../slideLayouts/slideLayout2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/Relationships>
</file>

<file path=ppt/slides/_rels/slide1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0.xml"/><Relationship Id="rId1" Type="http://schemas.openxmlformats.org/officeDocument/2006/relationships/slideLayout" Target="../slideLayouts/slideLayout4.xml"/></Relationships>
</file>

<file path=ppt/slides/_rels/slide1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1.xml"/><Relationship Id="rId1" Type="http://schemas.openxmlformats.org/officeDocument/2006/relationships/slideLayout" Target="../slideLayouts/slideLayout4.xml"/></Relationships>
</file>

<file path=ppt/slides/_rels/slide1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2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woah.org/en/disease/anthrax/" TargetMode="External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jpeg"/><Relationship Id="rId4" Type="http://schemas.openxmlformats.org/officeDocument/2006/relationships/hyperlink" Target="https://www.cdc.gov/anthrax/transmission/index.html?CDC_AA_refVal=https%3A%2F%2Fwww.cdc.gov%2Fanthrax%2Fbasics%2Fhow-people-are-infected.html" TargetMode="Externa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9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0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0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0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0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1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0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0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1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0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1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0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21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4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4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4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20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20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20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2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20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20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20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21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19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20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20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20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8.xml"/><Relationship Id="rId1" Type="http://schemas.openxmlformats.org/officeDocument/2006/relationships/slideLayout" Target="../slideLayouts/slideLayout20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9.xml"/><Relationship Id="rId1" Type="http://schemas.openxmlformats.org/officeDocument/2006/relationships/slideLayout" Target="../slideLayouts/slideLayout20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0.xml"/><Relationship Id="rId1" Type="http://schemas.openxmlformats.org/officeDocument/2006/relationships/slideLayout" Target="../slideLayouts/slideLayout20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1.xml"/><Relationship Id="rId1" Type="http://schemas.openxmlformats.org/officeDocument/2006/relationships/slideLayout" Target="../slideLayouts/slideLayout20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2.xml"/><Relationship Id="rId1" Type="http://schemas.openxmlformats.org/officeDocument/2006/relationships/slideLayout" Target="../slideLayouts/slideLayout5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3.xml"/><Relationship Id="rId1" Type="http://schemas.openxmlformats.org/officeDocument/2006/relationships/slideLayout" Target="../slideLayouts/slideLayout5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4.xml"/><Relationship Id="rId1" Type="http://schemas.openxmlformats.org/officeDocument/2006/relationships/slideLayout" Target="../slideLayouts/slideLayout4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5.xml"/><Relationship Id="rId1" Type="http://schemas.openxmlformats.org/officeDocument/2006/relationships/slideLayout" Target="../slideLayouts/slideLayout6.xml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66.xml"/><Relationship Id="rId1" Type="http://schemas.openxmlformats.org/officeDocument/2006/relationships/slideLayout" Target="../slideLayouts/slideLayout4.xml"/><Relationship Id="rId4" Type="http://schemas.openxmlformats.org/officeDocument/2006/relationships/chart" Target="../charts/chart3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7.xml"/><Relationship Id="rId1" Type="http://schemas.openxmlformats.org/officeDocument/2006/relationships/slideLayout" Target="../slideLayouts/slideLayout4.xml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notesSlide" Target="../notesSlides/notesSlide68.xml"/><Relationship Id="rId1" Type="http://schemas.openxmlformats.org/officeDocument/2006/relationships/slideLayout" Target="../slideLayouts/slideLayout4.xml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69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6.xml"/><Relationship Id="rId7" Type="http://schemas.microsoft.com/office/2007/relationships/diagramDrawing" Target="../diagrams/drawing6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6.xml"/><Relationship Id="rId5" Type="http://schemas.openxmlformats.org/officeDocument/2006/relationships/diagramQuickStyle" Target="../diagrams/quickStyle6.xml"/><Relationship Id="rId4" Type="http://schemas.openxmlformats.org/officeDocument/2006/relationships/diagramLayout" Target="../diagrams/layout6.xml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notesSlide" Target="../notesSlides/notesSlide70.xml"/><Relationship Id="rId1" Type="http://schemas.openxmlformats.org/officeDocument/2006/relationships/slideLayout" Target="../slideLayouts/slideLayout4.xml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notesSlide" Target="../notesSlides/notesSlide71.xml"/><Relationship Id="rId1" Type="http://schemas.openxmlformats.org/officeDocument/2006/relationships/slideLayout" Target="../slideLayouts/slideLayout4.xml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2" Type="http://schemas.openxmlformats.org/officeDocument/2006/relationships/notesSlide" Target="../notesSlides/notesSlide72.xml"/><Relationship Id="rId1" Type="http://schemas.openxmlformats.org/officeDocument/2006/relationships/slideLayout" Target="../slideLayouts/slideLayout4.xml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9.xml"/><Relationship Id="rId2" Type="http://schemas.openxmlformats.org/officeDocument/2006/relationships/notesSlide" Target="../notesSlides/notesSlide73.xml"/><Relationship Id="rId1" Type="http://schemas.openxmlformats.org/officeDocument/2006/relationships/slideLayout" Target="../slideLayouts/slideLayout4.xml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0.xml"/><Relationship Id="rId2" Type="http://schemas.openxmlformats.org/officeDocument/2006/relationships/notesSlide" Target="../notesSlides/notesSlide74.xml"/><Relationship Id="rId1" Type="http://schemas.openxmlformats.org/officeDocument/2006/relationships/slideLayout" Target="../slideLayouts/slideLayout4.xml"/><Relationship Id="rId4" Type="http://schemas.openxmlformats.org/officeDocument/2006/relationships/chart" Target="../charts/chart11.xml"/></Relationships>
</file>

<file path=ppt/slides/_rels/slide7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2.xml"/><Relationship Id="rId2" Type="http://schemas.openxmlformats.org/officeDocument/2006/relationships/notesSlide" Target="../notesSlides/notesSlide75.xml"/><Relationship Id="rId1" Type="http://schemas.openxmlformats.org/officeDocument/2006/relationships/slideLayout" Target="../slideLayouts/slideLayout4.xml"/></Relationships>
</file>

<file path=ppt/slides/_rels/slide7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3.xml"/><Relationship Id="rId2" Type="http://schemas.openxmlformats.org/officeDocument/2006/relationships/notesSlide" Target="../notesSlides/notesSlide76.xml"/><Relationship Id="rId1" Type="http://schemas.openxmlformats.org/officeDocument/2006/relationships/slideLayout" Target="../slideLayouts/slideLayout4.xml"/></Relationships>
</file>

<file path=ppt/slides/_rels/slide7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4.xml"/><Relationship Id="rId2" Type="http://schemas.openxmlformats.org/officeDocument/2006/relationships/notesSlide" Target="../notesSlides/notesSlide77.xml"/><Relationship Id="rId1" Type="http://schemas.openxmlformats.org/officeDocument/2006/relationships/slideLayout" Target="../slideLayouts/slideLayout5.xml"/><Relationship Id="rId6" Type="http://schemas.openxmlformats.org/officeDocument/2006/relationships/chart" Target="../charts/chart17.xml"/><Relationship Id="rId5" Type="http://schemas.openxmlformats.org/officeDocument/2006/relationships/chart" Target="../charts/chart16.xml"/><Relationship Id="rId4" Type="http://schemas.openxmlformats.org/officeDocument/2006/relationships/chart" Target="../charts/chart15.xml"/></Relationships>
</file>

<file path=ppt/slides/_rels/slide7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8.xml"/><Relationship Id="rId2" Type="http://schemas.openxmlformats.org/officeDocument/2006/relationships/notesSlide" Target="../notesSlides/notesSlide78.xml"/><Relationship Id="rId1" Type="http://schemas.openxmlformats.org/officeDocument/2006/relationships/slideLayout" Target="../slideLayouts/slideLayout4.xml"/></Relationships>
</file>

<file path=ppt/slides/_rels/slide79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cdc.gov/training/QuickLearns/exposure/" TargetMode="External"/><Relationship Id="rId2" Type="http://schemas.openxmlformats.org/officeDocument/2006/relationships/notesSlide" Target="../notesSlides/notesSlide79.xml"/><Relationship Id="rId1" Type="http://schemas.openxmlformats.org/officeDocument/2006/relationships/slideLayout" Target="../slideLayouts/slideLayout6.xml"/><Relationship Id="rId4" Type="http://schemas.openxmlformats.org/officeDocument/2006/relationships/chart" Target="../charts/chart1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8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0.xml"/><Relationship Id="rId2" Type="http://schemas.openxmlformats.org/officeDocument/2006/relationships/notesSlide" Target="../notesSlides/notesSlide80.xml"/><Relationship Id="rId1" Type="http://schemas.openxmlformats.org/officeDocument/2006/relationships/slideLayout" Target="../slideLayouts/slideLayout4.xml"/></Relationships>
</file>

<file path=ppt/slides/_rels/slide8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1.xml"/><Relationship Id="rId2" Type="http://schemas.openxmlformats.org/officeDocument/2006/relationships/notesSlide" Target="../notesSlides/notesSlide81.xml"/><Relationship Id="rId1" Type="http://schemas.openxmlformats.org/officeDocument/2006/relationships/slideLayout" Target="../slideLayouts/slideLayout5.xml"/></Relationships>
</file>

<file path=ppt/slides/_rels/slide8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2.xml"/><Relationship Id="rId2" Type="http://schemas.openxmlformats.org/officeDocument/2006/relationships/notesSlide" Target="../notesSlides/notesSlide82.xml"/><Relationship Id="rId1" Type="http://schemas.openxmlformats.org/officeDocument/2006/relationships/slideLayout" Target="../slideLayouts/slideLayout5.xml"/></Relationships>
</file>

<file path=ppt/slides/_rels/slide8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3.xml"/><Relationship Id="rId2" Type="http://schemas.openxmlformats.org/officeDocument/2006/relationships/notesSlide" Target="../notesSlides/notesSlide83.xml"/><Relationship Id="rId1" Type="http://schemas.openxmlformats.org/officeDocument/2006/relationships/slideLayout" Target="../slideLayouts/slideLayout5.xml"/></Relationships>
</file>

<file path=ppt/slides/_rels/slide8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4.xml"/><Relationship Id="rId2" Type="http://schemas.openxmlformats.org/officeDocument/2006/relationships/notesSlide" Target="../notesSlides/notesSlide84.xml"/><Relationship Id="rId1" Type="http://schemas.openxmlformats.org/officeDocument/2006/relationships/slideLayout" Target="../slideLayouts/slideLayout5.xml"/></Relationships>
</file>

<file path=ppt/slides/_rels/slide8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5.xml"/><Relationship Id="rId2" Type="http://schemas.openxmlformats.org/officeDocument/2006/relationships/notesSlide" Target="../notesSlides/notesSlide85.xml"/><Relationship Id="rId1" Type="http://schemas.openxmlformats.org/officeDocument/2006/relationships/slideLayout" Target="../slideLayouts/slideLayout5.xml"/></Relationships>
</file>

<file path=ppt/slides/_rels/slide8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6.xml"/><Relationship Id="rId2" Type="http://schemas.openxmlformats.org/officeDocument/2006/relationships/notesSlide" Target="../notesSlides/notesSlide86.xml"/><Relationship Id="rId1" Type="http://schemas.openxmlformats.org/officeDocument/2006/relationships/slideLayout" Target="../slideLayouts/slideLayout4.xml"/></Relationships>
</file>

<file path=ppt/slides/_rels/slide8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7.xml"/><Relationship Id="rId1" Type="http://schemas.openxmlformats.org/officeDocument/2006/relationships/slideLayout" Target="../slideLayouts/slideLayout4.xml"/></Relationships>
</file>

<file path=ppt/slides/_rels/slide8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88.xml"/><Relationship Id="rId1" Type="http://schemas.openxmlformats.org/officeDocument/2006/relationships/slideLayout" Target="../slideLayouts/slideLayout6.xml"/></Relationships>
</file>

<file path=ppt/slides/_rels/slide8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89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_rels/slide90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rbe.fli.de/site-page/occurrence-rabies" TargetMode="External"/><Relationship Id="rId2" Type="http://schemas.openxmlformats.org/officeDocument/2006/relationships/notesSlide" Target="../notesSlides/notesSlide90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7.png"/></Relationships>
</file>

<file path=ppt/slides/_rels/slide9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1.xml"/><Relationship Id="rId1" Type="http://schemas.openxmlformats.org/officeDocument/2006/relationships/slideLayout" Target="../slideLayouts/slideLayout6.xml"/></Relationships>
</file>

<file path=ppt/slides/_rels/slide9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2.xml"/><Relationship Id="rId1" Type="http://schemas.openxmlformats.org/officeDocument/2006/relationships/slideLayout" Target="../slideLayouts/slideLayout4.xml"/></Relationships>
</file>

<file path=ppt/slides/_rels/slide9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3.xml"/><Relationship Id="rId1" Type="http://schemas.openxmlformats.org/officeDocument/2006/relationships/slideLayout" Target="../slideLayouts/slideLayout4.xml"/></Relationships>
</file>

<file path=ppt/slides/_rels/slide9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4.xml"/><Relationship Id="rId1" Type="http://schemas.openxmlformats.org/officeDocument/2006/relationships/slideLayout" Target="../slideLayouts/slideLayout4.xml"/></Relationships>
</file>

<file path=ppt/slides/_rels/slide9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5.xml"/><Relationship Id="rId1" Type="http://schemas.openxmlformats.org/officeDocument/2006/relationships/slideLayout" Target="../slideLayouts/slideLayout4.xml"/></Relationships>
</file>

<file path=ppt/slides/_rels/slide9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6.xml"/><Relationship Id="rId1" Type="http://schemas.openxmlformats.org/officeDocument/2006/relationships/slideLayout" Target="../slideLayouts/slideLayout17.xml"/></Relationships>
</file>

<file path=ppt/slides/_rels/slide9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7.xml"/><Relationship Id="rId1" Type="http://schemas.openxmlformats.org/officeDocument/2006/relationships/slideLayout" Target="../slideLayouts/slideLayout17.xml"/></Relationships>
</file>

<file path=ppt/slides/_rels/slide9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8.xml"/><Relationship Id="rId1" Type="http://schemas.openxmlformats.org/officeDocument/2006/relationships/slideLayout" Target="../slideLayouts/slideLayout4.xml"/></Relationships>
</file>

<file path=ppt/slides/_rels/slide9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9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Text Placeholder 27"/>
          <p:cNvSpPr>
            <a:spLocks noGrp="1"/>
          </p:cNvSpPr>
          <p:nvPr>
            <p:ph type="body" sz="quarter" idx="17"/>
          </p:nvPr>
        </p:nvSpPr>
        <p:spPr>
          <a:prstGeom prst="rect">
            <a:avLst/>
          </a:prstGeom>
        </p:spPr>
        <p:txBody>
          <a:bodyPr/>
          <a:lstStyle/>
          <a:p>
            <a:pPr>
              <a:spcBef>
                <a:spcPct val="0"/>
              </a:spcBef>
              <a:spcAft>
                <a:spcPct val="0"/>
              </a:spcAft>
            </a:pPr>
            <a:r>
              <a:rPr lang="en-US" altLang="en-US" sz="4400" dirty="0" err="1"/>
              <a:t>Investigação</a:t>
            </a:r>
            <a:r>
              <a:rPr lang="en-US" altLang="en-US" sz="4400" dirty="0"/>
              <a:t> de </a:t>
            </a:r>
            <a:r>
              <a:rPr lang="en-US" altLang="en-US" sz="4400" dirty="0" err="1"/>
              <a:t>Surtos</a:t>
            </a:r>
            <a:r>
              <a:rPr lang="en-US" altLang="en-US" sz="4400" dirty="0"/>
              <a:t> </a:t>
            </a:r>
          </a:p>
          <a:p>
            <a:pPr>
              <a:spcBef>
                <a:spcPct val="0"/>
              </a:spcBef>
              <a:spcAft>
                <a:spcPct val="0"/>
              </a:spcAft>
            </a:pPr>
            <a:r>
              <a:rPr lang="en-US" altLang="en-US" sz="4400" dirty="0" err="1"/>
              <a:t>Parte</a:t>
            </a:r>
            <a:r>
              <a:rPr lang="en-US" altLang="en-US" sz="4400" dirty="0"/>
              <a:t> 2: Fase </a:t>
            </a:r>
            <a:r>
              <a:rPr lang="en-US" altLang="en-US" sz="4400" dirty="0" err="1"/>
              <a:t>Descritiva</a:t>
            </a:r>
            <a:endParaRPr lang="en-US" altLang="en-US" sz="4400" dirty="0"/>
          </a:p>
        </p:txBody>
      </p:sp>
      <p:sp>
        <p:nvSpPr>
          <p:cNvPr id="2" name="Google Shape;254;p1">
            <a:extLst>
              <a:ext uri="{FF2B5EF4-FFF2-40B4-BE49-F238E27FC236}">
                <a16:creationId xmlns:a16="http://schemas.microsoft.com/office/drawing/2014/main" id="{0FA9717A-B05B-5FF7-28B5-F4ACF6852A88}"/>
              </a:ext>
            </a:extLst>
          </p:cNvPr>
          <p:cNvSpPr txBox="1">
            <a:spLocks noGrp="1"/>
          </p:cNvSpPr>
          <p:nvPr>
            <p:ph type="body" sz="quarter" idx="16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en-US" dirty="0" err="1"/>
              <a:t>Oficina</a:t>
            </a:r>
            <a:r>
              <a:rPr lang="en-US" dirty="0"/>
              <a:t> 2</a:t>
            </a:r>
            <a:endParaRPr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657845C-74CB-763B-7F28-809069C3814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1">
            <a:extLst>
              <a:ext uri="{FF2B5EF4-FFF2-40B4-BE49-F238E27FC236}">
                <a16:creationId xmlns:a16="http://schemas.microsoft.com/office/drawing/2014/main" id="{A88CE7B9-E670-462D-FB57-298DFA64BF9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8200" y="1478857"/>
            <a:ext cx="11060430" cy="4639309"/>
          </a:xfrm>
        </p:spPr>
        <p:txBody>
          <a:bodyPr/>
          <a:lstStyle/>
          <a:p>
            <a:pPr marL="514350" indent="-514350">
              <a:spcBef>
                <a:spcPts val="672"/>
              </a:spcBef>
              <a:buFont typeface="+mj-lt"/>
              <a:buAutoNum type="arabicPeriod"/>
            </a:pPr>
            <a:r>
              <a:rPr lang="en-US" altLang="en-US" dirty="0" err="1">
                <a:solidFill>
                  <a:srgbClr val="A6A6A6"/>
                </a:solidFill>
              </a:rPr>
              <a:t>Reunir</a:t>
            </a:r>
            <a:r>
              <a:rPr lang="en-US" altLang="en-US" dirty="0">
                <a:solidFill>
                  <a:srgbClr val="A6A6A6"/>
                </a:solidFill>
              </a:rPr>
              <a:t> </a:t>
            </a:r>
            <a:r>
              <a:rPr lang="en-US" altLang="en-US" dirty="0" err="1">
                <a:solidFill>
                  <a:srgbClr val="A6A6A6"/>
                </a:solidFill>
              </a:rPr>
              <a:t>uma</a:t>
            </a:r>
            <a:r>
              <a:rPr lang="en-US" altLang="en-US" dirty="0">
                <a:solidFill>
                  <a:srgbClr val="A6A6A6"/>
                </a:solidFill>
              </a:rPr>
              <a:t> equipe</a:t>
            </a:r>
            <a:endParaRPr lang="en-US" dirty="0">
              <a:solidFill>
                <a:srgbClr val="A6A6A6"/>
              </a:solidFill>
            </a:endParaRPr>
          </a:p>
          <a:p>
            <a:pPr marL="514350" indent="-514350">
              <a:spcBef>
                <a:spcPts val="672"/>
              </a:spcBef>
              <a:buFont typeface="+mj-lt"/>
              <a:buAutoNum type="arabicPeriod"/>
            </a:pPr>
            <a:r>
              <a:rPr lang="en-US" altLang="en-US" dirty="0" err="1">
                <a:solidFill>
                  <a:srgbClr val="A6A6A6"/>
                </a:solidFill>
              </a:rPr>
              <a:t>Adotar</a:t>
            </a:r>
            <a:r>
              <a:rPr lang="en-US" altLang="en-US" dirty="0">
                <a:solidFill>
                  <a:srgbClr val="A6A6A6"/>
                </a:solidFill>
              </a:rPr>
              <a:t> as </a:t>
            </a:r>
            <a:r>
              <a:rPr lang="en-US" altLang="en-US" dirty="0" err="1">
                <a:solidFill>
                  <a:srgbClr val="A6A6A6"/>
                </a:solidFill>
              </a:rPr>
              <a:t>disposições</a:t>
            </a:r>
            <a:r>
              <a:rPr lang="en-US" altLang="en-US" dirty="0">
                <a:solidFill>
                  <a:srgbClr val="A6A6A6"/>
                </a:solidFill>
              </a:rPr>
              <a:t> </a:t>
            </a:r>
            <a:r>
              <a:rPr lang="en-US" altLang="en-US" dirty="0" err="1">
                <a:solidFill>
                  <a:srgbClr val="A6A6A6"/>
                </a:solidFill>
              </a:rPr>
              <a:t>administrativas</a:t>
            </a:r>
            <a:r>
              <a:rPr lang="en-US" altLang="en-US" dirty="0">
                <a:solidFill>
                  <a:srgbClr val="A6A6A6"/>
                </a:solidFill>
              </a:rPr>
              <a:t>, </a:t>
            </a:r>
            <a:r>
              <a:rPr lang="en-US" altLang="en-US" dirty="0" err="1">
                <a:solidFill>
                  <a:srgbClr val="A6A6A6"/>
                </a:solidFill>
              </a:rPr>
              <a:t>pessoais</a:t>
            </a:r>
            <a:r>
              <a:rPr lang="en-US" altLang="en-US" dirty="0">
                <a:solidFill>
                  <a:srgbClr val="A6A6A6"/>
                </a:solidFill>
              </a:rPr>
              <a:t>, </a:t>
            </a:r>
            <a:r>
              <a:rPr lang="en-US" altLang="en-US" dirty="0" err="1">
                <a:solidFill>
                  <a:srgbClr val="A6A6A6"/>
                </a:solidFill>
              </a:rPr>
              <a:t>financeiras</a:t>
            </a:r>
            <a:r>
              <a:rPr lang="en-US" altLang="en-US" dirty="0">
                <a:solidFill>
                  <a:srgbClr val="A6A6A6"/>
                </a:solidFill>
              </a:rPr>
              <a:t> e </a:t>
            </a:r>
            <a:r>
              <a:rPr lang="en-US" altLang="en-US" dirty="0" err="1">
                <a:solidFill>
                  <a:srgbClr val="A6A6A6"/>
                </a:solidFill>
              </a:rPr>
              <a:t>logísticas</a:t>
            </a:r>
            <a:r>
              <a:rPr lang="en-US" altLang="en-US" dirty="0">
                <a:solidFill>
                  <a:srgbClr val="A6A6A6"/>
                </a:solidFill>
              </a:rPr>
              <a:t> </a:t>
            </a:r>
            <a:r>
              <a:rPr lang="en-US" altLang="en-US" dirty="0" err="1">
                <a:solidFill>
                  <a:srgbClr val="A6A6A6"/>
                </a:solidFill>
              </a:rPr>
              <a:t>necessárias</a:t>
            </a:r>
            <a:endParaRPr lang="en-US" altLang="en-US" dirty="0">
              <a:solidFill>
                <a:srgbClr val="A6A6A6"/>
              </a:solidFill>
            </a:endParaRPr>
          </a:p>
          <a:p>
            <a:pPr marL="514350" indent="-514350">
              <a:spcBef>
                <a:spcPts val="672"/>
              </a:spcBef>
              <a:buFont typeface="+mj-lt"/>
              <a:buAutoNum type="arabicPeriod"/>
            </a:pPr>
            <a:r>
              <a:rPr lang="en-US" altLang="en-US" dirty="0">
                <a:solidFill>
                  <a:srgbClr val="A6A6A6"/>
                </a:solidFill>
              </a:rPr>
              <a:t>Saber </a:t>
            </a:r>
            <a:r>
              <a:rPr lang="en-US" altLang="en-US" dirty="0" err="1">
                <a:solidFill>
                  <a:srgbClr val="A6A6A6"/>
                </a:solidFill>
              </a:rPr>
              <a:t>mais</a:t>
            </a:r>
            <a:r>
              <a:rPr lang="en-US" altLang="en-US" dirty="0">
                <a:solidFill>
                  <a:srgbClr val="A6A6A6"/>
                </a:solidFill>
              </a:rPr>
              <a:t> </a:t>
            </a:r>
            <a:r>
              <a:rPr lang="en-US" altLang="en-US" dirty="0" err="1">
                <a:solidFill>
                  <a:srgbClr val="A6A6A6"/>
                </a:solidFill>
              </a:rPr>
              <a:t>sobre</a:t>
            </a:r>
            <a:r>
              <a:rPr lang="en-US" altLang="en-US" dirty="0">
                <a:solidFill>
                  <a:srgbClr val="A6A6A6"/>
                </a:solidFill>
              </a:rPr>
              <a:t> a </a:t>
            </a:r>
            <a:r>
              <a:rPr lang="en-US" altLang="en-US" dirty="0" err="1">
                <a:solidFill>
                  <a:srgbClr val="A6A6A6"/>
                </a:solidFill>
              </a:rPr>
              <a:t>doença</a:t>
            </a:r>
            <a:r>
              <a:rPr lang="en-US" altLang="en-US" dirty="0">
                <a:solidFill>
                  <a:srgbClr val="A6A6A6"/>
                </a:solidFill>
              </a:rPr>
              <a:t> </a:t>
            </a:r>
            <a:r>
              <a:rPr lang="en-US" altLang="en-US" dirty="0" err="1">
                <a:solidFill>
                  <a:srgbClr val="A6A6A6"/>
                </a:solidFill>
              </a:rPr>
              <a:t>confirmada</a:t>
            </a:r>
            <a:r>
              <a:rPr lang="en-US" altLang="en-US" dirty="0">
                <a:solidFill>
                  <a:srgbClr val="A6A6A6"/>
                </a:solidFill>
              </a:rPr>
              <a:t> </a:t>
            </a:r>
            <a:r>
              <a:rPr lang="en-US" altLang="en-US" dirty="0" err="1">
                <a:solidFill>
                  <a:srgbClr val="A6A6A6"/>
                </a:solidFill>
              </a:rPr>
              <a:t>ou</a:t>
            </a:r>
            <a:r>
              <a:rPr lang="en-US" altLang="en-US" dirty="0">
                <a:solidFill>
                  <a:srgbClr val="A6A6A6"/>
                </a:solidFill>
              </a:rPr>
              <a:t> as </a:t>
            </a:r>
            <a:r>
              <a:rPr lang="en-US" altLang="en-US" dirty="0" err="1">
                <a:solidFill>
                  <a:srgbClr val="A6A6A6"/>
                </a:solidFill>
              </a:rPr>
              <a:t>doenças</a:t>
            </a:r>
            <a:r>
              <a:rPr lang="en-US" altLang="en-US" dirty="0">
                <a:solidFill>
                  <a:srgbClr val="A6A6A6"/>
                </a:solidFill>
              </a:rPr>
              <a:t> </a:t>
            </a:r>
            <a:r>
              <a:rPr lang="en-US" altLang="en-US" dirty="0" err="1">
                <a:solidFill>
                  <a:srgbClr val="A6A6A6"/>
                </a:solidFill>
              </a:rPr>
              <a:t>suspeitas</a:t>
            </a:r>
            <a:endParaRPr lang="en-US" altLang="en-US" dirty="0">
              <a:solidFill>
                <a:srgbClr val="A6A6A6"/>
              </a:solidFill>
            </a:endParaRPr>
          </a:p>
          <a:p>
            <a:pPr marL="514350" indent="-514350">
              <a:spcBef>
                <a:spcPts val="672"/>
              </a:spcBef>
              <a:buFont typeface="+mj-lt"/>
              <a:buAutoNum type="arabicPeriod"/>
            </a:pPr>
            <a:r>
              <a:rPr lang="en-US" altLang="en-US" dirty="0" err="1"/>
              <a:t>Colaborar</a:t>
            </a:r>
            <a:r>
              <a:rPr lang="en-US" altLang="en-US" dirty="0"/>
              <a:t> com outros </a:t>
            </a:r>
            <a:r>
              <a:rPr lang="en-US" altLang="en-US" dirty="0" err="1"/>
              <a:t>ministérios</a:t>
            </a:r>
            <a:r>
              <a:rPr lang="en-US" altLang="en-US" dirty="0"/>
              <a:t>, </a:t>
            </a:r>
            <a:r>
              <a:rPr lang="en-US" altLang="en-US" dirty="0" err="1"/>
              <a:t>agências</a:t>
            </a:r>
            <a:r>
              <a:rPr lang="en-US" altLang="en-US" dirty="0"/>
              <a:t> </a:t>
            </a:r>
            <a:r>
              <a:rPr lang="en-US" altLang="en-US" dirty="0" err="1"/>
              <a:t>parceiras</a:t>
            </a:r>
            <a:r>
              <a:rPr lang="en-US" altLang="en-US" dirty="0"/>
              <a:t> e </a:t>
            </a:r>
            <a:br>
              <a:rPr lang="en-US" altLang="en-US" dirty="0"/>
            </a:br>
            <a:r>
              <a:rPr lang="en-US" altLang="en-US" dirty="0" err="1"/>
              <a:t>contactos</a:t>
            </a:r>
            <a:r>
              <a:rPr lang="en-US" altLang="en-US" dirty="0"/>
              <a:t> </a:t>
            </a:r>
            <a:r>
              <a:rPr lang="en-US" altLang="en-US" dirty="0" err="1"/>
              <a:t>locais</a:t>
            </a:r>
            <a:endParaRPr lang="en-US" altLang="en-US" dirty="0"/>
          </a:p>
          <a:p>
            <a:pPr marL="514350" indent="-514350">
              <a:spcBef>
                <a:spcPts val="672"/>
              </a:spcBef>
              <a:buFont typeface="+mj-lt"/>
              <a:buAutoNum type="arabicPeriod"/>
            </a:pPr>
            <a:r>
              <a:rPr lang="en-US" altLang="en-US" dirty="0" err="1"/>
              <a:t>Coordenar</a:t>
            </a:r>
            <a:r>
              <a:rPr lang="en-US" altLang="en-US" dirty="0"/>
              <a:t> </a:t>
            </a:r>
            <a:r>
              <a:rPr lang="en-US" altLang="en-US" dirty="0" err="1"/>
              <a:t>uma</a:t>
            </a:r>
            <a:r>
              <a:rPr lang="en-US" altLang="en-US" dirty="0"/>
              <a:t> </a:t>
            </a:r>
            <a:r>
              <a:rPr lang="en-US" altLang="en-US" dirty="0" err="1"/>
              <a:t>investigação</a:t>
            </a:r>
            <a:r>
              <a:rPr lang="en-US" altLang="en-US" dirty="0"/>
              <a:t> </a:t>
            </a:r>
            <a:r>
              <a:rPr lang="en-US" altLang="en-US" dirty="0" err="1"/>
              <a:t>multissectorial</a:t>
            </a:r>
            <a:r>
              <a:rPr lang="en-US" altLang="en-US" dirty="0"/>
              <a:t> se </a:t>
            </a:r>
            <a:r>
              <a:rPr lang="en-US" altLang="en-US" dirty="0" err="1"/>
              <a:t>houver</a:t>
            </a:r>
            <a:r>
              <a:rPr lang="en-US" altLang="en-US" dirty="0"/>
              <a:t> </a:t>
            </a:r>
            <a:r>
              <a:rPr lang="en-US" altLang="en-US" dirty="0" err="1"/>
              <a:t>suspeita</a:t>
            </a:r>
            <a:r>
              <a:rPr lang="en-US" altLang="en-US" dirty="0"/>
              <a:t> </a:t>
            </a:r>
            <a:r>
              <a:rPr lang="en-US" altLang="en-US" dirty="0" err="1"/>
              <a:t>ou</a:t>
            </a:r>
            <a:r>
              <a:rPr lang="en-US" altLang="en-US" dirty="0"/>
              <a:t> </a:t>
            </a:r>
            <a:r>
              <a:rPr lang="en-US" altLang="en-US" dirty="0" err="1"/>
              <a:t>confirmação</a:t>
            </a:r>
            <a:r>
              <a:rPr lang="en-US" altLang="en-US" dirty="0"/>
              <a:t> de </a:t>
            </a:r>
            <a:r>
              <a:rPr lang="en-US" altLang="en-US" dirty="0" err="1"/>
              <a:t>uma</a:t>
            </a:r>
            <a:r>
              <a:rPr lang="en-US" altLang="en-US" dirty="0"/>
              <a:t> </a:t>
            </a:r>
            <a:r>
              <a:rPr lang="en-US" altLang="en-US" dirty="0" err="1"/>
              <a:t>doença</a:t>
            </a:r>
            <a:r>
              <a:rPr lang="en-US" altLang="en-US" dirty="0"/>
              <a:t> </a:t>
            </a:r>
            <a:r>
              <a:rPr lang="en-US" altLang="en-US" dirty="0" err="1"/>
              <a:t>zoonótica</a:t>
            </a:r>
            <a:endParaRPr lang="en-US" altLang="en-US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2875FFD6-64F1-2BA3-EE19-00B33D818D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57200"/>
            <a:ext cx="11060430" cy="800100"/>
          </a:xfrm>
        </p:spPr>
        <p:txBody>
          <a:bodyPr lIns="91440" tIns="45720" rIns="91440" bIns="45720" anchor="t"/>
          <a:lstStyle/>
          <a:p>
            <a:r>
              <a:rPr lang="en-US" altLang="en-US" dirty="0"/>
              <a:t>Passo 1: </a:t>
            </a:r>
            <a:r>
              <a:rPr lang="en-US" altLang="en-US" dirty="0" err="1"/>
              <a:t>Preparar</a:t>
            </a:r>
            <a:r>
              <a:rPr lang="en-US" altLang="en-US" dirty="0"/>
              <a:t> </a:t>
            </a:r>
            <a:r>
              <a:rPr lang="en-US" altLang="en-US" sz="4400" dirty="0"/>
              <a:t>o </a:t>
            </a:r>
            <a:r>
              <a:rPr lang="en-US" altLang="en-US" sz="4400" dirty="0" err="1"/>
              <a:t>trabalho</a:t>
            </a:r>
            <a:r>
              <a:rPr lang="en-US" altLang="en-US" sz="4400" dirty="0"/>
              <a:t> de campo (3/3)</a:t>
            </a: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4150295275"/>
      </p:ext>
    </p:extLst>
  </p:cSld>
  <p:clrMapOvr>
    <a:masterClrMapping/>
  </p:clrMapOvr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0DC7C2CA-7471-70F1-A164-EE0CB719E2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dirty="0" err="1"/>
              <a:t>Desenvolver</a:t>
            </a:r>
            <a:r>
              <a:rPr lang="en-US" dirty="0"/>
              <a:t> um plano de </a:t>
            </a:r>
            <a:r>
              <a:rPr lang="en-US" dirty="0" err="1"/>
              <a:t>análise</a:t>
            </a:r>
            <a:r>
              <a:rPr lang="en-US" dirty="0"/>
              <a:t> (1/3)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327948483"/>
      </p:ext>
    </p:extLst>
  </p:cSld>
  <p:clrMapOvr>
    <a:masterClrMapping/>
  </p:clrMapOvr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4C2D0BD-D4EB-C965-8D2D-E35B3D344A1E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err="1"/>
              <a:t>Sexo</a:t>
            </a:r>
            <a:r>
              <a:rPr lang="en-US" dirty="0"/>
              <a:t> (</a:t>
            </a:r>
            <a:r>
              <a:rPr lang="en-US" dirty="0" err="1"/>
              <a:t>pessoa</a:t>
            </a:r>
            <a:r>
              <a:rPr lang="en-US" dirty="0"/>
              <a:t>): </a:t>
            </a:r>
            <a:r>
              <a:rPr lang="en-US" dirty="0" err="1"/>
              <a:t>Calcular</a:t>
            </a:r>
            <a:r>
              <a:rPr lang="en-US" dirty="0"/>
              <a:t> a </a:t>
            </a:r>
            <a:r>
              <a:rPr lang="en-US" dirty="0" err="1"/>
              <a:t>proporção</a:t>
            </a:r>
            <a:endParaRPr lang="en-US" dirty="0"/>
          </a:p>
          <a:p>
            <a:r>
              <a:rPr lang="en-US" dirty="0" err="1"/>
              <a:t>Idade</a:t>
            </a:r>
            <a:r>
              <a:rPr lang="en-US" dirty="0"/>
              <a:t> (</a:t>
            </a:r>
            <a:r>
              <a:rPr lang="en-US" dirty="0" err="1"/>
              <a:t>pessoa</a:t>
            </a:r>
            <a:r>
              <a:rPr lang="en-US" dirty="0"/>
              <a:t>): </a:t>
            </a:r>
            <a:r>
              <a:rPr lang="en-US" dirty="0" err="1"/>
              <a:t>Calcular</a:t>
            </a:r>
            <a:r>
              <a:rPr lang="en-US" dirty="0"/>
              <a:t> a </a:t>
            </a:r>
            <a:r>
              <a:rPr lang="en-US" dirty="0" err="1"/>
              <a:t>média</a:t>
            </a:r>
            <a:r>
              <a:rPr lang="en-US" dirty="0"/>
              <a:t>/</a:t>
            </a:r>
            <a:r>
              <a:rPr lang="en-US" dirty="0" err="1"/>
              <a:t>mediana</a:t>
            </a:r>
            <a:r>
              <a:rPr lang="en-US" dirty="0"/>
              <a:t> </a:t>
            </a:r>
            <a:r>
              <a:rPr lang="en-US" dirty="0" err="1"/>
              <a:t>ou</a:t>
            </a:r>
            <a:r>
              <a:rPr lang="en-US" dirty="0"/>
              <a:t> a </a:t>
            </a:r>
            <a:r>
              <a:rPr lang="en-US" dirty="0" err="1"/>
              <a:t>proporção</a:t>
            </a:r>
            <a:endParaRPr lang="en-US" dirty="0"/>
          </a:p>
          <a:p>
            <a:r>
              <a:rPr lang="en-US" dirty="0"/>
              <a:t>Data de </a:t>
            </a:r>
            <a:r>
              <a:rPr lang="en-US" dirty="0" err="1"/>
              <a:t>início</a:t>
            </a:r>
            <a:r>
              <a:rPr lang="en-US" dirty="0"/>
              <a:t> (hora): </a:t>
            </a:r>
            <a:r>
              <a:rPr lang="en-US" dirty="0" err="1"/>
              <a:t>Gráfico</a:t>
            </a:r>
            <a:r>
              <a:rPr lang="en-US" dirty="0"/>
              <a:t> da curva epi</a:t>
            </a:r>
          </a:p>
          <a:p>
            <a:r>
              <a:rPr lang="en-US" dirty="0" err="1"/>
              <a:t>Diarreia</a:t>
            </a:r>
            <a:r>
              <a:rPr lang="en-US" dirty="0"/>
              <a:t>, </a:t>
            </a:r>
            <a:r>
              <a:rPr lang="en-US" dirty="0" err="1"/>
              <a:t>cãibras</a:t>
            </a:r>
            <a:r>
              <a:rPr lang="en-US" dirty="0"/>
              <a:t>, </a:t>
            </a:r>
            <a:r>
              <a:rPr lang="en-US" dirty="0" err="1"/>
              <a:t>febre</a:t>
            </a:r>
            <a:r>
              <a:rPr lang="en-US" dirty="0"/>
              <a:t> (</a:t>
            </a:r>
            <a:r>
              <a:rPr lang="en-US" dirty="0" err="1"/>
              <a:t>clínica</a:t>
            </a:r>
            <a:r>
              <a:rPr lang="en-US" dirty="0"/>
              <a:t>): </a:t>
            </a:r>
            <a:r>
              <a:rPr lang="en-US" dirty="0" err="1"/>
              <a:t>Calcular</a:t>
            </a:r>
            <a:r>
              <a:rPr lang="en-US" dirty="0"/>
              <a:t> a </a:t>
            </a:r>
            <a:r>
              <a:rPr lang="en-US" dirty="0" err="1"/>
              <a:t>proporção</a:t>
            </a:r>
            <a:endParaRPr lang="en-US" dirty="0"/>
          </a:p>
          <a:p>
            <a:r>
              <a:rPr lang="en-US" dirty="0"/>
              <a:t>Teste laboratorial </a:t>
            </a:r>
            <a:r>
              <a:rPr lang="en-US" dirty="0" err="1"/>
              <a:t>positivo</a:t>
            </a:r>
            <a:r>
              <a:rPr lang="en-US" dirty="0"/>
              <a:t> (</a:t>
            </a:r>
            <a:r>
              <a:rPr lang="en-US" dirty="0" err="1"/>
              <a:t>clínico</a:t>
            </a:r>
            <a:r>
              <a:rPr lang="en-US" dirty="0"/>
              <a:t>): </a:t>
            </a:r>
            <a:r>
              <a:rPr lang="en-US" dirty="0" err="1"/>
              <a:t>Calcular</a:t>
            </a:r>
            <a:r>
              <a:rPr lang="en-US" dirty="0"/>
              <a:t> a </a:t>
            </a:r>
            <a:r>
              <a:rPr lang="en-US" dirty="0" err="1"/>
              <a:t>proporção</a:t>
            </a:r>
            <a:endParaRPr lang="en-US" dirty="0"/>
          </a:p>
          <a:p>
            <a:r>
              <a:rPr lang="en-US" dirty="0" err="1"/>
              <a:t>Possíveis</a:t>
            </a:r>
            <a:r>
              <a:rPr lang="en-US" dirty="0"/>
              <a:t> </a:t>
            </a:r>
            <a:r>
              <a:rPr lang="en-US" dirty="0" err="1"/>
              <a:t>exposições</a:t>
            </a:r>
            <a:r>
              <a:rPr lang="en-US" dirty="0"/>
              <a:t> (</a:t>
            </a:r>
            <a:r>
              <a:rPr lang="en-US" dirty="0" err="1"/>
              <a:t>fatores</a:t>
            </a:r>
            <a:r>
              <a:rPr lang="en-US" dirty="0"/>
              <a:t> de </a:t>
            </a:r>
            <a:r>
              <a:rPr lang="en-US" dirty="0" err="1"/>
              <a:t>risco</a:t>
            </a:r>
            <a:r>
              <a:rPr lang="en-US" dirty="0"/>
              <a:t>): </a:t>
            </a:r>
            <a:r>
              <a:rPr lang="en-US" dirty="0" err="1"/>
              <a:t>Calcular</a:t>
            </a:r>
            <a:r>
              <a:rPr lang="en-US" dirty="0"/>
              <a:t> a </a:t>
            </a:r>
            <a:r>
              <a:rPr lang="en-US" dirty="0" err="1"/>
              <a:t>proporção</a:t>
            </a:r>
            <a:endParaRPr lang="en-US" dirty="0"/>
          </a:p>
          <a:p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9F184A1C-ACAF-745C-2E71-A2A568001FA5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chemeClr val="bg1"/>
          </a:solidFill>
        </p:spPr>
        <p:txBody>
          <a:bodyPr/>
          <a:lstStyle/>
          <a:p>
            <a:r>
              <a:rPr lang="en-US" dirty="0" err="1"/>
              <a:t>Desenvolver</a:t>
            </a:r>
            <a:r>
              <a:rPr lang="en-US" dirty="0"/>
              <a:t> um plano de </a:t>
            </a:r>
            <a:r>
              <a:rPr lang="en-US" dirty="0" err="1"/>
              <a:t>análise</a:t>
            </a:r>
            <a:r>
              <a:rPr lang="en-US" dirty="0"/>
              <a:t> (2/3)</a:t>
            </a:r>
          </a:p>
        </p:txBody>
      </p:sp>
    </p:spTree>
    <p:extLst>
      <p:ext uri="{BB962C8B-B14F-4D97-AF65-F5344CB8AC3E}">
        <p14:creationId xmlns:p14="http://schemas.microsoft.com/office/powerpoint/2010/main" val="3367292241"/>
      </p:ext>
    </p:extLst>
  </p:cSld>
  <p:clrMapOvr>
    <a:masterClrMapping/>
  </p:clrMapOvr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ontent Placeholder 1">
            <a:extLst>
              <a:ext uri="{FF2B5EF4-FFF2-40B4-BE49-F238E27FC236}">
                <a16:creationId xmlns:a16="http://schemas.microsoft.com/office/drawing/2014/main" id="{3F4776BE-3679-3331-6A7E-42A168D9F50B}"/>
              </a:ext>
            </a:extLst>
          </p:cNvPr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740971202"/>
              </p:ext>
            </p:extLst>
          </p:nvPr>
        </p:nvGraphicFramePr>
        <p:xfrm>
          <a:off x="3289741" y="1356263"/>
          <a:ext cx="5612517" cy="5191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891774">
                  <a:extLst>
                    <a:ext uri="{9D8B030D-6E8A-4147-A177-3AD203B41FA5}">
                      <a16:colId xmlns:a16="http://schemas.microsoft.com/office/drawing/2014/main" val="3911473339"/>
                    </a:ext>
                  </a:extLst>
                </a:gridCol>
                <a:gridCol w="720743">
                  <a:extLst>
                    <a:ext uri="{9D8B030D-6E8A-4147-A177-3AD203B41FA5}">
                      <a16:colId xmlns:a16="http://schemas.microsoft.com/office/drawing/2014/main" val="6934392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b="1">
                          <a:solidFill>
                            <a:schemeClr val="tx1"/>
                          </a:solidFill>
                          <a:latin typeface="+mn-lt"/>
                        </a:rPr>
                        <a:t>Caraterística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>
                          <a:solidFill>
                            <a:schemeClr val="tx1"/>
                          </a:solidFill>
                          <a:latin typeface="+mn-lt"/>
                        </a:rPr>
                        <a:t>%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9379164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>
                          <a:solidFill>
                            <a:schemeClr val="tx1"/>
                          </a:solidFill>
                          <a:latin typeface="+mn-lt"/>
                        </a:rPr>
                        <a:t>Sexo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6648461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>
                          <a:solidFill>
                            <a:schemeClr val="tx1"/>
                          </a:solidFill>
                          <a:latin typeface="+mn-lt"/>
                        </a:rPr>
                        <a:t>     Masculino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3491997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  <a:latin typeface="+mn-lt"/>
                        </a:rPr>
                        <a:t>     </a:t>
                      </a:r>
                      <a:r>
                        <a:rPr lang="en-US" dirty="0" err="1">
                          <a:solidFill>
                            <a:schemeClr val="tx1"/>
                          </a:solidFill>
                          <a:latin typeface="+mn-lt"/>
                        </a:rPr>
                        <a:t>Feminino</a:t>
                      </a:r>
                      <a:endParaRPr lang="en-US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0663572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>
                          <a:solidFill>
                            <a:schemeClr val="tx1"/>
                          </a:solidFill>
                          <a:latin typeface="+mn-lt"/>
                        </a:rPr>
                        <a:t>Sintomas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135874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>
                          <a:solidFill>
                            <a:schemeClr val="tx1"/>
                          </a:solidFill>
                          <a:latin typeface="+mn-lt"/>
                        </a:rPr>
                        <a:t>     Diarreia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1766536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>
                          <a:solidFill>
                            <a:schemeClr val="tx1"/>
                          </a:solidFill>
                          <a:latin typeface="+mn-lt"/>
                        </a:rPr>
                        <a:t>     Cãibras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9023528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>
                          <a:solidFill>
                            <a:schemeClr val="tx1"/>
                          </a:solidFill>
                          <a:latin typeface="+mn-lt"/>
                        </a:rPr>
                        <a:t>     Febre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1768187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>
                          <a:solidFill>
                            <a:schemeClr val="tx1"/>
                          </a:solidFill>
                          <a:latin typeface="+mn-lt"/>
                        </a:rPr>
                        <a:t>Exposições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9451969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>
                          <a:solidFill>
                            <a:schemeClr val="tx1"/>
                          </a:solidFill>
                          <a:latin typeface="+mn-lt"/>
                        </a:rPr>
                        <a:t>     Contacto com uma pessoa doente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9058594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>
                          <a:solidFill>
                            <a:schemeClr val="tx1"/>
                          </a:solidFill>
                          <a:latin typeface="+mn-lt"/>
                        </a:rPr>
                        <a:t>     Criança com fraldas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2262615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>
                          <a:solidFill>
                            <a:schemeClr val="tx1"/>
                          </a:solidFill>
                          <a:latin typeface="+mn-lt"/>
                        </a:rPr>
                        <a:t>     Vendedor ambulante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6856229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>
                          <a:solidFill>
                            <a:schemeClr val="tx1"/>
                          </a:solidFill>
                          <a:latin typeface="+mn-lt"/>
                        </a:rPr>
                        <a:t>     Água pública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076167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>
                          <a:solidFill>
                            <a:schemeClr val="tx1"/>
                          </a:solidFill>
                          <a:latin typeface="+mn-lt"/>
                        </a:rPr>
                        <a:t>     Água do rio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16960343"/>
                  </a:ext>
                </a:extLst>
              </a:tr>
            </a:tbl>
          </a:graphicData>
        </a:graphic>
      </p:graphicFrame>
      <p:sp>
        <p:nvSpPr>
          <p:cNvPr id="7" name="Title 4">
            <a:extLst>
              <a:ext uri="{FF2B5EF4-FFF2-40B4-BE49-F238E27FC236}">
                <a16:creationId xmlns:a16="http://schemas.microsoft.com/office/drawing/2014/main" id="{F2124F89-B41D-5C26-9040-B520BD88D1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47675"/>
            <a:ext cx="9752215" cy="800100"/>
          </a:xfrm>
          <a:solidFill>
            <a:schemeClr val="bg1"/>
          </a:solidFill>
        </p:spPr>
        <p:txBody>
          <a:bodyPr/>
          <a:lstStyle/>
          <a:p>
            <a:r>
              <a:rPr lang="en-US" dirty="0" err="1"/>
              <a:t>Desenvolver</a:t>
            </a:r>
            <a:r>
              <a:rPr lang="en-US" dirty="0"/>
              <a:t> um plano de </a:t>
            </a:r>
            <a:r>
              <a:rPr lang="en-US" dirty="0" err="1"/>
              <a:t>análise</a:t>
            </a:r>
            <a:r>
              <a:rPr lang="en-US" dirty="0"/>
              <a:t> (3/3)</a:t>
            </a:r>
          </a:p>
        </p:txBody>
      </p:sp>
    </p:spTree>
    <p:extLst>
      <p:ext uri="{BB962C8B-B14F-4D97-AF65-F5344CB8AC3E}">
        <p14:creationId xmlns:p14="http://schemas.microsoft.com/office/powerpoint/2010/main" val="1903904393"/>
      </p:ext>
    </p:extLst>
  </p:cSld>
  <p:clrMapOvr>
    <a:masterClrMapping/>
  </p:clrMapOvr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0DC7C2CA-7471-70F1-A164-EE0CB719E2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57200"/>
            <a:ext cx="9752215" cy="800100"/>
          </a:xfrm>
        </p:spPr>
        <p:txBody>
          <a:bodyPr/>
          <a:lstStyle/>
          <a:p>
            <a:pPr lvl="0"/>
            <a:r>
              <a:rPr lang="en-US" dirty="0" err="1"/>
              <a:t>Epidemiologia</a:t>
            </a:r>
            <a:r>
              <a:rPr lang="en-US" dirty="0"/>
              <a:t> </a:t>
            </a:r>
            <a:r>
              <a:rPr lang="en-US" dirty="0" err="1"/>
              <a:t>descritiva</a:t>
            </a:r>
            <a:r>
              <a:rPr lang="en-US" dirty="0"/>
              <a:t> (1/2)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038443102"/>
      </p:ext>
    </p:extLst>
  </p:cSld>
  <p:clrMapOvr>
    <a:masterClrMapping/>
  </p:clrMapOvr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33E894E9-7694-4D6F-ACF5-077F7374BE7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8200" y="1478857"/>
            <a:ext cx="10515600" cy="4639309"/>
          </a:xfrm>
        </p:spPr>
        <p:txBody>
          <a:bodyPr/>
          <a:lstStyle/>
          <a:p>
            <a:r>
              <a:rPr lang="en-US" dirty="0" err="1"/>
              <a:t>Questão</a:t>
            </a:r>
            <a:r>
              <a:rPr lang="en-US" dirty="0"/>
              <a:t> 1:  </a:t>
            </a:r>
            <a:r>
              <a:rPr lang="pt-BR" dirty="0"/>
              <a:t>Quantos casos confirmados, prováveis e suspeitos de diarreia foram identificados até à data? </a:t>
            </a:r>
            <a:endParaRPr lang="en-US" dirty="0"/>
          </a:p>
          <a:p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506BE31-B101-20DB-A2A8-7DF42F6323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Epidemiologia</a:t>
            </a:r>
            <a:r>
              <a:rPr lang="en-US" dirty="0"/>
              <a:t> </a:t>
            </a:r>
            <a:r>
              <a:rPr lang="en-US" dirty="0" err="1"/>
              <a:t>descritiva</a:t>
            </a:r>
            <a:r>
              <a:rPr lang="en-US" dirty="0"/>
              <a:t> (2/2)</a:t>
            </a:r>
            <a:br>
              <a:rPr lang="en-US" dirty="0"/>
            </a:b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215653883"/>
      </p:ext>
    </p:extLst>
  </p:cSld>
  <p:clrMapOvr>
    <a:masterClrMapping/>
  </p:clrMapOvr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33E894E9-7694-4D6F-ACF5-077F7374BE79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en-US" b="1" u="sng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Questão</a:t>
            </a:r>
            <a:r>
              <a:rPr lang="en-US" b="1" u="sng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1</a:t>
            </a:r>
            <a:r>
              <a:rPr lang="en-US" u="sng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:</a:t>
            </a:r>
            <a:r>
              <a:rPr lang="en-US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 </a:t>
            </a:r>
            <a:r>
              <a:rPr lang="pt-BR" dirty="0"/>
              <a:t>Quantos casos confirmados, prováveis e suspeitos de diarreia foram identificados até à data? </a:t>
            </a:r>
            <a:endParaRPr lang="en-US" b="1" u="sng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en-US" b="1" u="sng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Resposta</a:t>
            </a:r>
            <a:r>
              <a:rPr lang="en-US" b="1" u="sng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:</a:t>
            </a:r>
            <a:r>
              <a:rPr lang="en-US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Foram</a:t>
            </a:r>
            <a:r>
              <a:rPr lang="en-US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identificados</a:t>
            </a:r>
            <a:r>
              <a:rPr lang="en-US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12 </a:t>
            </a:r>
            <a:r>
              <a:rPr lang="en-US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casos</a:t>
            </a:r>
            <a:r>
              <a:rPr lang="en-US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diarreia</a:t>
            </a:r>
            <a:r>
              <a:rPr lang="en-US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(</a:t>
            </a:r>
            <a:r>
              <a:rPr lang="en-US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suspeitos</a:t>
            </a:r>
            <a:r>
              <a:rPr lang="en-US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en-US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prováveis</a:t>
            </a:r>
            <a:r>
              <a:rPr lang="en-US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ou</a:t>
            </a:r>
            <a:r>
              <a:rPr lang="en-US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confirmados</a:t>
            </a:r>
            <a:r>
              <a:rPr lang="en-US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).</a:t>
            </a:r>
          </a:p>
          <a:p>
            <a:pPr lvl="1" algn="just"/>
            <a:r>
              <a:rPr lang="en-US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Seis </a:t>
            </a:r>
            <a:r>
              <a:rPr lang="en-US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casos</a:t>
            </a:r>
            <a:r>
              <a:rPr lang="en-US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confirmados</a:t>
            </a:r>
            <a:r>
              <a:rPr lang="en-US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como</a:t>
            </a:r>
            <a:r>
              <a:rPr lang="en-US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cólera</a:t>
            </a:r>
            <a:r>
              <a:rPr lang="en-US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devido</a:t>
            </a:r>
            <a:r>
              <a:rPr lang="en-US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ao</a:t>
            </a:r>
            <a:r>
              <a:rPr lang="en-US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i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Vibrio cholerae </a:t>
            </a:r>
            <a:r>
              <a:rPr lang="en-US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01 </a:t>
            </a:r>
            <a:r>
              <a:rPr lang="en-US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isolado</a:t>
            </a:r>
            <a:r>
              <a:rPr lang="en-US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das </a:t>
            </a:r>
            <a:r>
              <a:rPr lang="en-US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fezes</a:t>
            </a:r>
            <a:r>
              <a:rPr lang="en-US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</a:p>
          <a:p>
            <a:pPr lvl="1" algn="just"/>
            <a:r>
              <a:rPr lang="en-US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Um dos </a:t>
            </a:r>
            <a:r>
              <a:rPr lang="en-US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casos</a:t>
            </a:r>
            <a:r>
              <a:rPr lang="en-US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é </a:t>
            </a:r>
            <a:r>
              <a:rPr lang="en-US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provável</a:t>
            </a:r>
            <a:r>
              <a:rPr lang="en-US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devido</a:t>
            </a:r>
            <a:r>
              <a:rPr lang="en-US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aos</a:t>
            </a:r>
            <a:r>
              <a:rPr lang="en-US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sintomas</a:t>
            </a:r>
            <a:r>
              <a:rPr lang="en-US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e </a:t>
            </a:r>
            <a:r>
              <a:rPr lang="en-US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ao</a:t>
            </a:r>
            <a:r>
              <a:rPr lang="en-US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contacto</a:t>
            </a:r>
            <a:r>
              <a:rPr lang="en-US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com um </a:t>
            </a:r>
            <a:r>
              <a:rPr lang="en-US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caso</a:t>
            </a:r>
            <a:r>
              <a:rPr lang="en-US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confirmado</a:t>
            </a:r>
            <a:r>
              <a:rPr lang="en-US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</a:p>
          <a:p>
            <a:pPr lvl="1" algn="just"/>
            <a:r>
              <a:rPr lang="en-US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Cinco </a:t>
            </a:r>
            <a:r>
              <a:rPr lang="en-US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são</a:t>
            </a:r>
            <a:r>
              <a:rPr lang="en-US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casos</a:t>
            </a:r>
            <a:r>
              <a:rPr lang="en-US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suspeitos</a:t>
            </a:r>
            <a:r>
              <a:rPr lang="en-US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devido</a:t>
            </a:r>
            <a:r>
              <a:rPr lang="en-US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aos</a:t>
            </a:r>
            <a:r>
              <a:rPr lang="en-US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seus</a:t>
            </a:r>
            <a:r>
              <a:rPr lang="en-US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sintomas</a:t>
            </a:r>
            <a:r>
              <a:rPr lang="en-US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</a:p>
          <a:p>
            <a:pPr algn="just"/>
            <a:endParaRPr lang="en-US" u="sng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endParaRPr lang="en-US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1685D921-7D41-F3A2-04AB-1E20F50906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Epidemiologia</a:t>
            </a:r>
            <a:r>
              <a:rPr lang="en-US" dirty="0"/>
              <a:t> </a:t>
            </a:r>
            <a:r>
              <a:rPr lang="en-US" dirty="0" err="1"/>
              <a:t>descritiva</a:t>
            </a:r>
            <a:r>
              <a:rPr lang="en-US" dirty="0"/>
              <a:t> </a:t>
            </a:r>
            <a:r>
              <a:rPr lang="en-US" dirty="0" err="1"/>
              <a:t>resposta</a:t>
            </a:r>
            <a:br>
              <a:rPr lang="en-US" dirty="0"/>
            </a:b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664304646"/>
      </p:ext>
    </p:extLst>
  </p:cSld>
  <p:clrMapOvr>
    <a:masterClrMapping/>
  </p:clrMapOvr>
</p:sld>
</file>

<file path=ppt/slides/slide1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13">
            <a:extLst>
              <a:ext uri="{FF2B5EF4-FFF2-40B4-BE49-F238E27FC236}">
                <a16:creationId xmlns:a16="http://schemas.microsoft.com/office/drawing/2014/main" id="{B178F9E7-3AF2-DEF5-0A40-64B698D7925E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en-US" b="1" u="sng" dirty="0" err="1"/>
              <a:t>Questão</a:t>
            </a:r>
            <a:r>
              <a:rPr lang="en-US" b="1" u="sng" dirty="0"/>
              <a:t> 2:</a:t>
            </a:r>
            <a:r>
              <a:rPr lang="en-US" b="1" dirty="0"/>
              <a:t> </a:t>
            </a:r>
            <a:r>
              <a:rPr lang="pt-BR" dirty="0"/>
              <a:t>A taxa de incidência pode ser calculada por 1.000, 10.000 ou 100.000 pessoas. </a:t>
            </a:r>
            <a:r>
              <a:rPr lang="en-US" dirty="0"/>
              <a:t>Que </a:t>
            </a:r>
            <a:r>
              <a:rPr lang="en-US" dirty="0" err="1"/>
              <a:t>constante</a:t>
            </a:r>
            <a:r>
              <a:rPr lang="en-US" dirty="0"/>
              <a:t> </a:t>
            </a:r>
            <a:r>
              <a:rPr lang="en-US" dirty="0" err="1"/>
              <a:t>recomendaria</a:t>
            </a:r>
            <a:r>
              <a:rPr lang="en-US" dirty="0"/>
              <a:t>?</a:t>
            </a:r>
            <a:r>
              <a:rPr lang="pt-BR" dirty="0"/>
              <a:t> </a:t>
            </a:r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9906ACB-5D0E-ED35-B106-41A93C42B4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Exercício</a:t>
            </a:r>
            <a:r>
              <a:rPr lang="en-US" dirty="0"/>
              <a:t>: </a:t>
            </a:r>
            <a:r>
              <a:rPr lang="en-US" dirty="0" err="1"/>
              <a:t>Epidemiologia</a:t>
            </a:r>
            <a:r>
              <a:rPr lang="en-US" dirty="0"/>
              <a:t> </a:t>
            </a:r>
            <a:r>
              <a:rPr lang="en-US" dirty="0" err="1"/>
              <a:t>descritiva</a:t>
            </a:r>
            <a:br>
              <a:rPr lang="en-US" dirty="0"/>
            </a:b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435645833"/>
      </p:ext>
    </p:extLst>
  </p:cSld>
  <p:clrMapOvr>
    <a:masterClrMapping/>
  </p:clrMapOvr>
</p:sld>
</file>

<file path=ppt/slides/slide1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13">
            <a:extLst>
              <a:ext uri="{FF2B5EF4-FFF2-40B4-BE49-F238E27FC236}">
                <a16:creationId xmlns:a16="http://schemas.microsoft.com/office/drawing/2014/main" id="{B178F9E7-3AF2-DEF5-0A40-64B698D7925E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en-US" sz="2400" b="1" u="sng" dirty="0" err="1"/>
              <a:t>Questão</a:t>
            </a:r>
            <a:r>
              <a:rPr lang="en-US" sz="2400" b="1" u="sng" dirty="0"/>
              <a:t> 2:</a:t>
            </a:r>
            <a:r>
              <a:rPr lang="en-US" sz="2400" b="1" dirty="0"/>
              <a:t> </a:t>
            </a:r>
            <a:r>
              <a:rPr lang="pt-BR" sz="2400" dirty="0"/>
              <a:t>A taxa de incidência pode ser calculada por 1.000, 10.000 ou 100.000 pessoas. </a:t>
            </a:r>
            <a:r>
              <a:rPr lang="en-US" sz="2400" dirty="0"/>
              <a:t>Que </a:t>
            </a:r>
            <a:r>
              <a:rPr lang="en-US" sz="2400" dirty="0" err="1"/>
              <a:t>constante</a:t>
            </a:r>
            <a:r>
              <a:rPr lang="en-US" sz="2400" dirty="0"/>
              <a:t> </a:t>
            </a:r>
            <a:r>
              <a:rPr lang="en-US" sz="2400" dirty="0" err="1"/>
              <a:t>recomendaria</a:t>
            </a:r>
            <a:r>
              <a:rPr lang="en-US" sz="2400" dirty="0"/>
              <a:t>?</a:t>
            </a:r>
            <a:r>
              <a:rPr lang="pt-BR" sz="2400" dirty="0"/>
              <a:t> </a:t>
            </a:r>
            <a:endParaRPr lang="en-US" sz="2400" dirty="0"/>
          </a:p>
          <a:p>
            <a:r>
              <a:rPr lang="en-US" sz="2600" b="1" u="sng" dirty="0" err="1"/>
              <a:t>Resposta</a:t>
            </a:r>
            <a:r>
              <a:rPr lang="en-US" sz="2600" b="1" u="sng" dirty="0"/>
              <a:t>:</a:t>
            </a:r>
          </a:p>
          <a:p>
            <a:pPr lvl="1"/>
            <a:r>
              <a:rPr lang="en-US" sz="2200" dirty="0" err="1"/>
              <a:t>Incidência</a:t>
            </a:r>
            <a:r>
              <a:rPr lang="en-US" sz="2200" dirty="0"/>
              <a:t> = 6 / 150.000 = 0,00004</a:t>
            </a:r>
          </a:p>
          <a:p>
            <a:pPr lvl="2">
              <a:buFont typeface="Courier New" panose="02070309020205020404" pitchFamily="49" charset="0"/>
              <a:buChar char="o"/>
            </a:pPr>
            <a:r>
              <a:rPr lang="en-US" sz="1800" dirty="0"/>
              <a:t>(6 / 150.000) x 1,000 = </a:t>
            </a:r>
            <a:r>
              <a:rPr lang="en-US" sz="1800" u="sng" dirty="0"/>
              <a:t>0,04</a:t>
            </a:r>
            <a:r>
              <a:rPr lang="en-US" sz="1800" dirty="0"/>
              <a:t> </a:t>
            </a:r>
            <a:r>
              <a:rPr lang="en-US" sz="1800" dirty="0" err="1"/>
              <a:t>casos</a:t>
            </a:r>
            <a:r>
              <a:rPr lang="en-US" sz="1800" dirty="0"/>
              <a:t> </a:t>
            </a:r>
            <a:r>
              <a:rPr lang="en-US" sz="1800" dirty="0" err="1"/>
              <a:t>por</a:t>
            </a:r>
            <a:r>
              <a:rPr lang="en-US" sz="1800" dirty="0"/>
              <a:t> </a:t>
            </a:r>
            <a:r>
              <a:rPr lang="en-US" sz="1800" u="sng" dirty="0"/>
              <a:t>1.000</a:t>
            </a:r>
            <a:r>
              <a:rPr lang="en-US" sz="1800" dirty="0"/>
              <a:t> </a:t>
            </a:r>
            <a:r>
              <a:rPr lang="en-US" sz="1800" dirty="0" err="1"/>
              <a:t>habitantes</a:t>
            </a:r>
            <a:endParaRPr lang="en-US" sz="1800" dirty="0"/>
          </a:p>
          <a:p>
            <a:pPr lvl="2">
              <a:buFont typeface="Courier New" panose="02070309020205020404" pitchFamily="49" charset="0"/>
              <a:buChar char="o"/>
            </a:pPr>
            <a:r>
              <a:rPr lang="en-US" sz="1800" dirty="0"/>
              <a:t>(6 / 150.000) x 10,000 = </a:t>
            </a:r>
            <a:r>
              <a:rPr lang="en-US" sz="1800" u="sng" dirty="0"/>
              <a:t>0,4</a:t>
            </a:r>
            <a:r>
              <a:rPr lang="en-US" sz="1800" dirty="0"/>
              <a:t> </a:t>
            </a:r>
            <a:r>
              <a:rPr lang="en-US" sz="1800" dirty="0" err="1"/>
              <a:t>casos</a:t>
            </a:r>
            <a:r>
              <a:rPr lang="en-US" sz="1800" dirty="0"/>
              <a:t> </a:t>
            </a:r>
            <a:r>
              <a:rPr lang="en-US" sz="1800" dirty="0" err="1"/>
              <a:t>por</a:t>
            </a:r>
            <a:r>
              <a:rPr lang="en-US" sz="1800" dirty="0"/>
              <a:t> </a:t>
            </a:r>
            <a:r>
              <a:rPr lang="en-US" sz="1800" u="sng" dirty="0"/>
              <a:t>10.000</a:t>
            </a:r>
            <a:r>
              <a:rPr lang="en-US" sz="1800" dirty="0"/>
              <a:t> </a:t>
            </a:r>
            <a:r>
              <a:rPr lang="en-US" sz="1800" dirty="0" err="1"/>
              <a:t>habitantes</a:t>
            </a:r>
            <a:endParaRPr lang="en-US" sz="1800" dirty="0"/>
          </a:p>
          <a:p>
            <a:pPr lvl="2">
              <a:buFont typeface="Courier New" panose="02070309020205020404" pitchFamily="49" charset="0"/>
              <a:buChar char="o"/>
            </a:pPr>
            <a:r>
              <a:rPr lang="en-US" sz="1800" dirty="0"/>
              <a:t>(6 / 150.000) x 100,000 = </a:t>
            </a:r>
            <a:r>
              <a:rPr lang="en-US" sz="1800" u="sng" dirty="0"/>
              <a:t>4</a:t>
            </a:r>
            <a:r>
              <a:rPr lang="en-US" sz="1800" dirty="0"/>
              <a:t> </a:t>
            </a:r>
            <a:r>
              <a:rPr lang="en-US" sz="1800" dirty="0" err="1"/>
              <a:t>casos</a:t>
            </a:r>
            <a:r>
              <a:rPr lang="en-US" sz="1800" dirty="0"/>
              <a:t> </a:t>
            </a:r>
            <a:r>
              <a:rPr lang="en-US" sz="1800" dirty="0" err="1"/>
              <a:t>por</a:t>
            </a:r>
            <a:r>
              <a:rPr lang="en-US" sz="1800" dirty="0"/>
              <a:t> </a:t>
            </a:r>
            <a:r>
              <a:rPr lang="en-US" sz="1800" u="sng" dirty="0"/>
              <a:t>100.000</a:t>
            </a:r>
            <a:r>
              <a:rPr lang="en-US" sz="1800" dirty="0"/>
              <a:t> </a:t>
            </a:r>
            <a:r>
              <a:rPr lang="en-US" sz="1800" dirty="0" err="1"/>
              <a:t>habitantes</a:t>
            </a:r>
            <a:r>
              <a:rPr lang="en-US" sz="1800" dirty="0"/>
              <a:t>*</a:t>
            </a:r>
          </a:p>
          <a:p>
            <a:pPr lvl="1"/>
            <a:r>
              <a:rPr lang="en-US" sz="2200" dirty="0"/>
              <a:t>Se </a:t>
            </a:r>
            <a:r>
              <a:rPr lang="en-US" sz="2200" dirty="0" err="1"/>
              <a:t>existir</a:t>
            </a:r>
            <a:r>
              <a:rPr lang="en-US" sz="2200" dirty="0"/>
              <a:t> um </a:t>
            </a:r>
            <a:r>
              <a:rPr lang="en-US" sz="2200" dirty="0" err="1"/>
              <a:t>multiplicador</a:t>
            </a:r>
            <a:r>
              <a:rPr lang="en-US" sz="2200" dirty="0"/>
              <a:t> </a:t>
            </a:r>
            <a:r>
              <a:rPr lang="en-US" sz="2200" dirty="0" err="1"/>
              <a:t>padrão</a:t>
            </a:r>
            <a:r>
              <a:rPr lang="en-US" sz="2200" dirty="0"/>
              <a:t> </a:t>
            </a:r>
            <a:r>
              <a:rPr lang="en-US" sz="2200" dirty="0" err="1"/>
              <a:t>utilizado</a:t>
            </a:r>
            <a:r>
              <a:rPr lang="en-US" sz="2200" dirty="0"/>
              <a:t> </a:t>
            </a:r>
            <a:r>
              <a:rPr lang="en-US" sz="2200" dirty="0" err="1"/>
              <a:t>pelo</a:t>
            </a:r>
            <a:r>
              <a:rPr lang="en-US" sz="2200" dirty="0"/>
              <a:t> </a:t>
            </a:r>
            <a:r>
              <a:rPr lang="en-US" sz="2200" dirty="0" err="1"/>
              <a:t>Ministério</a:t>
            </a:r>
            <a:r>
              <a:rPr lang="en-US" sz="2200" dirty="0"/>
              <a:t> da </a:t>
            </a:r>
            <a:r>
              <a:rPr lang="en-US" sz="2200" dirty="0" err="1"/>
              <a:t>Saúde</a:t>
            </a:r>
            <a:r>
              <a:rPr lang="en-US" sz="2200" dirty="0"/>
              <a:t>, </a:t>
            </a:r>
            <a:r>
              <a:rPr lang="en-US" sz="2200" dirty="0" err="1"/>
              <a:t>utilizar</a:t>
            </a:r>
            <a:r>
              <a:rPr lang="en-US" sz="2200" dirty="0"/>
              <a:t> o </a:t>
            </a:r>
            <a:r>
              <a:rPr lang="en-US" sz="2200" dirty="0" err="1"/>
              <a:t>padrão</a:t>
            </a:r>
            <a:r>
              <a:rPr lang="en-US" sz="2200" dirty="0"/>
              <a:t>. Caso </a:t>
            </a:r>
            <a:r>
              <a:rPr lang="en-US" sz="2200" dirty="0" err="1"/>
              <a:t>contrário</a:t>
            </a:r>
            <a:r>
              <a:rPr lang="en-US" sz="2200" dirty="0"/>
              <a:t>, </a:t>
            </a:r>
            <a:r>
              <a:rPr lang="en-US" sz="2200" dirty="0" err="1"/>
              <a:t>utilizar</a:t>
            </a:r>
            <a:r>
              <a:rPr lang="en-US" sz="2200" dirty="0"/>
              <a:t> o que </a:t>
            </a:r>
            <a:r>
              <a:rPr lang="en-US" sz="2200" dirty="0" err="1"/>
              <a:t>fornece</a:t>
            </a:r>
            <a:r>
              <a:rPr lang="en-US" sz="2200" dirty="0"/>
              <a:t> um </a:t>
            </a:r>
            <a:r>
              <a:rPr lang="en-US" sz="2200" dirty="0" err="1"/>
              <a:t>número</a:t>
            </a:r>
            <a:r>
              <a:rPr lang="en-US" sz="2200" dirty="0"/>
              <a:t> </a:t>
            </a:r>
            <a:r>
              <a:rPr lang="en-US" sz="2200" dirty="0" err="1"/>
              <a:t>inteiro</a:t>
            </a:r>
            <a:r>
              <a:rPr lang="en-US" sz="2200" dirty="0"/>
              <a:t> (4 </a:t>
            </a:r>
            <a:r>
              <a:rPr lang="en-US" sz="2200" dirty="0" err="1"/>
              <a:t>por</a:t>
            </a:r>
            <a:r>
              <a:rPr lang="en-US" sz="2200" dirty="0"/>
              <a:t> 100.000).</a:t>
            </a:r>
          </a:p>
          <a:p>
            <a:endParaRPr lang="en-US" b="1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13E3DC7-B50B-C90E-D665-3F42D29051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Epidemiologia</a:t>
            </a:r>
            <a:r>
              <a:rPr lang="en-US" dirty="0"/>
              <a:t> </a:t>
            </a:r>
            <a:r>
              <a:rPr lang="en-US" dirty="0" err="1"/>
              <a:t>descritiva</a:t>
            </a:r>
            <a:r>
              <a:rPr lang="en-US" dirty="0"/>
              <a:t> </a:t>
            </a:r>
            <a:r>
              <a:rPr lang="en-US" dirty="0" err="1"/>
              <a:t>resposta</a:t>
            </a:r>
            <a:br>
              <a:rPr lang="en-US" dirty="0"/>
            </a:b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5892626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1761EBA0-99E7-4F30-A9C3-3F6DD8B619E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1" y="43934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F40D404-9FF9-959F-30C7-57674BF2C321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en-US" b="1" u="sng" dirty="0" err="1"/>
              <a:t>Questão</a:t>
            </a:r>
            <a:r>
              <a:rPr lang="en-US" b="1" u="sng" dirty="0"/>
              <a:t> 3</a:t>
            </a:r>
            <a:r>
              <a:rPr lang="en-US" dirty="0"/>
              <a:t>: </a:t>
            </a:r>
            <a:r>
              <a:rPr lang="en-US" dirty="0" err="1"/>
              <a:t>Crie</a:t>
            </a:r>
            <a:r>
              <a:rPr lang="en-US" dirty="0"/>
              <a:t> </a:t>
            </a:r>
            <a:r>
              <a:rPr lang="en-US" dirty="0" err="1"/>
              <a:t>uma</a:t>
            </a:r>
            <a:r>
              <a:rPr lang="en-US" dirty="0"/>
              <a:t> curva </a:t>
            </a:r>
            <a:r>
              <a:rPr lang="en-US" dirty="0" err="1"/>
              <a:t>epidêmica</a:t>
            </a:r>
            <a:r>
              <a:rPr lang="en-US" dirty="0"/>
              <a:t> a </a:t>
            </a:r>
            <a:r>
              <a:rPr lang="en-US" dirty="0" err="1"/>
              <a:t>partir</a:t>
            </a:r>
            <a:r>
              <a:rPr lang="en-US" dirty="0"/>
              <a:t> da </a:t>
            </a:r>
            <a:r>
              <a:rPr lang="en-US" dirty="0" err="1"/>
              <a:t>lista</a:t>
            </a:r>
            <a:r>
              <a:rPr lang="en-US" dirty="0"/>
              <a:t> de </a:t>
            </a:r>
            <a:r>
              <a:rPr lang="en-US" dirty="0" err="1"/>
              <a:t>casos</a:t>
            </a:r>
            <a:r>
              <a:rPr lang="en-US" dirty="0"/>
              <a:t>. 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A7DE344-293E-F270-194C-D9CF3D04D7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Exercício</a:t>
            </a:r>
            <a:r>
              <a:rPr lang="en-US" dirty="0"/>
              <a:t>: </a:t>
            </a:r>
            <a:r>
              <a:rPr lang="en-US" dirty="0" err="1"/>
              <a:t>Epidemiologia</a:t>
            </a:r>
            <a:r>
              <a:rPr lang="en-US" dirty="0"/>
              <a:t> </a:t>
            </a:r>
            <a:r>
              <a:rPr lang="en-US" dirty="0" err="1"/>
              <a:t>Descritiva</a:t>
            </a:r>
            <a:br>
              <a:rPr lang="en-US" dirty="0"/>
            </a:b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313079997"/>
      </p:ext>
    </p:extLst>
  </p:cSld>
  <p:clrMapOvr>
    <a:masterClrMapping/>
  </p:clrMapOvr>
</p:sld>
</file>

<file path=ppt/slides/slide10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>
            <a:extLst>
              <a:ext uri="{FF2B5EF4-FFF2-40B4-BE49-F238E27FC236}">
                <a16:creationId xmlns:a16="http://schemas.microsoft.com/office/drawing/2014/main" id="{8A9AD1ED-F3C0-4D41-BDEB-8D37456C4D23}"/>
              </a:ext>
            </a:extLst>
          </p:cNvPr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759753556"/>
              </p:ext>
            </p:extLst>
          </p:nvPr>
        </p:nvGraphicFramePr>
        <p:xfrm>
          <a:off x="838200" y="1479550"/>
          <a:ext cx="10515600" cy="46386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" name="Title 1">
            <a:extLst>
              <a:ext uri="{FF2B5EF4-FFF2-40B4-BE49-F238E27FC236}">
                <a16:creationId xmlns:a16="http://schemas.microsoft.com/office/drawing/2014/main" id="{68C25E11-4DAF-614E-C842-C97C48C429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Epidemiologia</a:t>
            </a:r>
            <a:r>
              <a:rPr lang="en-US" dirty="0"/>
              <a:t> </a:t>
            </a:r>
            <a:r>
              <a:rPr lang="en-US" dirty="0" err="1"/>
              <a:t>Descritiva</a:t>
            </a:r>
            <a:br>
              <a:rPr lang="en-US" dirty="0"/>
            </a:br>
            <a:endParaRPr lang="pt-BR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1761EBA0-99E7-4F30-A9C3-3F6DD8B619E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1" y="43934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3A7DF736-4860-4B6D-871D-B34B6A86C605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41142" y="1353954"/>
            <a:ext cx="7489861" cy="7694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200" b="1" dirty="0" err="1">
                <a:solidFill>
                  <a:srgbClr val="000000"/>
                </a:solidFill>
                <a:latin typeface="Arial" panose="020B0604020202020204" pitchFamily="34" charset="0"/>
                <a:ea typeface="MS Gothic" panose="020B0609070205080204" pitchFamily="49" charset="-128"/>
                <a:cs typeface="Arial" panose="020B0604020202020204" pitchFamily="34" charset="0"/>
              </a:rPr>
              <a:t>Número</a:t>
            </a:r>
            <a:r>
              <a:rPr lang="en-US" altLang="en-US" sz="2200" b="1" dirty="0">
                <a:solidFill>
                  <a:srgbClr val="000000"/>
                </a:solidFill>
                <a:latin typeface="Arial" panose="020B0604020202020204" pitchFamily="34" charset="0"/>
                <a:ea typeface="MS Gothic" panose="020B0609070205080204" pitchFamily="49" charset="-128"/>
                <a:cs typeface="Arial" panose="020B0604020202020204" pitchFamily="34" charset="0"/>
              </a:rPr>
              <a:t> de </a:t>
            </a:r>
            <a:r>
              <a:rPr lang="en-US" altLang="en-US" sz="2200" b="1" dirty="0" err="1">
                <a:solidFill>
                  <a:srgbClr val="000000"/>
                </a:solidFill>
                <a:latin typeface="Arial" panose="020B0604020202020204" pitchFamily="34" charset="0"/>
                <a:ea typeface="MS Gothic" panose="020B0609070205080204" pitchFamily="49" charset="-128"/>
                <a:cs typeface="Arial" panose="020B0604020202020204" pitchFamily="34" charset="0"/>
              </a:rPr>
              <a:t>casos</a:t>
            </a:r>
            <a:r>
              <a:rPr lang="en-US" altLang="en-US" sz="2200" b="1" dirty="0">
                <a:solidFill>
                  <a:srgbClr val="000000"/>
                </a:solidFill>
                <a:latin typeface="Arial" panose="020B0604020202020204" pitchFamily="34" charset="0"/>
                <a:ea typeface="MS Gothic" panose="020B0609070205080204" pitchFamily="49" charset="-128"/>
                <a:cs typeface="Arial" panose="020B0604020202020204" pitchFamily="34" charset="0"/>
              </a:rPr>
              <a:t> de </a:t>
            </a:r>
            <a:r>
              <a:rPr lang="en-US" altLang="en-US" sz="2200" b="1" dirty="0" err="1">
                <a:solidFill>
                  <a:srgbClr val="000000"/>
                </a:solidFill>
                <a:latin typeface="Arial" panose="020B0604020202020204" pitchFamily="34" charset="0"/>
                <a:ea typeface="MS Gothic" panose="020B0609070205080204" pitchFamily="49" charset="-128"/>
                <a:cs typeface="Arial" panose="020B0604020202020204" pitchFamily="34" charset="0"/>
              </a:rPr>
              <a:t>cólera</a:t>
            </a:r>
            <a:r>
              <a:rPr lang="en-US" altLang="en-US" sz="2200" b="1" dirty="0">
                <a:solidFill>
                  <a:srgbClr val="000000"/>
                </a:solidFill>
                <a:latin typeface="Arial" panose="020B0604020202020204" pitchFamily="34" charset="0"/>
                <a:ea typeface="MS Gothic" panose="020B0609070205080204" pitchFamily="49" charset="-128"/>
                <a:cs typeface="Arial" panose="020B0604020202020204" pitchFamily="34" charset="0"/>
              </a:rPr>
              <a:t> </a:t>
            </a:r>
            <a:r>
              <a:rPr lang="en-US" altLang="en-US" sz="2200" b="1" dirty="0" err="1">
                <a:solidFill>
                  <a:srgbClr val="000000"/>
                </a:solidFill>
                <a:latin typeface="Arial" panose="020B0604020202020204" pitchFamily="34" charset="0"/>
                <a:ea typeface="MS Gothic" panose="020B0609070205080204" pitchFamily="49" charset="-128"/>
                <a:cs typeface="Arial" panose="020B0604020202020204" pitchFamily="34" charset="0"/>
              </a:rPr>
              <a:t>por</a:t>
            </a:r>
            <a:r>
              <a:rPr lang="en-US" altLang="en-US" sz="2200" b="1" dirty="0">
                <a:solidFill>
                  <a:srgbClr val="000000"/>
                </a:solidFill>
                <a:latin typeface="Arial" panose="020B0604020202020204" pitchFamily="34" charset="0"/>
                <a:ea typeface="MS Gothic" panose="020B0609070205080204" pitchFamily="49" charset="-128"/>
                <a:cs typeface="Arial" panose="020B0604020202020204" pitchFamily="34" charset="0"/>
              </a:rPr>
              <a:t> data de </a:t>
            </a:r>
            <a:r>
              <a:rPr lang="en-US" altLang="en-US" sz="2200" b="1" dirty="0" err="1">
                <a:solidFill>
                  <a:srgbClr val="000000"/>
                </a:solidFill>
                <a:latin typeface="Arial" panose="020B0604020202020204" pitchFamily="34" charset="0"/>
                <a:ea typeface="MS Gothic" panose="020B0609070205080204" pitchFamily="49" charset="-128"/>
                <a:cs typeface="Arial" panose="020B0604020202020204" pitchFamily="34" charset="0"/>
              </a:rPr>
              <a:t>início</a:t>
            </a:r>
            <a:r>
              <a:rPr lang="en-US" altLang="en-US" sz="2200" b="1" dirty="0">
                <a:solidFill>
                  <a:srgbClr val="000000"/>
                </a:solidFill>
                <a:latin typeface="Arial" panose="020B0604020202020204" pitchFamily="34" charset="0"/>
                <a:ea typeface="MS Gothic" panose="020B0609070205080204" pitchFamily="49" charset="-128"/>
                <a:cs typeface="Arial" panose="020B0604020202020204" pitchFamily="34" charset="0"/>
              </a:rPr>
              <a:t> - Local X, Janeiro de 2025</a:t>
            </a:r>
            <a:endParaRPr lang="en-US" altLang="en-US" sz="2200" b="1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482762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9233C6D-F615-7C6A-6063-4E931D7C13D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403B2C8-919E-DED6-99E6-4F3B16D3ABE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8200" y="1478857"/>
            <a:ext cx="10957560" cy="4639309"/>
          </a:xfrm>
        </p:spPr>
        <p:txBody>
          <a:bodyPr lIns="91440" tIns="45720" rIns="91440" bIns="45720" anchor="t"/>
          <a:lstStyle/>
          <a:p>
            <a:pPr marL="0" indent="0">
              <a:spcBef>
                <a:spcPts val="672"/>
              </a:spcBef>
              <a:buSzPct val="100000"/>
              <a:buNone/>
            </a:pPr>
            <a:r>
              <a:rPr lang="en-US" altLang="en-US" dirty="0">
                <a:solidFill>
                  <a:srgbClr val="A6A6A6"/>
                </a:solidFill>
              </a:rPr>
              <a:t>Passo 1: </a:t>
            </a:r>
            <a:r>
              <a:rPr lang="en-US" altLang="en-US" dirty="0" err="1">
                <a:solidFill>
                  <a:srgbClr val="A6A6A6"/>
                </a:solidFill>
              </a:rPr>
              <a:t>Preparar</a:t>
            </a:r>
            <a:r>
              <a:rPr lang="en-US" altLang="en-US" dirty="0">
                <a:solidFill>
                  <a:srgbClr val="A6A6A6"/>
                </a:solidFill>
              </a:rPr>
              <a:t> o </a:t>
            </a:r>
            <a:r>
              <a:rPr lang="en-US" altLang="en-US" dirty="0" err="1">
                <a:solidFill>
                  <a:srgbClr val="A6A6A6"/>
                </a:solidFill>
              </a:rPr>
              <a:t>trabalho</a:t>
            </a:r>
            <a:r>
              <a:rPr lang="en-US" altLang="en-US" dirty="0">
                <a:solidFill>
                  <a:srgbClr val="A6A6A6"/>
                </a:solidFill>
              </a:rPr>
              <a:t> de campo</a:t>
            </a:r>
            <a:endParaRPr lang="en-US" dirty="0">
              <a:solidFill>
                <a:srgbClr val="A6A6A6"/>
              </a:solidFill>
            </a:endParaRPr>
          </a:p>
          <a:p>
            <a:pPr marL="0" indent="0">
              <a:spcBef>
                <a:spcPts val="672"/>
              </a:spcBef>
              <a:buSzPct val="100000"/>
              <a:buNone/>
            </a:pPr>
            <a:r>
              <a:rPr lang="en-US" altLang="en-US" dirty="0">
                <a:ea typeface="ＭＳ Ｐゴシック"/>
              </a:rPr>
              <a:t>Passo 2: </a:t>
            </a:r>
            <a:r>
              <a:rPr lang="en-US" altLang="en-US" dirty="0" err="1">
                <a:ea typeface="ＭＳ Ｐゴシック"/>
              </a:rPr>
              <a:t>Confirmar</a:t>
            </a:r>
            <a:r>
              <a:rPr lang="en-US" altLang="en-US" dirty="0">
                <a:ea typeface="ＭＳ Ｐゴシック"/>
              </a:rPr>
              <a:t> o </a:t>
            </a:r>
            <a:r>
              <a:rPr lang="en-US" altLang="en-US" dirty="0" err="1">
                <a:ea typeface="ＭＳ Ｐゴシック"/>
              </a:rPr>
              <a:t>surto</a:t>
            </a:r>
            <a:endParaRPr lang="en-US" altLang="en-US" dirty="0">
              <a:ea typeface="ＭＳ Ｐゴシック"/>
              <a:cs typeface="Arial"/>
            </a:endParaRPr>
          </a:p>
          <a:p>
            <a:pPr marL="0" indent="0">
              <a:spcBef>
                <a:spcPts val="672"/>
              </a:spcBef>
              <a:buSzPct val="100000"/>
              <a:buNone/>
            </a:pPr>
            <a:r>
              <a:rPr lang="en-US" altLang="en-US" dirty="0">
                <a:solidFill>
                  <a:srgbClr val="A6A6A6"/>
                </a:solidFill>
              </a:rPr>
              <a:t>Passo 3: </a:t>
            </a:r>
            <a:r>
              <a:rPr lang="en-US" altLang="en-US" dirty="0" err="1">
                <a:solidFill>
                  <a:srgbClr val="A6A6A6"/>
                </a:solidFill>
              </a:rPr>
              <a:t>Verificar</a:t>
            </a:r>
            <a:r>
              <a:rPr lang="en-US" altLang="en-US" dirty="0">
                <a:solidFill>
                  <a:srgbClr val="A6A6A6"/>
                </a:solidFill>
              </a:rPr>
              <a:t> o </a:t>
            </a:r>
            <a:r>
              <a:rPr lang="en-US" altLang="en-US" dirty="0" err="1">
                <a:solidFill>
                  <a:srgbClr val="A6A6A6"/>
                </a:solidFill>
              </a:rPr>
              <a:t>diagnóstico</a:t>
            </a:r>
            <a:endParaRPr lang="en-US" altLang="en-US" dirty="0">
              <a:solidFill>
                <a:srgbClr val="A6A6A6"/>
              </a:solidFill>
            </a:endParaRPr>
          </a:p>
          <a:p>
            <a:pPr marL="0" indent="0">
              <a:spcBef>
                <a:spcPts val="672"/>
              </a:spcBef>
              <a:buSzPct val="100000"/>
              <a:buNone/>
            </a:pPr>
            <a:r>
              <a:rPr lang="en-US" altLang="en-US" dirty="0">
                <a:solidFill>
                  <a:srgbClr val="A6A6A6"/>
                </a:solidFill>
              </a:rPr>
              <a:t>Passo 4: </a:t>
            </a:r>
            <a:r>
              <a:rPr lang="en-US" altLang="en-US" dirty="0" err="1">
                <a:solidFill>
                  <a:srgbClr val="A6A6A6"/>
                </a:solidFill>
              </a:rPr>
              <a:t>Construir</a:t>
            </a:r>
            <a:r>
              <a:rPr lang="en-US" altLang="en-US" dirty="0">
                <a:solidFill>
                  <a:srgbClr val="A6A6A6"/>
                </a:solidFill>
              </a:rPr>
              <a:t> </a:t>
            </a:r>
            <a:r>
              <a:rPr lang="en-US" altLang="en-US" dirty="0" err="1">
                <a:solidFill>
                  <a:srgbClr val="A6A6A6"/>
                </a:solidFill>
              </a:rPr>
              <a:t>uma</a:t>
            </a:r>
            <a:r>
              <a:rPr lang="en-US" altLang="en-US" dirty="0">
                <a:solidFill>
                  <a:srgbClr val="A6A6A6"/>
                </a:solidFill>
              </a:rPr>
              <a:t> </a:t>
            </a:r>
            <a:r>
              <a:rPr lang="en-US" altLang="en-US" dirty="0" err="1">
                <a:solidFill>
                  <a:srgbClr val="A6A6A6"/>
                </a:solidFill>
              </a:rPr>
              <a:t>definição</a:t>
            </a:r>
            <a:r>
              <a:rPr lang="en-US" altLang="en-US" dirty="0">
                <a:solidFill>
                  <a:srgbClr val="A6A6A6"/>
                </a:solidFill>
              </a:rPr>
              <a:t> de </a:t>
            </a:r>
            <a:r>
              <a:rPr lang="en-US" altLang="en-US" dirty="0" err="1">
                <a:solidFill>
                  <a:srgbClr val="A6A6A6"/>
                </a:solidFill>
              </a:rPr>
              <a:t>caso</a:t>
            </a:r>
            <a:endParaRPr lang="en-US" altLang="en-US" dirty="0">
              <a:solidFill>
                <a:srgbClr val="A6A6A6"/>
              </a:solidFill>
            </a:endParaRPr>
          </a:p>
          <a:p>
            <a:pPr marL="0" indent="0">
              <a:spcBef>
                <a:spcPts val="672"/>
              </a:spcBef>
              <a:buSzPct val="100000"/>
              <a:buNone/>
            </a:pPr>
            <a:r>
              <a:rPr lang="en-US" altLang="en-US" dirty="0">
                <a:solidFill>
                  <a:srgbClr val="A6A6A6"/>
                </a:solidFill>
              </a:rPr>
              <a:t>Passo 5: </a:t>
            </a:r>
            <a:r>
              <a:rPr lang="en-US" altLang="en-US" dirty="0" err="1">
                <a:solidFill>
                  <a:srgbClr val="A6A6A6"/>
                </a:solidFill>
              </a:rPr>
              <a:t>Encontrar</a:t>
            </a:r>
            <a:r>
              <a:rPr lang="en-US" altLang="en-US" dirty="0">
                <a:solidFill>
                  <a:srgbClr val="A6A6A6"/>
                </a:solidFill>
              </a:rPr>
              <a:t> </a:t>
            </a:r>
            <a:r>
              <a:rPr lang="en-US" altLang="en-US" dirty="0" err="1">
                <a:solidFill>
                  <a:srgbClr val="A6A6A6"/>
                </a:solidFill>
              </a:rPr>
              <a:t>casos</a:t>
            </a:r>
            <a:r>
              <a:rPr lang="en-US" altLang="en-US" dirty="0">
                <a:solidFill>
                  <a:srgbClr val="A6A6A6"/>
                </a:solidFill>
              </a:rPr>
              <a:t> </a:t>
            </a:r>
            <a:r>
              <a:rPr lang="en-US" altLang="en-US" dirty="0" err="1">
                <a:solidFill>
                  <a:srgbClr val="A6A6A6"/>
                </a:solidFill>
              </a:rPr>
              <a:t>sistematicamente</a:t>
            </a:r>
            <a:r>
              <a:rPr lang="en-US" altLang="en-US" dirty="0">
                <a:solidFill>
                  <a:srgbClr val="A6A6A6"/>
                </a:solidFill>
              </a:rPr>
              <a:t> e registrar </a:t>
            </a:r>
            <a:r>
              <a:rPr lang="en-US" altLang="en-US" dirty="0" err="1">
                <a:solidFill>
                  <a:srgbClr val="A6A6A6"/>
                </a:solidFill>
              </a:rPr>
              <a:t>informações</a:t>
            </a:r>
            <a:endParaRPr lang="en-US" altLang="en-US" dirty="0">
              <a:solidFill>
                <a:srgbClr val="A6A6A6"/>
              </a:solidFill>
            </a:endParaRPr>
          </a:p>
          <a:p>
            <a:pPr marL="0" indent="0">
              <a:spcBef>
                <a:spcPts val="672"/>
              </a:spcBef>
              <a:buSzPct val="100000"/>
              <a:buNone/>
            </a:pPr>
            <a:r>
              <a:rPr lang="en-US" altLang="en-US" dirty="0">
                <a:solidFill>
                  <a:srgbClr val="A6A6A6"/>
                </a:solidFill>
              </a:rPr>
              <a:t>Passo 6: </a:t>
            </a:r>
            <a:r>
              <a:rPr lang="en-US" altLang="en-US" dirty="0" err="1">
                <a:solidFill>
                  <a:srgbClr val="A6A6A6"/>
                </a:solidFill>
              </a:rPr>
              <a:t>Realizar</a:t>
            </a:r>
            <a:r>
              <a:rPr lang="en-US" altLang="en-US" dirty="0">
                <a:solidFill>
                  <a:srgbClr val="A6A6A6"/>
                </a:solidFill>
              </a:rPr>
              <a:t> a </a:t>
            </a:r>
            <a:r>
              <a:rPr lang="en-US" altLang="en-US" dirty="0" err="1">
                <a:solidFill>
                  <a:srgbClr val="A6A6A6"/>
                </a:solidFill>
              </a:rPr>
              <a:t>epidemiologia</a:t>
            </a:r>
            <a:r>
              <a:rPr lang="en-US" altLang="en-US" dirty="0">
                <a:solidFill>
                  <a:srgbClr val="A6A6A6"/>
                </a:solidFill>
              </a:rPr>
              <a:t> </a:t>
            </a:r>
            <a:r>
              <a:rPr lang="en-US" altLang="en-US" dirty="0" err="1">
                <a:solidFill>
                  <a:srgbClr val="A6A6A6"/>
                </a:solidFill>
              </a:rPr>
              <a:t>descritiva</a:t>
            </a:r>
            <a:endParaRPr lang="en-US" altLang="en-US" dirty="0">
              <a:solidFill>
                <a:srgbClr val="A6A6A6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CC70ADE-CE98-8EE1-E66F-68CFFD87DF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Passo 2: </a:t>
            </a:r>
            <a:r>
              <a:rPr lang="en-US" altLang="en-US" dirty="0" err="1"/>
              <a:t>Confirmar</a:t>
            </a:r>
            <a:r>
              <a:rPr lang="en-US" altLang="en-US" dirty="0"/>
              <a:t> o </a:t>
            </a:r>
            <a:r>
              <a:rPr lang="en-US" altLang="en-US" dirty="0" err="1"/>
              <a:t>surto</a:t>
            </a:r>
            <a:r>
              <a:rPr lang="en-US" altLang="en-US" dirty="0"/>
              <a:t> </a:t>
            </a:r>
            <a:br>
              <a:rPr lang="en-US" dirty="0"/>
            </a:br>
            <a:endParaRPr lang="pt-BR" dirty="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FFDFAB3A-9DDB-2C28-2DDF-F4F8D51992E6}"/>
              </a:ext>
            </a:extLst>
          </p:cNvPr>
          <p:cNvGrpSpPr/>
          <p:nvPr/>
        </p:nvGrpSpPr>
        <p:grpSpPr>
          <a:xfrm>
            <a:off x="7529599" y="1423102"/>
            <a:ext cx="3824201" cy="1681605"/>
            <a:chOff x="7529599" y="1423102"/>
            <a:chExt cx="3824201" cy="1681605"/>
          </a:xfrm>
        </p:grpSpPr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7610F983-05E8-41C4-9F37-B85ACC91F907}"/>
                </a:ext>
              </a:extLst>
            </p:cNvPr>
            <p:cNvSpPr txBox="1"/>
            <p:nvPr/>
          </p:nvSpPr>
          <p:spPr>
            <a:xfrm>
              <a:off x="8129021" y="1423102"/>
              <a:ext cx="3224779" cy="15696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914400">
                <a:defRPr/>
              </a:pPr>
              <a:r>
                <a:rPr lang="en-US" sz="2400" kern="0" dirty="0" err="1">
                  <a:latin typeface="Arial" panose="020B0604020202020204" pitchFamily="34" charset="0"/>
                  <a:cs typeface="Arial" panose="020B0604020202020204" pitchFamily="34" charset="0"/>
                </a:rPr>
                <a:t>Os</a:t>
              </a:r>
              <a:r>
                <a:rPr lang="en-US" sz="2400" kern="0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n-US" sz="2400" kern="0" dirty="0" err="1">
                  <a:latin typeface="Arial" panose="020B0604020202020204" pitchFamily="34" charset="0"/>
                  <a:cs typeface="Arial" panose="020B0604020202020204" pitchFamily="34" charset="0"/>
                </a:rPr>
                <a:t>passos</a:t>
              </a:r>
              <a:r>
                <a:rPr lang="en-US" sz="2400" kern="0" dirty="0">
                  <a:latin typeface="Arial" panose="020B0604020202020204" pitchFamily="34" charset="0"/>
                  <a:cs typeface="Arial" panose="020B0604020202020204" pitchFamily="34" charset="0"/>
                </a:rPr>
                <a:t> 1-3 </a:t>
              </a:r>
              <a:r>
                <a:rPr lang="en-US" sz="2400" kern="0" dirty="0" err="1">
                  <a:latin typeface="Arial" panose="020B0604020202020204" pitchFamily="34" charset="0"/>
                  <a:cs typeface="Arial" panose="020B0604020202020204" pitchFamily="34" charset="0"/>
                </a:rPr>
                <a:t>podem</a:t>
              </a:r>
              <a:r>
                <a:rPr lang="en-US" sz="2400" kern="0" dirty="0">
                  <a:latin typeface="Arial" panose="020B0604020202020204" pitchFamily="34" charset="0"/>
                  <a:cs typeface="Arial" panose="020B0604020202020204" pitchFamily="34" charset="0"/>
                </a:rPr>
                <a:t> ser </a:t>
              </a:r>
              <a:r>
                <a:rPr lang="en-US" sz="2400" kern="0" dirty="0" err="1">
                  <a:latin typeface="Arial" panose="020B0604020202020204" pitchFamily="34" charset="0"/>
                  <a:cs typeface="Arial" panose="020B0604020202020204" pitchFamily="34" charset="0"/>
                </a:rPr>
                <a:t>realizados</a:t>
              </a:r>
              <a:r>
                <a:rPr lang="en-US" sz="2400" kern="0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n-US" sz="2400" kern="0" dirty="0" err="1">
                  <a:latin typeface="Arial" panose="020B0604020202020204" pitchFamily="34" charset="0"/>
                  <a:cs typeface="Arial" panose="020B0604020202020204" pitchFamily="34" charset="0"/>
                </a:rPr>
                <a:t>simultanemanete</a:t>
              </a:r>
              <a:r>
                <a:rPr lang="en-US" sz="2400" kern="0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n-US" sz="2400" kern="0" dirty="0" err="1">
                  <a:latin typeface="Arial" panose="020B0604020202020204" pitchFamily="34" charset="0"/>
                  <a:cs typeface="Arial" panose="020B0604020202020204" pitchFamily="34" charset="0"/>
                </a:rPr>
                <a:t>ou</a:t>
              </a:r>
              <a:r>
                <a:rPr lang="en-US" sz="2400" kern="0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n-US" sz="2400" kern="0" dirty="0" err="1">
                  <a:latin typeface="Arial" panose="020B0604020202020204" pitchFamily="34" charset="0"/>
                  <a:cs typeface="Arial" panose="020B0604020202020204" pitchFamily="34" charset="0"/>
                </a:rPr>
                <a:t>por</a:t>
              </a:r>
              <a:r>
                <a:rPr lang="en-US" sz="2400" kern="0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n-US" sz="2400" kern="0" dirty="0" err="1">
                  <a:latin typeface="Arial" panose="020B0604020202020204" pitchFamily="34" charset="0"/>
                  <a:cs typeface="Arial" panose="020B0604020202020204" pitchFamily="34" charset="0"/>
                </a:rPr>
                <a:t>qualquer</a:t>
              </a:r>
              <a:r>
                <a:rPr lang="en-US" sz="2400" kern="0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n-US" sz="2400" kern="0" dirty="0" err="1">
                  <a:latin typeface="Arial" panose="020B0604020202020204" pitchFamily="34" charset="0"/>
                  <a:cs typeface="Arial" panose="020B0604020202020204" pitchFamily="34" charset="0"/>
                </a:rPr>
                <a:t>ordem</a:t>
              </a:r>
              <a:endParaRPr lang="en-US" sz="2400" kern="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" name="Right Brace 8">
              <a:extLst>
                <a:ext uri="{FF2B5EF4-FFF2-40B4-BE49-F238E27FC236}">
                  <a16:creationId xmlns:a16="http://schemas.microsoft.com/office/drawing/2014/main" id="{3C72B1C7-767A-F64A-5366-4294C3CE2D2B}"/>
                </a:ext>
              </a:extLst>
            </p:cNvPr>
            <p:cNvSpPr/>
            <p:nvPr/>
          </p:nvSpPr>
          <p:spPr>
            <a:xfrm>
              <a:off x="7529599" y="1478857"/>
              <a:ext cx="457200" cy="1625850"/>
            </a:xfrm>
            <a:prstGeom prst="rightBrace">
              <a:avLst/>
            </a:prstGeom>
            <a:noFill/>
            <a:ln w="38100" cap="flat" cmpd="sng" algn="ctr">
              <a:solidFill>
                <a:srgbClr val="00A94F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defTabSz="914400">
                <a:defRPr/>
              </a:pPr>
              <a:endParaRPr lang="en-US" kern="0">
                <a:solidFill>
                  <a:sysClr val="windowText" lastClr="000000"/>
                </a:solidFill>
                <a:latin typeface="Calibri"/>
              </a:endParaRPr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3E0C83D1-AAD2-B4C1-9457-2E30FD9DBD48}"/>
              </a:ext>
            </a:extLst>
          </p:cNvPr>
          <p:cNvGrpSpPr/>
          <p:nvPr/>
        </p:nvGrpSpPr>
        <p:grpSpPr>
          <a:xfrm>
            <a:off x="1763189" y="5154039"/>
            <a:ext cx="8511779" cy="1142750"/>
            <a:chOff x="1969411" y="5140567"/>
            <a:chExt cx="8394683" cy="1201504"/>
          </a:xfrm>
        </p:grpSpPr>
        <p:sp>
          <p:nvSpPr>
            <p:cNvPr id="7" name="Rounded Rectangle 13">
              <a:extLst>
                <a:ext uri="{FF2B5EF4-FFF2-40B4-BE49-F238E27FC236}">
                  <a16:creationId xmlns:a16="http://schemas.microsoft.com/office/drawing/2014/main" id="{220CB7EF-24AD-C862-33E1-1327E7618CAD}"/>
                </a:ext>
              </a:extLst>
            </p:cNvPr>
            <p:cNvSpPr/>
            <p:nvPr/>
          </p:nvSpPr>
          <p:spPr>
            <a:xfrm>
              <a:off x="1969411" y="5140567"/>
              <a:ext cx="2071577" cy="1199156"/>
            </a:xfrm>
            <a:prstGeom prst="roundRect">
              <a:avLst/>
            </a:prstGeom>
            <a:solidFill>
              <a:srgbClr val="00953A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914400">
                <a:defRPr/>
              </a:pPr>
              <a:r>
                <a:rPr lang="en-US" altLang="en-US" sz="2400" b="1" kern="0" dirty="0" err="1">
                  <a:latin typeface="Arial" panose="020B0604020202020204" pitchFamily="34" charset="0"/>
                  <a:ea typeface="ＭＳ Ｐゴシック" pitchFamily="34" charset="-128"/>
                  <a:cs typeface="Arial" panose="020B0604020202020204" pitchFamily="34" charset="0"/>
                </a:rPr>
                <a:t>Descritivo</a:t>
              </a:r>
              <a:endParaRPr lang="en-US" altLang="en-US" sz="2400" b="1" kern="0" dirty="0">
                <a:latin typeface="Arial" panose="020B0604020202020204" pitchFamily="34" charset="0"/>
                <a:ea typeface="ＭＳ Ｐゴシック" pitchFamily="34" charset="-128"/>
                <a:cs typeface="Arial" panose="020B0604020202020204" pitchFamily="34" charset="0"/>
              </a:endParaRPr>
            </a:p>
            <a:p>
              <a:pPr algn="ctr" defTabSz="914400">
                <a:defRPr/>
              </a:pPr>
              <a:r>
                <a:rPr lang="en-US" sz="2400" kern="0" dirty="0">
                  <a:latin typeface="Arial" panose="020B0604020202020204" pitchFamily="34" charset="0"/>
                  <a:ea typeface="ＭＳ Ｐゴシック" pitchFamily="34" charset="-128"/>
                  <a:cs typeface="Arial" panose="020B0604020202020204" pitchFamily="34" charset="0"/>
                </a:rPr>
                <a:t>Passos 1-6</a:t>
              </a:r>
              <a:endParaRPr lang="en-US" sz="2400" kern="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" name="Rounded Rectangle 14">
              <a:extLst>
                <a:ext uri="{FF2B5EF4-FFF2-40B4-BE49-F238E27FC236}">
                  <a16:creationId xmlns:a16="http://schemas.microsoft.com/office/drawing/2014/main" id="{8A41F7F3-8F9B-018D-646E-95534562F6E1}"/>
                </a:ext>
              </a:extLst>
            </p:cNvPr>
            <p:cNvSpPr/>
            <p:nvPr/>
          </p:nvSpPr>
          <p:spPr>
            <a:xfrm>
              <a:off x="4985678" y="5140567"/>
              <a:ext cx="2071577" cy="1201504"/>
            </a:xfrm>
            <a:prstGeom prst="roundRect">
              <a:avLst/>
            </a:prstGeom>
            <a:solidFill>
              <a:schemeClr val="bg2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defTabSz="914400"/>
              <a:r>
                <a:rPr lang="en-US" altLang="en-US" sz="2400" b="1" kern="0" dirty="0" err="1">
                  <a:latin typeface="Arial" panose="020B0604020202020204" pitchFamily="34" charset="0"/>
                  <a:ea typeface="ＭＳ Ｐゴシック" pitchFamily="34" charset="-128"/>
                  <a:cs typeface="Arial" panose="020B0604020202020204" pitchFamily="34" charset="0"/>
                </a:rPr>
                <a:t>Analítico</a:t>
              </a:r>
              <a:endParaRPr lang="en-US" altLang="en-US" sz="2400" b="1" kern="0" dirty="0">
                <a:latin typeface="Arial" panose="020B0604020202020204" pitchFamily="34" charset="0"/>
                <a:ea typeface="ＭＳ Ｐゴシック" pitchFamily="34" charset="-128"/>
                <a:cs typeface="Arial" panose="020B0604020202020204" pitchFamily="34" charset="0"/>
              </a:endParaRPr>
            </a:p>
            <a:p>
              <a:pPr defTabSz="914400"/>
              <a:r>
                <a:rPr lang="en-US" sz="2400" kern="0" dirty="0">
                  <a:latin typeface="Arial" panose="020B0604020202020204" pitchFamily="34" charset="0"/>
                  <a:ea typeface="ＭＳ Ｐゴシック" pitchFamily="34" charset="-128"/>
                  <a:cs typeface="Arial" panose="020B0604020202020204" pitchFamily="34" charset="0"/>
                </a:rPr>
                <a:t>Passos 7-10</a:t>
              </a:r>
            </a:p>
          </p:txBody>
        </p:sp>
        <p:sp>
          <p:nvSpPr>
            <p:cNvPr id="11" name="Rounded Rectangle 18">
              <a:extLst>
                <a:ext uri="{FF2B5EF4-FFF2-40B4-BE49-F238E27FC236}">
                  <a16:creationId xmlns:a16="http://schemas.microsoft.com/office/drawing/2014/main" id="{77099E09-7F63-128E-FAF2-7BA310E96A48}"/>
                </a:ext>
              </a:extLst>
            </p:cNvPr>
            <p:cNvSpPr/>
            <p:nvPr/>
          </p:nvSpPr>
          <p:spPr>
            <a:xfrm>
              <a:off x="8001945" y="5140567"/>
              <a:ext cx="2362149" cy="1200330"/>
            </a:xfrm>
            <a:prstGeom prst="round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lvl="1"/>
              <a:r>
                <a:rPr lang="en-US" altLang="en-US" sz="2400" b="1" dirty="0">
                  <a:solidFill>
                    <a:schemeClr val="tx1"/>
                  </a:solidFill>
                  <a:latin typeface="Arial" panose="020B0604020202020204" pitchFamily="34" charset="0"/>
                  <a:ea typeface="ＭＳ Ｐゴシック" pitchFamily="34" charset="-128"/>
                  <a:cs typeface="Arial" panose="020B0604020202020204" pitchFamily="34" charset="0"/>
                </a:rPr>
                <a:t>Resposta</a:t>
              </a:r>
            </a:p>
            <a:p>
              <a:pPr marL="0" lvl="1"/>
              <a:r>
                <a:rPr lang="en-US" altLang="en-US" sz="2400" dirty="0">
                  <a:solidFill>
                    <a:schemeClr val="tx1"/>
                  </a:solidFill>
                  <a:latin typeface="Arial" panose="020B0604020202020204" pitchFamily="34" charset="0"/>
                  <a:ea typeface="ＭＳ Ｐゴシック" pitchFamily="34" charset="-128"/>
                  <a:cs typeface="Arial" panose="020B0604020202020204" pitchFamily="34" charset="0"/>
                </a:rPr>
                <a:t>Passos 11-13</a:t>
              </a:r>
            </a:p>
          </p:txBody>
        </p:sp>
        <p:sp>
          <p:nvSpPr>
            <p:cNvPr id="12" name="Right Arrow 26">
              <a:extLst>
                <a:ext uri="{FF2B5EF4-FFF2-40B4-BE49-F238E27FC236}">
                  <a16:creationId xmlns:a16="http://schemas.microsoft.com/office/drawing/2014/main" id="{DDF0F2C9-BA1F-7F52-1ED7-CA66821FDBB7}"/>
                </a:ext>
              </a:extLst>
            </p:cNvPr>
            <p:cNvSpPr/>
            <p:nvPr/>
          </p:nvSpPr>
          <p:spPr>
            <a:xfrm>
              <a:off x="4192418" y="5499855"/>
              <a:ext cx="573485" cy="442604"/>
            </a:xfrm>
            <a:prstGeom prst="rightArrow">
              <a:avLst/>
            </a:prstGeom>
            <a:solidFill>
              <a:schemeClr val="bg2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600" kern="0">
                <a:solidFill>
                  <a:prstClr val="white"/>
                </a:solidFill>
                <a:latin typeface="Calibri"/>
                <a:cs typeface="+mn-cs"/>
              </a:endParaRPr>
            </a:p>
          </p:txBody>
        </p:sp>
        <p:sp>
          <p:nvSpPr>
            <p:cNvPr id="13" name="Right Arrow 27">
              <a:extLst>
                <a:ext uri="{FF2B5EF4-FFF2-40B4-BE49-F238E27FC236}">
                  <a16:creationId xmlns:a16="http://schemas.microsoft.com/office/drawing/2014/main" id="{473D3AAF-49E2-01DF-9592-CC6F41275B5A}"/>
                </a:ext>
              </a:extLst>
            </p:cNvPr>
            <p:cNvSpPr/>
            <p:nvPr/>
          </p:nvSpPr>
          <p:spPr>
            <a:xfrm>
              <a:off x="7242857" y="5437143"/>
              <a:ext cx="573485" cy="465608"/>
            </a:xfrm>
            <a:prstGeom prst="rightArrow">
              <a:avLst/>
            </a:prstGeom>
            <a:solidFill>
              <a:schemeClr val="bg2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600" kern="0">
                <a:solidFill>
                  <a:prstClr val="white"/>
                </a:solidFill>
                <a:latin typeface="Calibri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60899352"/>
      </p:ext>
    </p:extLst>
  </p:cSld>
  <p:clrMapOvr>
    <a:masterClrMapping/>
  </p:clrMapOvr>
</p:sld>
</file>

<file path=ppt/slides/slide1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E3FADC17-8C32-46E8-8109-1CFF6B2F914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1" y="1171694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C5879232-48F8-3FBC-BA64-C8E6DFB60CE0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en-US" sz="2800" b="1" u="sng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Questão</a:t>
            </a:r>
            <a:r>
              <a:rPr lang="en-US" sz="2800" b="1" u="sng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4</a:t>
            </a:r>
            <a:r>
              <a:rPr lang="en-US" b="1" u="sng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:</a:t>
            </a:r>
            <a:r>
              <a:rPr lang="en-US" b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pt-BR" dirty="0"/>
              <a:t>O número observado de casos confirmados de diarreia aquosa em Janeiro de 2025 é superior ao esperado? </a:t>
            </a:r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E927BB0-039C-EC3C-DF2D-E4DD069464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Exercício</a:t>
            </a:r>
            <a:r>
              <a:rPr lang="en-US" dirty="0"/>
              <a:t>: </a:t>
            </a:r>
            <a:r>
              <a:rPr lang="en-US" dirty="0" err="1"/>
              <a:t>Epidemiologia</a:t>
            </a:r>
            <a:r>
              <a:rPr lang="en-US" dirty="0"/>
              <a:t> </a:t>
            </a:r>
            <a:r>
              <a:rPr lang="en-US" dirty="0" err="1"/>
              <a:t>Descritiva</a:t>
            </a:r>
            <a:br>
              <a:rPr lang="en-US" dirty="0"/>
            </a:b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4030729617"/>
      </p:ext>
    </p:extLst>
  </p:cSld>
  <p:clrMapOvr>
    <a:masterClrMapping/>
  </p:clrMapOvr>
</p:sld>
</file>

<file path=ppt/slides/slide1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E3FADC17-8C32-46E8-8109-1CFF6B2F914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1" y="1171694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C5879232-48F8-3FBC-BA64-C8E6DFB60CE0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en-US" b="1" u="sng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Questão</a:t>
            </a:r>
            <a:r>
              <a:rPr lang="en-US" b="1" u="sng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4:</a:t>
            </a:r>
            <a:r>
              <a:rPr lang="en-US" b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pt-BR" dirty="0"/>
              <a:t>O número observado de casos confirmados de diarreia aquosa em Janeiro de 2025 é superior ao esperado? </a:t>
            </a:r>
            <a:endParaRPr lang="en-US" dirty="0"/>
          </a:p>
          <a:p>
            <a:pPr algn="just"/>
            <a:r>
              <a:rPr lang="en-US" b="1" u="sng" dirty="0" err="1"/>
              <a:t>Resposta</a:t>
            </a:r>
            <a:r>
              <a:rPr lang="en-US" b="1" u="sng" dirty="0"/>
              <a:t>:</a:t>
            </a:r>
            <a:r>
              <a:rPr lang="en-US" b="1" dirty="0"/>
              <a:t> </a:t>
            </a:r>
            <a:r>
              <a:rPr lang="en-US" dirty="0">
                <a:ea typeface="MS PGothic" panose="020B0600070205080204" pitchFamily="34" charset="-128"/>
              </a:rPr>
              <a:t>Sim. </a:t>
            </a:r>
          </a:p>
          <a:p>
            <a:pPr lvl="1" algn="just"/>
            <a:r>
              <a:rPr lang="en-US" dirty="0" err="1">
                <a:ea typeface="MS PGothic" panose="020B0600070205080204" pitchFamily="34" charset="-128"/>
              </a:rPr>
              <a:t>Os</a:t>
            </a:r>
            <a:r>
              <a:rPr lang="en-US" dirty="0">
                <a:ea typeface="MS PGothic" panose="020B0600070205080204" pitchFamily="34" charset="-128"/>
              </a:rPr>
              <a:t> seis </a:t>
            </a:r>
            <a:r>
              <a:rPr lang="en-US" dirty="0" err="1">
                <a:ea typeface="MS PGothic" panose="020B0600070205080204" pitchFamily="34" charset="-128"/>
              </a:rPr>
              <a:t>casos</a:t>
            </a:r>
            <a:r>
              <a:rPr lang="en-US" dirty="0">
                <a:ea typeface="MS PGothic" panose="020B0600070205080204" pitchFamily="34" charset="-128"/>
              </a:rPr>
              <a:t> </a:t>
            </a:r>
            <a:r>
              <a:rPr lang="en-US" dirty="0" err="1">
                <a:ea typeface="MS PGothic" panose="020B0600070205080204" pitchFamily="34" charset="-128"/>
              </a:rPr>
              <a:t>confirmados</a:t>
            </a:r>
            <a:r>
              <a:rPr lang="en-US" dirty="0">
                <a:ea typeface="MS PGothic" panose="020B0600070205080204" pitchFamily="34" charset="-128"/>
              </a:rPr>
              <a:t> de </a:t>
            </a:r>
            <a:r>
              <a:rPr lang="en-US" dirty="0" err="1">
                <a:ea typeface="MS PGothic" panose="020B0600070205080204" pitchFamily="34" charset="-128"/>
              </a:rPr>
              <a:t>cólera</a:t>
            </a:r>
            <a:r>
              <a:rPr lang="en-US" dirty="0">
                <a:ea typeface="MS PGothic" panose="020B0600070205080204" pitchFamily="34" charset="-128"/>
              </a:rPr>
              <a:t> que </a:t>
            </a:r>
            <a:r>
              <a:rPr lang="en-US" dirty="0" err="1">
                <a:ea typeface="MS PGothic" panose="020B0600070205080204" pitchFamily="34" charset="-128"/>
              </a:rPr>
              <a:t>ocorreram</a:t>
            </a:r>
            <a:r>
              <a:rPr lang="en-US" dirty="0">
                <a:ea typeface="MS PGothic" panose="020B0600070205080204" pitchFamily="34" charset="-128"/>
              </a:rPr>
              <a:t> </a:t>
            </a:r>
            <a:r>
              <a:rPr lang="en-US" dirty="0" err="1">
                <a:ea typeface="MS PGothic" panose="020B0600070205080204" pitchFamily="34" charset="-128"/>
              </a:rPr>
              <a:t>durante</a:t>
            </a:r>
            <a:r>
              <a:rPr lang="en-US" dirty="0">
                <a:ea typeface="MS PGothic" panose="020B0600070205080204" pitchFamily="34" charset="-128"/>
              </a:rPr>
              <a:t> </a:t>
            </a:r>
            <a:r>
              <a:rPr lang="en-US" dirty="0" err="1">
                <a:ea typeface="MS PGothic" panose="020B0600070205080204" pitchFamily="34" charset="-128"/>
              </a:rPr>
              <a:t>alguns</a:t>
            </a:r>
            <a:r>
              <a:rPr lang="en-US" dirty="0">
                <a:ea typeface="MS PGothic" panose="020B0600070205080204" pitchFamily="34" charset="-128"/>
              </a:rPr>
              <a:t> </a:t>
            </a:r>
            <a:r>
              <a:rPr lang="en-US" dirty="0" err="1">
                <a:ea typeface="MS PGothic" panose="020B0600070205080204" pitchFamily="34" charset="-128"/>
              </a:rPr>
              <a:t>dias</a:t>
            </a:r>
            <a:r>
              <a:rPr lang="en-US" dirty="0">
                <a:ea typeface="MS PGothic" panose="020B0600070205080204" pitchFamily="34" charset="-128"/>
              </a:rPr>
              <a:t> de Janeiro de 2019 </a:t>
            </a:r>
            <a:r>
              <a:rPr lang="en-US" dirty="0" err="1">
                <a:ea typeface="MS PGothic" panose="020B0600070205080204" pitchFamily="34" charset="-128"/>
              </a:rPr>
              <a:t>excedem</a:t>
            </a:r>
            <a:r>
              <a:rPr lang="en-US" dirty="0">
                <a:ea typeface="MS PGothic" panose="020B0600070205080204" pitchFamily="34" charset="-128"/>
              </a:rPr>
              <a:t> o </a:t>
            </a:r>
            <a:r>
              <a:rPr lang="en-US" dirty="0" err="1">
                <a:ea typeface="MS PGothic" panose="020B0600070205080204" pitchFamily="34" charset="-128"/>
              </a:rPr>
              <a:t>número</a:t>
            </a:r>
            <a:r>
              <a:rPr lang="en-US" dirty="0">
                <a:ea typeface="MS PGothic" panose="020B0600070205080204" pitchFamily="34" charset="-128"/>
              </a:rPr>
              <a:t> </a:t>
            </a:r>
            <a:r>
              <a:rPr lang="en-US" dirty="0" err="1">
                <a:ea typeface="MS PGothic" panose="020B0600070205080204" pitchFamily="34" charset="-128"/>
              </a:rPr>
              <a:t>mediano</a:t>
            </a:r>
            <a:r>
              <a:rPr lang="en-US" dirty="0">
                <a:ea typeface="MS PGothic" panose="020B0600070205080204" pitchFamily="34" charset="-128"/>
              </a:rPr>
              <a:t> ("</a:t>
            </a:r>
            <a:r>
              <a:rPr lang="en-US" dirty="0" err="1">
                <a:ea typeface="MS PGothic" panose="020B0600070205080204" pitchFamily="34" charset="-128"/>
              </a:rPr>
              <a:t>esperado</a:t>
            </a:r>
            <a:r>
              <a:rPr lang="en-US" dirty="0">
                <a:ea typeface="MS PGothic" panose="020B0600070205080204" pitchFamily="34" charset="-128"/>
              </a:rPr>
              <a:t>") de </a:t>
            </a:r>
            <a:r>
              <a:rPr lang="en-US" dirty="0" err="1">
                <a:ea typeface="MS PGothic" panose="020B0600070205080204" pitchFamily="34" charset="-128"/>
              </a:rPr>
              <a:t>três</a:t>
            </a:r>
            <a:r>
              <a:rPr lang="en-US" dirty="0">
                <a:ea typeface="MS PGothic" panose="020B0600070205080204" pitchFamily="34" charset="-128"/>
              </a:rPr>
              <a:t> </a:t>
            </a:r>
            <a:r>
              <a:rPr lang="en-US" dirty="0" err="1">
                <a:ea typeface="MS PGothic" panose="020B0600070205080204" pitchFamily="34" charset="-128"/>
              </a:rPr>
              <a:t>casos</a:t>
            </a:r>
            <a:r>
              <a:rPr lang="en-US" dirty="0">
                <a:ea typeface="MS PGothic" panose="020B0600070205080204" pitchFamily="34" charset="-128"/>
              </a:rPr>
              <a:t> para </a:t>
            </a:r>
            <a:r>
              <a:rPr lang="en-US" dirty="0" err="1">
                <a:ea typeface="MS PGothic" panose="020B0600070205080204" pitchFamily="34" charset="-128"/>
              </a:rPr>
              <a:t>todo</a:t>
            </a:r>
            <a:r>
              <a:rPr lang="en-US" dirty="0">
                <a:ea typeface="MS PGothic" panose="020B0600070205080204" pitchFamily="34" charset="-128"/>
              </a:rPr>
              <a:t> o </a:t>
            </a:r>
            <a:r>
              <a:rPr lang="en-US" dirty="0" err="1">
                <a:ea typeface="MS PGothic" panose="020B0600070205080204" pitchFamily="34" charset="-128"/>
              </a:rPr>
              <a:t>mês</a:t>
            </a:r>
            <a:r>
              <a:rPr lang="en-US" dirty="0">
                <a:ea typeface="MS PGothic" panose="020B0600070205080204" pitchFamily="34" charset="-128"/>
              </a:rPr>
              <a:t> de Janeiro. </a:t>
            </a:r>
            <a:endParaRPr lang="en-US" dirty="0"/>
          </a:p>
          <a:p>
            <a:pPr algn="just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16286E5-B85D-EC76-6C51-2E8650DE34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Epidemiologia</a:t>
            </a:r>
            <a:r>
              <a:rPr lang="en-US" dirty="0"/>
              <a:t> </a:t>
            </a:r>
            <a:r>
              <a:rPr lang="en-US" dirty="0" err="1"/>
              <a:t>Descritiva</a:t>
            </a:r>
            <a:br>
              <a:rPr lang="en-US" dirty="0"/>
            </a:b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2433937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E3FADC17-8C32-46E8-8109-1CFF6B2F914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1" y="1171694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14A9F2F0-DC74-43A1-0CF1-84DBC2C4DD9D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u="sng" dirty="0" err="1"/>
              <a:t>Questão</a:t>
            </a:r>
            <a:r>
              <a:rPr lang="en-US" b="1" u="sng" dirty="0"/>
              <a:t> 5:</a:t>
            </a:r>
            <a:r>
              <a:rPr lang="en-US" b="1" dirty="0"/>
              <a:t> </a:t>
            </a:r>
            <a:r>
              <a:rPr lang="pt-BR" dirty="0"/>
              <a:t>O que a curva epidêmica diz sobre o surto? </a:t>
            </a:r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E9F2B50-DB28-24CA-1537-86E55D7D9D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Exercício</a:t>
            </a:r>
            <a:r>
              <a:rPr lang="en-US" dirty="0"/>
              <a:t>: </a:t>
            </a:r>
            <a:r>
              <a:rPr lang="en-US" dirty="0" err="1"/>
              <a:t>Epidemiologia</a:t>
            </a:r>
            <a:r>
              <a:rPr lang="en-US" dirty="0"/>
              <a:t> </a:t>
            </a:r>
            <a:r>
              <a:rPr lang="en-US" dirty="0" err="1"/>
              <a:t>Descritiva</a:t>
            </a:r>
            <a:br>
              <a:rPr lang="en-US" dirty="0"/>
            </a:b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130785924"/>
      </p:ext>
    </p:extLst>
  </p:cSld>
  <p:clrMapOvr>
    <a:masterClrMapping/>
  </p:clrMapOvr>
</p:sld>
</file>

<file path=ppt/slides/slide1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E3FADC17-8C32-46E8-8109-1CFF6B2F914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1" y="1171694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14A9F2F0-DC74-43A1-0CF1-84DBC2C4DD9D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en-US" b="1" u="sng" dirty="0" err="1"/>
              <a:t>Questão</a:t>
            </a:r>
            <a:r>
              <a:rPr lang="en-US" b="1" u="sng" dirty="0"/>
              <a:t> 5:</a:t>
            </a:r>
            <a:r>
              <a:rPr lang="en-US" b="1" dirty="0"/>
              <a:t> </a:t>
            </a:r>
            <a:r>
              <a:rPr lang="pt-BR" dirty="0"/>
              <a:t>O que a curva epidêmica diz sobre o surto? </a:t>
            </a:r>
            <a:endParaRPr lang="en-US" dirty="0"/>
          </a:p>
          <a:p>
            <a:pPr algn="just"/>
            <a:r>
              <a:rPr lang="en-US" b="1" u="sng" dirty="0" err="1"/>
              <a:t>Resposta</a:t>
            </a:r>
            <a:r>
              <a:rPr lang="en-US" b="1" u="sng" dirty="0"/>
              <a:t>:</a:t>
            </a:r>
          </a:p>
          <a:p>
            <a:pPr lvl="1" algn="just"/>
            <a:r>
              <a:rPr lang="en-US" dirty="0"/>
              <a:t>O </a:t>
            </a:r>
            <a:r>
              <a:rPr lang="en-US" dirty="0" err="1"/>
              <a:t>início</a:t>
            </a:r>
            <a:r>
              <a:rPr lang="en-US" dirty="0"/>
              <a:t> </a:t>
            </a:r>
            <a:r>
              <a:rPr lang="en-US" dirty="0" err="1"/>
              <a:t>mais</a:t>
            </a:r>
            <a:r>
              <a:rPr lang="en-US" dirty="0"/>
              <a:t> </a:t>
            </a:r>
            <a:r>
              <a:rPr lang="en-US" dirty="0" err="1"/>
              <a:t>precoce</a:t>
            </a:r>
            <a:r>
              <a:rPr lang="en-US" dirty="0"/>
              <a:t> dos </a:t>
            </a:r>
            <a:r>
              <a:rPr lang="en-US" dirty="0" err="1"/>
              <a:t>sintomas</a:t>
            </a:r>
            <a:r>
              <a:rPr lang="en-US" dirty="0"/>
              <a:t> </a:t>
            </a:r>
            <a:r>
              <a:rPr lang="en-US" dirty="0" err="1"/>
              <a:t>foi</a:t>
            </a:r>
            <a:r>
              <a:rPr lang="en-US" dirty="0"/>
              <a:t> </a:t>
            </a:r>
            <a:r>
              <a:rPr lang="en-US" dirty="0" err="1"/>
              <a:t>em</a:t>
            </a:r>
            <a:r>
              <a:rPr lang="en-US" dirty="0"/>
              <a:t> 12 de Janeiro, </a:t>
            </a:r>
            <a:r>
              <a:rPr lang="en-US" dirty="0" err="1"/>
              <a:t>pelo</a:t>
            </a:r>
            <a:r>
              <a:rPr lang="en-US" dirty="0"/>
              <a:t> que a </a:t>
            </a:r>
            <a:r>
              <a:rPr lang="en-US" dirty="0" err="1"/>
              <a:t>primeira</a:t>
            </a:r>
            <a:r>
              <a:rPr lang="en-US" dirty="0"/>
              <a:t> </a:t>
            </a:r>
            <a:r>
              <a:rPr lang="en-US" dirty="0" err="1"/>
              <a:t>exposição</a:t>
            </a:r>
            <a:r>
              <a:rPr lang="en-US" dirty="0"/>
              <a:t> </a:t>
            </a:r>
            <a:r>
              <a:rPr lang="en-US" dirty="0" err="1"/>
              <a:t>provável</a:t>
            </a:r>
            <a:r>
              <a:rPr lang="en-US" dirty="0"/>
              <a:t> </a:t>
            </a:r>
            <a:r>
              <a:rPr lang="en-US" dirty="0" err="1"/>
              <a:t>ocorreu</a:t>
            </a:r>
            <a:r>
              <a:rPr lang="en-US" dirty="0"/>
              <a:t> entre 7 e 10 de Janeiro.</a:t>
            </a:r>
          </a:p>
          <a:p>
            <a:pPr lvl="1" algn="just"/>
            <a:r>
              <a:rPr lang="en-US" dirty="0"/>
              <a:t>O </a:t>
            </a:r>
            <a:r>
              <a:rPr lang="en-US" dirty="0" err="1"/>
              <a:t>número</a:t>
            </a:r>
            <a:r>
              <a:rPr lang="en-US" dirty="0"/>
              <a:t> de </a:t>
            </a:r>
            <a:r>
              <a:rPr lang="en-US" dirty="0" err="1"/>
              <a:t>casos</a:t>
            </a:r>
            <a:r>
              <a:rPr lang="en-US" dirty="0"/>
              <a:t> </a:t>
            </a:r>
            <a:r>
              <a:rPr lang="en-US" dirty="0" err="1"/>
              <a:t>parece</a:t>
            </a:r>
            <a:r>
              <a:rPr lang="en-US" dirty="0"/>
              <a:t> </a:t>
            </a:r>
            <a:r>
              <a:rPr lang="en-US" dirty="0" err="1"/>
              <a:t>estar</a:t>
            </a:r>
            <a:r>
              <a:rPr lang="en-US" dirty="0"/>
              <a:t> </a:t>
            </a:r>
            <a:r>
              <a:rPr lang="en-US" dirty="0" err="1"/>
              <a:t>aumentando</a:t>
            </a:r>
            <a:r>
              <a:rPr lang="en-US" dirty="0"/>
              <a:t> </a:t>
            </a:r>
            <a:r>
              <a:rPr lang="en-US" dirty="0" err="1"/>
              <a:t>nesta</a:t>
            </a:r>
            <a:r>
              <a:rPr lang="en-US" dirty="0"/>
              <a:t> </a:t>
            </a:r>
            <a:r>
              <a:rPr lang="en-US" dirty="0" err="1"/>
              <a:t>altura</a:t>
            </a:r>
            <a:r>
              <a:rPr lang="en-US" dirty="0"/>
              <a:t>. </a:t>
            </a:r>
            <a:r>
              <a:rPr lang="en-US" dirty="0" err="1"/>
              <a:t>Embora</a:t>
            </a:r>
            <a:r>
              <a:rPr lang="en-US" dirty="0"/>
              <a:t> se observe </a:t>
            </a:r>
            <a:r>
              <a:rPr lang="en-US" dirty="0" err="1"/>
              <a:t>uma</a:t>
            </a:r>
            <a:r>
              <a:rPr lang="en-US" dirty="0"/>
              <a:t> </a:t>
            </a:r>
            <a:r>
              <a:rPr lang="en-US" dirty="0" err="1"/>
              <a:t>descida</a:t>
            </a:r>
            <a:r>
              <a:rPr lang="en-US" dirty="0"/>
              <a:t> do </a:t>
            </a:r>
            <a:r>
              <a:rPr lang="en-US" dirty="0" err="1"/>
              <a:t>número</a:t>
            </a:r>
            <a:r>
              <a:rPr lang="en-US" dirty="0"/>
              <a:t> de </a:t>
            </a:r>
            <a:r>
              <a:rPr lang="en-US" dirty="0" err="1"/>
              <a:t>casos</a:t>
            </a:r>
            <a:r>
              <a:rPr lang="en-US" dirty="0"/>
              <a:t> no </a:t>
            </a:r>
            <a:r>
              <a:rPr lang="en-US" dirty="0" err="1"/>
              <a:t>dia</a:t>
            </a:r>
            <a:r>
              <a:rPr lang="en-US" dirty="0"/>
              <a:t> 15, o </a:t>
            </a:r>
            <a:r>
              <a:rPr lang="en-US" dirty="0" err="1"/>
              <a:t>número</a:t>
            </a:r>
            <a:r>
              <a:rPr lang="en-US" dirty="0"/>
              <a:t> de </a:t>
            </a:r>
            <a:r>
              <a:rPr lang="en-US" dirty="0" err="1"/>
              <a:t>casos</a:t>
            </a:r>
            <a:r>
              <a:rPr lang="en-US" dirty="0"/>
              <a:t> </a:t>
            </a:r>
            <a:r>
              <a:rPr lang="en-US" dirty="0" err="1"/>
              <a:t>parece</a:t>
            </a:r>
            <a:r>
              <a:rPr lang="en-US" dirty="0"/>
              <a:t> </a:t>
            </a:r>
            <a:r>
              <a:rPr lang="en-US" dirty="0" err="1"/>
              <a:t>estar</a:t>
            </a:r>
            <a:r>
              <a:rPr lang="en-US" dirty="0"/>
              <a:t> </a:t>
            </a:r>
            <a:r>
              <a:rPr lang="en-US" dirty="0" err="1"/>
              <a:t>aumentando</a:t>
            </a:r>
            <a:r>
              <a:rPr lang="en-US" dirty="0"/>
              <a:t> </a:t>
            </a:r>
            <a:r>
              <a:rPr lang="en-US" dirty="0" err="1"/>
              <a:t>novamente</a:t>
            </a:r>
            <a:r>
              <a:rPr lang="en-US" dirty="0"/>
              <a:t> no </a:t>
            </a:r>
            <a:r>
              <a:rPr lang="en-US" dirty="0" err="1"/>
              <a:t>dia</a:t>
            </a:r>
            <a:r>
              <a:rPr lang="en-US" dirty="0"/>
              <a:t> 16.</a:t>
            </a:r>
          </a:p>
          <a:p>
            <a:pPr lvl="1" algn="just"/>
            <a:r>
              <a:rPr lang="en-US" dirty="0"/>
              <a:t>Pode </a:t>
            </a:r>
            <a:r>
              <a:rPr lang="en-US" dirty="0" err="1"/>
              <a:t>deduzir</a:t>
            </a:r>
            <a:r>
              <a:rPr lang="en-US" dirty="0"/>
              <a:t>-se que </a:t>
            </a:r>
            <a:r>
              <a:rPr lang="en-US" dirty="0" err="1"/>
              <a:t>continuará</a:t>
            </a:r>
            <a:r>
              <a:rPr lang="en-US" dirty="0"/>
              <a:t> </a:t>
            </a:r>
            <a:r>
              <a:rPr lang="en-US" dirty="0" err="1"/>
              <a:t>aumentando</a:t>
            </a:r>
            <a:r>
              <a:rPr lang="en-US" dirty="0"/>
              <a:t> se </a:t>
            </a:r>
            <a:r>
              <a:rPr lang="en-US" dirty="0" err="1"/>
              <a:t>não</a:t>
            </a:r>
            <a:r>
              <a:rPr lang="en-US" dirty="0"/>
              <a:t> for </a:t>
            </a:r>
            <a:r>
              <a:rPr lang="en-US" dirty="0" err="1"/>
              <a:t>implementada</a:t>
            </a:r>
            <a:r>
              <a:rPr lang="en-US" dirty="0"/>
              <a:t> </a:t>
            </a:r>
            <a:r>
              <a:rPr lang="en-US" dirty="0" err="1"/>
              <a:t>uma</a:t>
            </a:r>
            <a:r>
              <a:rPr lang="en-US" dirty="0"/>
              <a:t> </a:t>
            </a:r>
            <a:r>
              <a:rPr lang="en-US" dirty="0" err="1"/>
              <a:t>intervenção</a:t>
            </a:r>
            <a:r>
              <a:rPr lang="en-US" dirty="0"/>
              <a:t>. É </a:t>
            </a:r>
            <a:r>
              <a:rPr lang="en-US" dirty="0" err="1"/>
              <a:t>provável</a:t>
            </a:r>
            <a:r>
              <a:rPr lang="en-US" dirty="0"/>
              <a:t> que a </a:t>
            </a:r>
            <a:r>
              <a:rPr lang="en-US" dirty="0" err="1"/>
              <a:t>exposição</a:t>
            </a:r>
            <a:r>
              <a:rPr lang="en-US" dirty="0"/>
              <a:t> </a:t>
            </a:r>
            <a:r>
              <a:rPr lang="en-US" dirty="0" err="1"/>
              <a:t>também</a:t>
            </a:r>
            <a:r>
              <a:rPr lang="en-US" dirty="0"/>
              <a:t> continue.</a:t>
            </a:r>
          </a:p>
          <a:p>
            <a:pPr algn="just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D93D495-3747-D415-8BF7-4BDF5DD22A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Epidemiologia</a:t>
            </a:r>
            <a:r>
              <a:rPr lang="en-US" dirty="0"/>
              <a:t> </a:t>
            </a:r>
            <a:r>
              <a:rPr lang="en-US" dirty="0" err="1"/>
              <a:t>Descritiva</a:t>
            </a:r>
            <a:br>
              <a:rPr lang="en-US" dirty="0"/>
            </a:b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9688259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08428A37-3810-ABC2-2CA3-CDA24025755B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 algn="just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-US" sz="2800" b="1" u="sng" dirty="0" err="1">
                <a:ea typeface="Times New Roman" panose="02020603050405020304" pitchFamily="18" charset="0"/>
                <a:cs typeface="Times New Roman" panose="02020603050405020304" pitchFamily="18" charset="0"/>
              </a:rPr>
              <a:t>Questão</a:t>
            </a:r>
            <a:r>
              <a:rPr lang="en-US" sz="2800" b="1" u="sng" dirty="0">
                <a:ea typeface="Times New Roman" panose="02020603050405020304" pitchFamily="18" charset="0"/>
                <a:cs typeface="Times New Roman" panose="02020603050405020304" pitchFamily="18" charset="0"/>
              </a:rPr>
              <a:t> 6:</a:t>
            </a:r>
            <a:r>
              <a:rPr lang="en-US" sz="2800" b="1" dirty="0"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t-BR" dirty="0"/>
              <a:t>Pouco mais de metade dos casos (58%) eram do sexo masculino. A idade dos casos variava entre os 3 meses e os 65 anos; a idade média era de 43 anos. Como você interpreta os dados? </a:t>
            </a:r>
            <a:endParaRPr lang="en-US" sz="2800" dirty="0"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5D56E77-4045-10B0-8F05-4AAFCD4F1A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Exercício</a:t>
            </a:r>
            <a:r>
              <a:rPr lang="en-US" dirty="0"/>
              <a:t>: </a:t>
            </a:r>
            <a:r>
              <a:rPr lang="en-US" dirty="0" err="1"/>
              <a:t>Epidemiologia</a:t>
            </a:r>
            <a:r>
              <a:rPr lang="en-US" dirty="0"/>
              <a:t> </a:t>
            </a:r>
            <a:r>
              <a:rPr lang="en-US" dirty="0" err="1"/>
              <a:t>Descritiva</a:t>
            </a:r>
            <a:br>
              <a:rPr lang="en-US" dirty="0"/>
            </a:b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671809252"/>
      </p:ext>
    </p:extLst>
  </p:cSld>
  <p:clrMapOvr>
    <a:masterClrMapping/>
  </p:clrMapOvr>
</p:sld>
</file>

<file path=ppt/slides/slide1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08428A37-3810-ABC2-2CA3-CDA24025755B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 algn="just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-US" b="1" u="sng" dirty="0" err="1">
                <a:ea typeface="Times New Roman" panose="02020603050405020304" pitchFamily="18" charset="0"/>
                <a:cs typeface="Times New Roman" panose="02020603050405020304" pitchFamily="18" charset="0"/>
              </a:rPr>
              <a:t>Questão</a:t>
            </a:r>
            <a:r>
              <a:rPr lang="en-US" b="1" u="sng" dirty="0">
                <a:ea typeface="Times New Roman" panose="02020603050405020304" pitchFamily="18" charset="0"/>
                <a:cs typeface="Times New Roman" panose="02020603050405020304" pitchFamily="18" charset="0"/>
              </a:rPr>
              <a:t> 6:</a:t>
            </a:r>
            <a:r>
              <a:rPr lang="en-US" b="1" dirty="0"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t-BR" dirty="0"/>
              <a:t>Pouco mais de metade dos casos (58%) eram do sexo masculino. A idade dos casos variava entre os 3 meses e os 65 anos; a idade média era de 43 anos. Como você interpreta os dados? </a:t>
            </a:r>
            <a:endParaRPr lang="en-US" dirty="0"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b="1" u="sng" dirty="0" err="1">
                <a:ea typeface="Times New Roman" panose="02020603050405020304" pitchFamily="18" charset="0"/>
                <a:cs typeface="Times New Roman" panose="02020603050405020304" pitchFamily="18" charset="0"/>
              </a:rPr>
              <a:t>Resposta</a:t>
            </a:r>
            <a:r>
              <a:rPr lang="en-US" b="1" u="sng" dirty="0"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lvl="1" algn="just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dirty="0" err="1">
                <a:ea typeface="Times New Roman" panose="02020603050405020304" pitchFamily="18" charset="0"/>
                <a:cs typeface="Times New Roman" panose="02020603050405020304" pitchFamily="18" charset="0"/>
              </a:rPr>
              <a:t>Verificamos</a:t>
            </a:r>
            <a:r>
              <a:rPr lang="en-US" dirty="0">
                <a:ea typeface="Times New Roman" panose="02020603050405020304" pitchFamily="18" charset="0"/>
                <a:cs typeface="Times New Roman" panose="02020603050405020304" pitchFamily="18" charset="0"/>
              </a:rPr>
              <a:t> que ambos </a:t>
            </a:r>
            <a:r>
              <a:rPr lang="en-US" dirty="0" err="1">
                <a:ea typeface="Times New Roman" panose="02020603050405020304" pitchFamily="18" charset="0"/>
                <a:cs typeface="Times New Roman" panose="02020603050405020304" pitchFamily="18" charset="0"/>
              </a:rPr>
              <a:t>os</a:t>
            </a:r>
            <a:r>
              <a:rPr lang="en-US" dirty="0"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ea typeface="Times New Roman" panose="02020603050405020304" pitchFamily="18" charset="0"/>
                <a:cs typeface="Times New Roman" panose="02020603050405020304" pitchFamily="18" charset="0"/>
              </a:rPr>
              <a:t>sexos</a:t>
            </a:r>
            <a:r>
              <a:rPr lang="en-US" dirty="0">
                <a:ea typeface="Times New Roman" panose="02020603050405020304" pitchFamily="18" charset="0"/>
                <a:cs typeface="Times New Roman" panose="02020603050405020304" pitchFamily="18" charset="0"/>
              </a:rPr>
              <a:t> e </a:t>
            </a:r>
            <a:r>
              <a:rPr lang="en-US" dirty="0" err="1">
                <a:ea typeface="Times New Roman" panose="02020603050405020304" pitchFamily="18" charset="0"/>
                <a:cs typeface="Times New Roman" panose="02020603050405020304" pitchFamily="18" charset="0"/>
              </a:rPr>
              <a:t>todas</a:t>
            </a:r>
            <a:r>
              <a:rPr lang="en-US" dirty="0">
                <a:ea typeface="Times New Roman" panose="02020603050405020304" pitchFamily="18" charset="0"/>
                <a:cs typeface="Times New Roman" panose="02020603050405020304" pitchFamily="18" charset="0"/>
              </a:rPr>
              <a:t> as </a:t>
            </a:r>
            <a:r>
              <a:rPr lang="en-US" dirty="0" err="1">
                <a:ea typeface="Times New Roman" panose="02020603050405020304" pitchFamily="18" charset="0"/>
                <a:cs typeface="Times New Roman" panose="02020603050405020304" pitchFamily="18" charset="0"/>
              </a:rPr>
              <a:t>idades</a:t>
            </a:r>
            <a:r>
              <a:rPr lang="en-US" dirty="0"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ea typeface="Times New Roman" panose="02020603050405020304" pitchFamily="18" charset="0"/>
                <a:cs typeface="Times New Roman" panose="02020603050405020304" pitchFamily="18" charset="0"/>
              </a:rPr>
              <a:t>são</a:t>
            </a:r>
            <a:r>
              <a:rPr lang="en-US" dirty="0"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ea typeface="Times New Roman" panose="02020603050405020304" pitchFamily="18" charset="0"/>
                <a:cs typeface="Times New Roman" panose="02020603050405020304" pitchFamily="18" charset="0"/>
              </a:rPr>
              <a:t>afetados</a:t>
            </a:r>
            <a:r>
              <a:rPr lang="en-US" dirty="0">
                <a:ea typeface="Times New Roman" panose="02020603050405020304" pitchFamily="18" charset="0"/>
                <a:cs typeface="Times New Roman" panose="02020603050405020304" pitchFamily="18" charset="0"/>
              </a:rPr>
              <a:t>, o que </a:t>
            </a:r>
            <a:r>
              <a:rPr lang="en-US" dirty="0" err="1">
                <a:ea typeface="Times New Roman" panose="02020603050405020304" pitchFamily="18" charset="0"/>
                <a:cs typeface="Times New Roman" panose="02020603050405020304" pitchFamily="18" charset="0"/>
              </a:rPr>
              <a:t>significa</a:t>
            </a:r>
            <a:r>
              <a:rPr lang="en-US" dirty="0">
                <a:ea typeface="Times New Roman" panose="02020603050405020304" pitchFamily="18" charset="0"/>
                <a:cs typeface="Times New Roman" panose="02020603050405020304" pitchFamily="18" charset="0"/>
              </a:rPr>
              <a:t> que a </a:t>
            </a:r>
            <a:r>
              <a:rPr lang="en-US" dirty="0" err="1">
                <a:ea typeface="Times New Roman" panose="02020603050405020304" pitchFamily="18" charset="0"/>
                <a:cs typeface="Times New Roman" panose="02020603050405020304" pitchFamily="18" charset="0"/>
              </a:rPr>
              <a:t>exposição</a:t>
            </a:r>
            <a:r>
              <a:rPr lang="en-US" dirty="0">
                <a:ea typeface="Times New Roman" panose="02020603050405020304" pitchFamily="18" charset="0"/>
                <a:cs typeface="Times New Roman" panose="02020603050405020304" pitchFamily="18" charset="0"/>
              </a:rPr>
              <a:t> é algo que </a:t>
            </a:r>
            <a:r>
              <a:rPr lang="en-US" dirty="0" err="1">
                <a:ea typeface="Times New Roman" panose="02020603050405020304" pitchFamily="18" charset="0"/>
                <a:cs typeface="Times New Roman" panose="02020603050405020304" pitchFamily="18" charset="0"/>
              </a:rPr>
              <a:t>afeta</a:t>
            </a:r>
            <a:r>
              <a:rPr lang="en-US" dirty="0"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ea typeface="Times New Roman" panose="02020603050405020304" pitchFamily="18" charset="0"/>
                <a:cs typeface="Times New Roman" panose="02020603050405020304" pitchFamily="18" charset="0"/>
              </a:rPr>
              <a:t>toda</a:t>
            </a:r>
            <a:r>
              <a:rPr lang="en-US" dirty="0">
                <a:ea typeface="Times New Roman" panose="02020603050405020304" pitchFamily="18" charset="0"/>
                <a:cs typeface="Times New Roman" panose="02020603050405020304" pitchFamily="18" charset="0"/>
              </a:rPr>
              <a:t> a </a:t>
            </a:r>
            <a:r>
              <a:rPr lang="en-US" dirty="0" err="1">
                <a:ea typeface="Times New Roman" panose="02020603050405020304" pitchFamily="18" charset="0"/>
                <a:cs typeface="Times New Roman" panose="02020603050405020304" pitchFamily="18" charset="0"/>
              </a:rPr>
              <a:t>gente</a:t>
            </a:r>
            <a:r>
              <a:rPr lang="en-US" dirty="0"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8772B4D-1AB0-5762-6D9C-8A26DBA778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Epidemiologia</a:t>
            </a:r>
            <a:r>
              <a:rPr lang="en-US" dirty="0"/>
              <a:t> </a:t>
            </a:r>
            <a:r>
              <a:rPr lang="en-US" dirty="0" err="1"/>
              <a:t>Descritiva</a:t>
            </a:r>
            <a:br>
              <a:rPr lang="en-US" dirty="0"/>
            </a:b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371019241"/>
      </p:ext>
    </p:extLst>
  </p:cSld>
  <p:clrMapOvr>
    <a:masterClrMapping/>
  </p:clrMapOvr>
</p:sld>
</file>

<file path=ppt/slides/slide1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86B54B72-B1A4-268D-07A8-94FE48B4CF07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en-US" b="1" u="sng" dirty="0" err="1"/>
              <a:t>Questão</a:t>
            </a:r>
            <a:r>
              <a:rPr lang="en-US" b="1" u="sng" dirty="0"/>
              <a:t> 7:</a:t>
            </a:r>
            <a:r>
              <a:rPr lang="en-US" b="1" dirty="0"/>
              <a:t> </a:t>
            </a:r>
            <a:r>
              <a:rPr lang="pt-BR" dirty="0"/>
              <a:t>Preencha a tabela de exposições. Como você interpreta os dados? </a:t>
            </a:r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A0CA4DB-42F8-60F1-099E-81516EEAF8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Exercício</a:t>
            </a:r>
            <a:r>
              <a:rPr lang="en-US" dirty="0"/>
              <a:t>: </a:t>
            </a:r>
            <a:r>
              <a:rPr lang="en-US" dirty="0" err="1"/>
              <a:t>Epidemiologia</a:t>
            </a:r>
            <a:r>
              <a:rPr lang="en-US" dirty="0"/>
              <a:t> </a:t>
            </a:r>
            <a:r>
              <a:rPr lang="en-US" dirty="0" err="1"/>
              <a:t>Descritiva</a:t>
            </a:r>
            <a:br>
              <a:rPr lang="en-US" dirty="0"/>
            </a:br>
            <a:endParaRPr lang="pt-BR" dirty="0"/>
          </a:p>
        </p:txBody>
      </p:sp>
      <p:graphicFrame>
        <p:nvGraphicFramePr>
          <p:cNvPr id="6" name="Content Placeholder 1">
            <a:extLst>
              <a:ext uri="{FF2B5EF4-FFF2-40B4-BE49-F238E27FC236}">
                <a16:creationId xmlns:a16="http://schemas.microsoft.com/office/drawing/2014/main" id="{A3BBC157-CCD3-095F-EA92-82577FAC8C4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15887874"/>
              </p:ext>
            </p:extLst>
          </p:nvPr>
        </p:nvGraphicFramePr>
        <p:xfrm>
          <a:off x="2200760" y="2886858"/>
          <a:ext cx="5264878" cy="2595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07321">
                  <a:extLst>
                    <a:ext uri="{9D8B030D-6E8A-4147-A177-3AD203B41FA5}">
                      <a16:colId xmlns:a16="http://schemas.microsoft.com/office/drawing/2014/main" val="3911473339"/>
                    </a:ext>
                  </a:extLst>
                </a:gridCol>
                <a:gridCol w="1057557">
                  <a:extLst>
                    <a:ext uri="{9D8B030D-6E8A-4147-A177-3AD203B41FA5}">
                      <a16:colId xmlns:a16="http://schemas.microsoft.com/office/drawing/2014/main" val="6934392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>
                          <a:solidFill>
                            <a:schemeClr val="tx1"/>
                          </a:solidFill>
                          <a:latin typeface="+mn-lt"/>
                        </a:rPr>
                        <a:t>Exposições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>
                          <a:solidFill>
                            <a:schemeClr val="tx1"/>
                          </a:solidFill>
                          <a:latin typeface="+mn-lt"/>
                        </a:rPr>
                        <a:t>%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9379164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  <a:latin typeface="+mn-lt"/>
                        </a:rPr>
                        <a:t>     </a:t>
                      </a:r>
                      <a:r>
                        <a:rPr lang="en-US" dirty="0" err="1">
                          <a:solidFill>
                            <a:schemeClr val="tx1"/>
                          </a:solidFill>
                          <a:latin typeface="+mn-lt"/>
                        </a:rPr>
                        <a:t>Contato</a:t>
                      </a:r>
                      <a:r>
                        <a:rPr lang="en-US" dirty="0">
                          <a:solidFill>
                            <a:schemeClr val="tx1"/>
                          </a:solidFill>
                          <a:latin typeface="+mn-lt"/>
                        </a:rPr>
                        <a:t> com </a:t>
                      </a:r>
                      <a:r>
                        <a:rPr lang="en-US" dirty="0" err="1">
                          <a:solidFill>
                            <a:schemeClr val="tx1"/>
                          </a:solidFill>
                          <a:latin typeface="+mn-lt"/>
                        </a:rPr>
                        <a:t>uma</a:t>
                      </a:r>
                      <a:r>
                        <a:rPr lang="en-US" dirty="0">
                          <a:solidFill>
                            <a:schemeClr val="tx1"/>
                          </a:solidFill>
                          <a:latin typeface="+mn-lt"/>
                        </a:rPr>
                        <a:t> </a:t>
                      </a:r>
                      <a:r>
                        <a:rPr lang="en-US" dirty="0" err="1">
                          <a:solidFill>
                            <a:schemeClr val="tx1"/>
                          </a:solidFill>
                          <a:latin typeface="+mn-lt"/>
                        </a:rPr>
                        <a:t>pessoa</a:t>
                      </a:r>
                      <a:r>
                        <a:rPr lang="en-US" dirty="0">
                          <a:solidFill>
                            <a:schemeClr val="tx1"/>
                          </a:solidFill>
                          <a:latin typeface="+mn-lt"/>
                        </a:rPr>
                        <a:t> </a:t>
                      </a:r>
                      <a:r>
                        <a:rPr lang="en-US" dirty="0" err="1">
                          <a:solidFill>
                            <a:schemeClr val="tx1"/>
                          </a:solidFill>
                          <a:latin typeface="+mn-lt"/>
                        </a:rPr>
                        <a:t>doente</a:t>
                      </a:r>
                      <a:endParaRPr lang="en-US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9058594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>
                          <a:solidFill>
                            <a:schemeClr val="tx1"/>
                          </a:solidFill>
                          <a:latin typeface="+mn-lt"/>
                        </a:rPr>
                        <a:t>     Criança com fraldas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2262615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>
                          <a:solidFill>
                            <a:schemeClr val="tx1"/>
                          </a:solidFill>
                          <a:latin typeface="+mn-lt"/>
                        </a:rPr>
                        <a:t>     Vendedor ambulante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6856229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>
                          <a:solidFill>
                            <a:schemeClr val="tx1"/>
                          </a:solidFill>
                          <a:latin typeface="+mn-lt"/>
                        </a:rPr>
                        <a:t>     Poço partilhado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3278909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>
                          <a:solidFill>
                            <a:schemeClr val="tx1"/>
                          </a:solidFill>
                          <a:latin typeface="+mn-lt"/>
                        </a:rPr>
                        <a:t>     Água pública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076167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>
                          <a:solidFill>
                            <a:schemeClr val="tx1"/>
                          </a:solidFill>
                          <a:latin typeface="+mn-lt"/>
                        </a:rPr>
                        <a:t>     Água do rio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1696034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60952054"/>
      </p:ext>
    </p:extLst>
  </p:cSld>
  <p:clrMapOvr>
    <a:masterClrMapping/>
  </p:clrMapOvr>
</p:sld>
</file>

<file path=ppt/slides/slide1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86B54B72-B1A4-268D-07A8-94FE48B4CF07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en-US" b="1" u="sng" dirty="0" err="1"/>
              <a:t>Questão</a:t>
            </a:r>
            <a:r>
              <a:rPr lang="en-US" b="1" u="sng" dirty="0"/>
              <a:t> 7:</a:t>
            </a:r>
            <a:r>
              <a:rPr lang="en-US" b="1" dirty="0"/>
              <a:t> </a:t>
            </a:r>
            <a:r>
              <a:rPr lang="pt-BR" dirty="0"/>
              <a:t>Preencha a tabela de exposições. Como você interpreta os dados? </a:t>
            </a:r>
            <a:endParaRPr lang="en-US" dirty="0"/>
          </a:p>
          <a:p>
            <a:pPr marL="0" indent="0">
              <a:buNone/>
            </a:pPr>
            <a:endParaRPr lang="en-US" b="1" u="sng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24252BF4-F10E-F98F-CC93-E1F0D8A0F0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Epidemiologia</a:t>
            </a:r>
            <a:r>
              <a:rPr lang="en-US" dirty="0"/>
              <a:t> </a:t>
            </a:r>
            <a:r>
              <a:rPr lang="en-US" dirty="0" err="1"/>
              <a:t>Descritiva</a:t>
            </a:r>
            <a:br>
              <a:rPr lang="en-US" dirty="0"/>
            </a:br>
            <a:endParaRPr lang="pt-BR" dirty="0"/>
          </a:p>
        </p:txBody>
      </p:sp>
      <p:graphicFrame>
        <p:nvGraphicFramePr>
          <p:cNvPr id="2" name="Content Placeholder 1">
            <a:extLst>
              <a:ext uri="{FF2B5EF4-FFF2-40B4-BE49-F238E27FC236}">
                <a16:creationId xmlns:a16="http://schemas.microsoft.com/office/drawing/2014/main" id="{38038B75-C9CE-949E-8658-544F73744BBD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06226797"/>
              </p:ext>
            </p:extLst>
          </p:nvPr>
        </p:nvGraphicFramePr>
        <p:xfrm>
          <a:off x="2076773" y="2623383"/>
          <a:ext cx="5388864" cy="2595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06402">
                  <a:extLst>
                    <a:ext uri="{9D8B030D-6E8A-4147-A177-3AD203B41FA5}">
                      <a16:colId xmlns:a16="http://schemas.microsoft.com/office/drawing/2014/main" val="3911473339"/>
                    </a:ext>
                  </a:extLst>
                </a:gridCol>
                <a:gridCol w="1082462">
                  <a:extLst>
                    <a:ext uri="{9D8B030D-6E8A-4147-A177-3AD203B41FA5}">
                      <a16:colId xmlns:a16="http://schemas.microsoft.com/office/drawing/2014/main" val="6934392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>
                          <a:solidFill>
                            <a:schemeClr val="tx1"/>
                          </a:solidFill>
                          <a:latin typeface="+mn-lt"/>
                        </a:rPr>
                        <a:t>Exposições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>
                          <a:solidFill>
                            <a:schemeClr val="tx1"/>
                          </a:solidFill>
                          <a:latin typeface="+mn-lt"/>
                        </a:rPr>
                        <a:t>%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9379164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  <a:latin typeface="+mn-lt"/>
                        </a:rPr>
                        <a:t>     </a:t>
                      </a:r>
                      <a:r>
                        <a:rPr lang="en-US" dirty="0" err="1">
                          <a:solidFill>
                            <a:schemeClr val="tx1"/>
                          </a:solidFill>
                          <a:latin typeface="+mn-lt"/>
                        </a:rPr>
                        <a:t>Contato</a:t>
                      </a:r>
                      <a:r>
                        <a:rPr lang="en-US" dirty="0">
                          <a:solidFill>
                            <a:schemeClr val="tx1"/>
                          </a:solidFill>
                          <a:latin typeface="+mn-lt"/>
                        </a:rPr>
                        <a:t> com </a:t>
                      </a:r>
                      <a:r>
                        <a:rPr lang="en-US" dirty="0" err="1">
                          <a:solidFill>
                            <a:schemeClr val="tx1"/>
                          </a:solidFill>
                          <a:latin typeface="+mn-lt"/>
                        </a:rPr>
                        <a:t>uma</a:t>
                      </a:r>
                      <a:r>
                        <a:rPr lang="en-US" dirty="0">
                          <a:solidFill>
                            <a:schemeClr val="tx1"/>
                          </a:solidFill>
                          <a:latin typeface="+mn-lt"/>
                        </a:rPr>
                        <a:t> </a:t>
                      </a:r>
                      <a:r>
                        <a:rPr lang="en-US" dirty="0" err="1">
                          <a:solidFill>
                            <a:schemeClr val="tx1"/>
                          </a:solidFill>
                          <a:latin typeface="+mn-lt"/>
                        </a:rPr>
                        <a:t>pessoa</a:t>
                      </a:r>
                      <a:r>
                        <a:rPr lang="en-US" dirty="0">
                          <a:solidFill>
                            <a:schemeClr val="tx1"/>
                          </a:solidFill>
                          <a:latin typeface="+mn-lt"/>
                        </a:rPr>
                        <a:t> </a:t>
                      </a:r>
                      <a:r>
                        <a:rPr lang="en-US" dirty="0" err="1">
                          <a:solidFill>
                            <a:schemeClr val="tx1"/>
                          </a:solidFill>
                          <a:latin typeface="+mn-lt"/>
                        </a:rPr>
                        <a:t>doente</a:t>
                      </a:r>
                      <a:endParaRPr lang="en-US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>
                          <a:solidFill>
                            <a:schemeClr val="tx1"/>
                          </a:solidFill>
                          <a:latin typeface="+mn-lt"/>
                        </a:rPr>
                        <a:t>17%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9058594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  <a:latin typeface="+mn-lt"/>
                        </a:rPr>
                        <a:t>     </a:t>
                      </a:r>
                      <a:r>
                        <a:rPr lang="en-US" dirty="0" err="1">
                          <a:solidFill>
                            <a:schemeClr val="tx1"/>
                          </a:solidFill>
                          <a:latin typeface="+mn-lt"/>
                        </a:rPr>
                        <a:t>Criança</a:t>
                      </a:r>
                      <a:r>
                        <a:rPr lang="en-US" dirty="0">
                          <a:solidFill>
                            <a:schemeClr val="tx1"/>
                          </a:solidFill>
                          <a:latin typeface="+mn-lt"/>
                        </a:rPr>
                        <a:t> com </a:t>
                      </a:r>
                      <a:r>
                        <a:rPr lang="en-US" dirty="0" err="1">
                          <a:solidFill>
                            <a:schemeClr val="tx1"/>
                          </a:solidFill>
                          <a:latin typeface="+mn-lt"/>
                        </a:rPr>
                        <a:t>fraldas</a:t>
                      </a:r>
                      <a:endParaRPr lang="en-US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>
                          <a:solidFill>
                            <a:schemeClr val="tx1"/>
                          </a:solidFill>
                          <a:latin typeface="+mn-lt"/>
                        </a:rPr>
                        <a:t>17%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2262615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>
                          <a:solidFill>
                            <a:schemeClr val="tx1"/>
                          </a:solidFill>
                          <a:latin typeface="+mn-lt"/>
                        </a:rPr>
                        <a:t>     Vendedor ambulante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>
                          <a:solidFill>
                            <a:schemeClr val="tx1"/>
                          </a:solidFill>
                          <a:latin typeface="+mn-lt"/>
                        </a:rPr>
                        <a:t>67%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6856229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>
                          <a:solidFill>
                            <a:schemeClr val="tx1"/>
                          </a:solidFill>
                          <a:latin typeface="+mn-lt"/>
                        </a:rPr>
                        <a:t>     Poço partilhado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>
                          <a:solidFill>
                            <a:schemeClr val="tx1"/>
                          </a:solidFill>
                          <a:latin typeface="+mn-lt"/>
                        </a:rPr>
                        <a:t>67%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3278909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>
                          <a:solidFill>
                            <a:schemeClr val="tx1"/>
                          </a:solidFill>
                          <a:latin typeface="+mn-lt"/>
                        </a:rPr>
                        <a:t>     Água pública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>
                          <a:solidFill>
                            <a:schemeClr val="tx1"/>
                          </a:solidFill>
                          <a:latin typeface="+mn-lt"/>
                        </a:rPr>
                        <a:t>25%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076167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>
                          <a:solidFill>
                            <a:schemeClr val="tx1"/>
                          </a:solidFill>
                          <a:latin typeface="+mn-lt"/>
                        </a:rPr>
                        <a:t>     Água do rio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  <a:latin typeface="+mn-lt"/>
                        </a:rPr>
                        <a:t>8%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1696034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01937291"/>
      </p:ext>
    </p:extLst>
  </p:cSld>
  <p:clrMapOvr>
    <a:masterClrMapping/>
  </p:clrMapOvr>
</p:sld>
</file>

<file path=ppt/slides/slide1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86B54B72-B1A4-268D-07A8-94FE48B4CF07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u="sng" dirty="0" err="1"/>
              <a:t>Questão</a:t>
            </a:r>
            <a:r>
              <a:rPr lang="en-US" b="1" u="sng" dirty="0"/>
              <a:t> 8:</a:t>
            </a:r>
            <a:r>
              <a:rPr lang="en-US" b="1" dirty="0"/>
              <a:t> </a:t>
            </a:r>
            <a:r>
              <a:rPr lang="pt-BR" dirty="0"/>
              <a:t>O que os dados sobre as exposições dizem? </a:t>
            </a:r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C3E9710-451A-A632-D028-91DDEE5377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Exercício</a:t>
            </a:r>
            <a:r>
              <a:rPr lang="en-US" dirty="0"/>
              <a:t>: </a:t>
            </a:r>
            <a:r>
              <a:rPr lang="en-US" dirty="0" err="1"/>
              <a:t>Epidemiologia</a:t>
            </a:r>
            <a:r>
              <a:rPr lang="en-US" dirty="0"/>
              <a:t> </a:t>
            </a:r>
            <a:r>
              <a:rPr lang="en-US" dirty="0" err="1"/>
              <a:t>Descritiva</a:t>
            </a:r>
            <a:br>
              <a:rPr lang="en-US" dirty="0"/>
            </a:b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715246882"/>
      </p:ext>
    </p:extLst>
  </p:cSld>
  <p:clrMapOvr>
    <a:masterClrMapping/>
  </p:clrMapOvr>
</p:sld>
</file>

<file path=ppt/slides/slide1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86B54B72-B1A4-268D-07A8-94FE48B4CF07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u="sng" dirty="0" err="1"/>
              <a:t>Questão</a:t>
            </a:r>
            <a:r>
              <a:rPr lang="en-US" b="1" u="sng" dirty="0"/>
              <a:t> 8:</a:t>
            </a:r>
            <a:r>
              <a:rPr lang="en-US" b="1" dirty="0"/>
              <a:t> </a:t>
            </a:r>
            <a:r>
              <a:rPr lang="pt-BR" dirty="0"/>
              <a:t>O que os dados sobre as exposições dizem? </a:t>
            </a:r>
            <a:endParaRPr lang="en-US" dirty="0"/>
          </a:p>
          <a:p>
            <a:endParaRPr lang="en-US" b="1" u="sng" dirty="0"/>
          </a:p>
          <a:p>
            <a:r>
              <a:rPr lang="en-US" b="1" u="sng" dirty="0"/>
              <a:t>Resposta:</a:t>
            </a:r>
            <a:endParaRPr lang="en-US" dirty="0"/>
          </a:p>
          <a:p>
            <a:pPr marL="628650" lvl="1" indent="-171450" algn="just">
              <a:buFont typeface="Arial" panose="020B0604020202020204" pitchFamily="34" charset="0"/>
              <a:buChar char="•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As exposições mais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comuns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compartilhadas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pelos casos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foram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a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água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de um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poço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compartilhado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e de um vendedor ambulante; estes devem ser mais explorados como fontes potenciais do surto. 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Dado que a cólera provém normalmente de água contaminada, o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poço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compartilhado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deve ser imediatamente testado e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deve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-se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dizer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às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pessoas que deixem de beber a água até os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resultados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b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laboratoriais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chegarem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  <a:p>
            <a:pPr lvl="1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6227B8D-30AB-52BE-3B2E-A48013D7A2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Epidemiologia</a:t>
            </a:r>
            <a:r>
              <a:rPr lang="en-US" dirty="0"/>
              <a:t> </a:t>
            </a:r>
            <a:r>
              <a:rPr lang="en-US" dirty="0" err="1"/>
              <a:t>Descritiva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180197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820C"/>
              </a:buClr>
              <a:buSzPts val="2800"/>
              <a:buNone/>
            </a:pPr>
            <a:r>
              <a:rPr lang="en-US" b="1" dirty="0" err="1">
                <a:solidFill>
                  <a:srgbClr val="00820C"/>
                </a:solidFill>
              </a:rPr>
              <a:t>Surto</a:t>
            </a:r>
            <a:r>
              <a:rPr lang="en-US" b="1" dirty="0">
                <a:solidFill>
                  <a:srgbClr val="00820C"/>
                </a:solidFill>
              </a:rPr>
              <a:t>: </a:t>
            </a:r>
            <a:r>
              <a:rPr lang="en-US" b="0" dirty="0"/>
              <a:t>A </a:t>
            </a:r>
            <a:r>
              <a:rPr lang="en-US" b="0" dirty="0" err="1"/>
              <a:t>ocorrência</a:t>
            </a:r>
            <a:r>
              <a:rPr lang="en-US" b="0" dirty="0"/>
              <a:t> de </a:t>
            </a:r>
            <a:r>
              <a:rPr lang="en-US" b="0" dirty="0" err="1"/>
              <a:t>mais</a:t>
            </a:r>
            <a:r>
              <a:rPr lang="en-US" b="0" dirty="0"/>
              <a:t> </a:t>
            </a:r>
            <a:r>
              <a:rPr lang="en-US" b="0" dirty="0" err="1"/>
              <a:t>casos</a:t>
            </a:r>
            <a:r>
              <a:rPr lang="en-US" b="0" dirty="0"/>
              <a:t> de </a:t>
            </a:r>
            <a:r>
              <a:rPr lang="en-US" b="0" dirty="0" err="1"/>
              <a:t>uma</a:t>
            </a:r>
            <a:r>
              <a:rPr lang="en-US" b="0" dirty="0"/>
              <a:t> </a:t>
            </a:r>
            <a:r>
              <a:rPr lang="en-US" b="0" dirty="0" err="1"/>
              <a:t>doença</a:t>
            </a:r>
            <a:r>
              <a:rPr lang="en-US" b="0" dirty="0"/>
              <a:t> do que o </a:t>
            </a:r>
            <a:r>
              <a:rPr lang="en-US" b="0" dirty="0" err="1"/>
              <a:t>esperado</a:t>
            </a:r>
            <a:r>
              <a:rPr lang="en-US" b="0" dirty="0"/>
              <a:t> para um </a:t>
            </a:r>
            <a:r>
              <a:rPr lang="en-US" b="0" dirty="0" err="1"/>
              <a:t>determinado</a:t>
            </a:r>
            <a:r>
              <a:rPr lang="en-US" b="0" dirty="0"/>
              <a:t> local e </a:t>
            </a:r>
            <a:r>
              <a:rPr lang="en-US" b="0" dirty="0" err="1"/>
              <a:t>momento</a:t>
            </a:r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BFB546A-A22C-4266-ADC7-D0BC732629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Mais do que o </a:t>
            </a:r>
            <a:r>
              <a:rPr lang="en-US" altLang="en-US" dirty="0" err="1"/>
              <a:t>esperado</a:t>
            </a:r>
            <a:r>
              <a:rPr lang="en-US" altLang="en-US" dirty="0"/>
              <a:t>?</a:t>
            </a:r>
            <a:endParaRPr lang="en-US" dirty="0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E5A78AC0-75CE-01E1-C9C1-6E55FF30E8F6}"/>
              </a:ext>
            </a:extLst>
          </p:cNvPr>
          <p:cNvGrpSpPr/>
          <p:nvPr/>
        </p:nvGrpSpPr>
        <p:grpSpPr>
          <a:xfrm>
            <a:off x="2867642" y="2949620"/>
            <a:ext cx="6123958" cy="3407638"/>
            <a:chOff x="2867642" y="2949620"/>
            <a:chExt cx="6123958" cy="3407638"/>
          </a:xfrm>
        </p:grpSpPr>
        <p:sp>
          <p:nvSpPr>
            <p:cNvPr id="18" name="Line 3"/>
            <p:cNvSpPr>
              <a:spLocks noChangeShapeType="1"/>
            </p:cNvSpPr>
            <p:nvPr/>
          </p:nvSpPr>
          <p:spPr bwMode="auto">
            <a:xfrm>
              <a:off x="3429000" y="2949623"/>
              <a:ext cx="0" cy="2828244"/>
            </a:xfrm>
            <a:prstGeom prst="line">
              <a:avLst/>
            </a:prstGeom>
            <a:noFill/>
            <a:ln w="9525">
              <a:solidFill>
                <a:sysClr val="windowText" lastClr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defTabSz="914400">
                <a:defRPr/>
              </a:pPr>
              <a:endParaRPr lang="en-US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9" name="Line 4"/>
            <p:cNvSpPr>
              <a:spLocks noChangeShapeType="1"/>
            </p:cNvSpPr>
            <p:nvPr/>
          </p:nvSpPr>
          <p:spPr bwMode="auto">
            <a:xfrm>
              <a:off x="3429000" y="5777867"/>
              <a:ext cx="5562600" cy="1336"/>
            </a:xfrm>
            <a:prstGeom prst="line">
              <a:avLst/>
            </a:prstGeom>
            <a:noFill/>
            <a:ln w="9525">
              <a:solidFill>
                <a:sysClr val="windowText" lastClr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defTabSz="914400">
                <a:defRPr/>
              </a:pPr>
              <a:endParaRPr lang="en-US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20" name="Freeform 5"/>
            <p:cNvSpPr>
              <a:spLocks/>
            </p:cNvSpPr>
            <p:nvPr/>
          </p:nvSpPr>
          <p:spPr bwMode="auto">
            <a:xfrm>
              <a:off x="3733800" y="3086100"/>
              <a:ext cx="5029200" cy="2828244"/>
            </a:xfrm>
            <a:custGeom>
              <a:avLst/>
              <a:gdLst>
                <a:gd name="T0" fmla="*/ 0 w 3216"/>
                <a:gd name="T1" fmla="*/ 2147483647 h 1832"/>
                <a:gd name="T2" fmla="*/ 2147483647 w 3216"/>
                <a:gd name="T3" fmla="*/ 2147483647 h 1832"/>
                <a:gd name="T4" fmla="*/ 2147483647 w 3216"/>
                <a:gd name="T5" fmla="*/ 2147483647 h 1832"/>
                <a:gd name="T6" fmla="*/ 2147483647 w 3216"/>
                <a:gd name="T7" fmla="*/ 2147483647 h 1832"/>
                <a:gd name="T8" fmla="*/ 2147483647 w 3216"/>
                <a:gd name="T9" fmla="*/ 2147483647 h 1832"/>
                <a:gd name="T10" fmla="*/ 2147483647 w 3216"/>
                <a:gd name="T11" fmla="*/ 2147483647 h 1832"/>
                <a:gd name="T12" fmla="*/ 2147483647 w 3216"/>
                <a:gd name="T13" fmla="*/ 2147483647 h 1832"/>
                <a:gd name="T14" fmla="*/ 2147483647 w 3216"/>
                <a:gd name="T15" fmla="*/ 2147483647 h 1832"/>
                <a:gd name="T16" fmla="*/ 2147483647 w 3216"/>
                <a:gd name="T17" fmla="*/ 2147483647 h 1832"/>
                <a:gd name="T18" fmla="*/ 2147483647 w 3216"/>
                <a:gd name="T19" fmla="*/ 2147483647 h 1832"/>
                <a:gd name="T20" fmla="*/ 2147483647 w 3216"/>
                <a:gd name="T21" fmla="*/ 2147483647 h 1832"/>
                <a:gd name="T22" fmla="*/ 2147483647 w 3216"/>
                <a:gd name="T23" fmla="*/ 2147483647 h 1832"/>
                <a:gd name="T24" fmla="*/ 2147483647 w 3216"/>
                <a:gd name="T25" fmla="*/ 2147483647 h 1832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3216"/>
                <a:gd name="T40" fmla="*/ 0 h 1832"/>
                <a:gd name="T41" fmla="*/ 3216 w 3216"/>
                <a:gd name="T42" fmla="*/ 1832 h 1832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3216" h="1832">
                  <a:moveTo>
                    <a:pt x="0" y="1592"/>
                  </a:moveTo>
                  <a:cubicBezTo>
                    <a:pt x="120" y="1516"/>
                    <a:pt x="240" y="1440"/>
                    <a:pt x="336" y="1448"/>
                  </a:cubicBezTo>
                  <a:cubicBezTo>
                    <a:pt x="432" y="1456"/>
                    <a:pt x="480" y="1640"/>
                    <a:pt x="576" y="1640"/>
                  </a:cubicBezTo>
                  <a:cubicBezTo>
                    <a:pt x="672" y="1640"/>
                    <a:pt x="824" y="1456"/>
                    <a:pt x="912" y="1448"/>
                  </a:cubicBezTo>
                  <a:cubicBezTo>
                    <a:pt x="1000" y="1440"/>
                    <a:pt x="1048" y="1584"/>
                    <a:pt x="1104" y="1592"/>
                  </a:cubicBezTo>
                  <a:cubicBezTo>
                    <a:pt x="1160" y="1600"/>
                    <a:pt x="1176" y="1496"/>
                    <a:pt x="1248" y="1496"/>
                  </a:cubicBezTo>
                  <a:cubicBezTo>
                    <a:pt x="1320" y="1496"/>
                    <a:pt x="1448" y="1608"/>
                    <a:pt x="1536" y="1592"/>
                  </a:cubicBezTo>
                  <a:cubicBezTo>
                    <a:pt x="1624" y="1576"/>
                    <a:pt x="1696" y="1408"/>
                    <a:pt x="1776" y="1400"/>
                  </a:cubicBezTo>
                  <a:cubicBezTo>
                    <a:pt x="1856" y="1392"/>
                    <a:pt x="1920" y="1776"/>
                    <a:pt x="2016" y="1544"/>
                  </a:cubicBezTo>
                  <a:cubicBezTo>
                    <a:pt x="2112" y="1312"/>
                    <a:pt x="2224" y="0"/>
                    <a:pt x="2352" y="8"/>
                  </a:cubicBezTo>
                  <a:cubicBezTo>
                    <a:pt x="2480" y="16"/>
                    <a:pt x="2672" y="1352"/>
                    <a:pt x="2784" y="1592"/>
                  </a:cubicBezTo>
                  <a:cubicBezTo>
                    <a:pt x="2896" y="1832"/>
                    <a:pt x="2952" y="1448"/>
                    <a:pt x="3024" y="1448"/>
                  </a:cubicBezTo>
                  <a:cubicBezTo>
                    <a:pt x="3096" y="1448"/>
                    <a:pt x="3184" y="1568"/>
                    <a:pt x="3216" y="1592"/>
                  </a:cubicBezTo>
                </a:path>
              </a:pathLst>
            </a:custGeom>
            <a:noFill/>
            <a:ln w="50800">
              <a:solidFill>
                <a:srgbClr val="00973B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defTabSz="914400">
                <a:defRPr/>
              </a:pPr>
              <a:endParaRPr lang="en-US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21" name="Text Box 6"/>
            <p:cNvSpPr txBox="1">
              <a:spLocks noChangeArrowheads="1"/>
            </p:cNvSpPr>
            <p:nvPr/>
          </p:nvSpPr>
          <p:spPr bwMode="auto">
            <a:xfrm>
              <a:off x="3429000" y="4688795"/>
              <a:ext cx="3009900" cy="3667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spcBef>
                  <a:spcPct val="20000"/>
                </a:spcBef>
                <a:buClr>
                  <a:srgbClr val="C00000"/>
                </a:buClr>
                <a:buFont typeface="Wingdings" pitchFamily="2" charset="2"/>
                <a:buChar char="§"/>
                <a:defRPr sz="28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rgbClr val="C00000"/>
                </a:buClr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rgbClr val="C00000"/>
                </a:buClr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accent2"/>
                </a:buClr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defTabSz="914400">
                <a:spcBef>
                  <a:spcPct val="50000"/>
                </a:spcBef>
                <a:buClrTx/>
                <a:buNone/>
                <a:defRPr/>
              </a:pPr>
              <a:r>
                <a:rPr lang="en-US" altLang="en-US" sz="1800" b="1" kern="0">
                  <a:solidFill>
                    <a:sysClr val="windowText" lastClr="000000"/>
                  </a:solidFill>
                </a:rPr>
                <a:t>Habitual, esperado</a:t>
              </a:r>
            </a:p>
          </p:txBody>
        </p:sp>
        <p:sp>
          <p:nvSpPr>
            <p:cNvPr id="22" name="Text Box 8"/>
            <p:cNvSpPr txBox="1">
              <a:spLocks noChangeArrowheads="1"/>
            </p:cNvSpPr>
            <p:nvPr/>
          </p:nvSpPr>
          <p:spPr bwMode="auto">
            <a:xfrm rot="16200000">
              <a:off x="1638185" y="4179077"/>
              <a:ext cx="2828245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spcBef>
                  <a:spcPct val="20000"/>
                </a:spcBef>
                <a:buClr>
                  <a:srgbClr val="C00000"/>
                </a:buClr>
                <a:buFont typeface="Wingdings" pitchFamily="2" charset="2"/>
                <a:buChar char="§"/>
                <a:defRPr sz="28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rgbClr val="C00000"/>
                </a:buClr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rgbClr val="C00000"/>
                </a:buClr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accent2"/>
                </a:buClr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defTabSz="914400">
                <a:spcBef>
                  <a:spcPct val="50000"/>
                </a:spcBef>
                <a:buClrTx/>
                <a:buNone/>
                <a:defRPr/>
              </a:pPr>
              <a:r>
                <a:rPr lang="en-US" altLang="en-US" sz="1800" b="1" kern="0">
                  <a:solidFill>
                    <a:sysClr val="windowText" lastClr="000000"/>
                  </a:solidFill>
                </a:rPr>
                <a:t># Casos</a:t>
              </a:r>
            </a:p>
          </p:txBody>
        </p:sp>
        <p:sp>
          <p:nvSpPr>
            <p:cNvPr id="23" name="Text Box 9"/>
            <p:cNvSpPr txBox="1">
              <a:spLocks noChangeArrowheads="1"/>
            </p:cNvSpPr>
            <p:nvPr/>
          </p:nvSpPr>
          <p:spPr bwMode="auto">
            <a:xfrm>
              <a:off x="3505200" y="5990545"/>
              <a:ext cx="990600" cy="3667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lr>
                  <a:srgbClr val="C00000"/>
                </a:buClr>
                <a:buFont typeface="Wingdings" pitchFamily="2" charset="2"/>
                <a:buChar char="§"/>
                <a:defRPr sz="28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rgbClr val="C00000"/>
                </a:buClr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rgbClr val="C00000"/>
                </a:buClr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accent2"/>
                </a:buClr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defTabSz="914400">
                <a:spcBef>
                  <a:spcPct val="50000"/>
                </a:spcBef>
                <a:buClrTx/>
                <a:buNone/>
                <a:defRPr/>
              </a:pPr>
              <a:r>
                <a:rPr lang="en-US" altLang="en-US" sz="1800" b="1" kern="0">
                  <a:solidFill>
                    <a:sysClr val="windowText" lastClr="000000"/>
                  </a:solidFill>
                </a:rPr>
                <a:t>Tempo</a:t>
              </a:r>
            </a:p>
          </p:txBody>
        </p:sp>
        <p:sp>
          <p:nvSpPr>
            <p:cNvPr id="24" name="Line 10"/>
            <p:cNvSpPr>
              <a:spLocks noChangeShapeType="1"/>
            </p:cNvSpPr>
            <p:nvPr/>
          </p:nvSpPr>
          <p:spPr bwMode="auto">
            <a:xfrm>
              <a:off x="4343400" y="6215969"/>
              <a:ext cx="3886200" cy="0"/>
            </a:xfrm>
            <a:prstGeom prst="line">
              <a:avLst/>
            </a:prstGeom>
            <a:noFill/>
            <a:ln w="31750">
              <a:solidFill>
                <a:sysClr val="windowText" lastClr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pPr defTabSz="914400">
                <a:defRPr/>
              </a:pPr>
              <a:endParaRPr lang="en-US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25" name="Left Brace 24"/>
            <p:cNvSpPr/>
            <p:nvPr/>
          </p:nvSpPr>
          <p:spPr>
            <a:xfrm>
              <a:off x="6512450" y="3091770"/>
              <a:ext cx="457207" cy="2204131"/>
            </a:xfrm>
            <a:prstGeom prst="leftBrace">
              <a:avLst/>
            </a:prstGeom>
            <a:noFill/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/>
            <a:lstStyle>
              <a:lvl1pPr marL="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400">
                <a:defRPr/>
              </a:pPr>
              <a:endParaRPr lang="en-US" sz="1000" kern="0">
                <a:solidFill>
                  <a:sysClr val="windowText" lastClr="000000"/>
                </a:solidFill>
                <a:latin typeface="Calibri"/>
              </a:endParaRPr>
            </a:p>
          </p:txBody>
        </p:sp>
        <p:sp>
          <p:nvSpPr>
            <p:cNvPr id="26" name="Text Box 6"/>
            <p:cNvSpPr txBox="1">
              <a:spLocks noChangeArrowheads="1"/>
            </p:cNvSpPr>
            <p:nvPr/>
          </p:nvSpPr>
          <p:spPr bwMode="auto">
            <a:xfrm>
              <a:off x="3848100" y="3469595"/>
              <a:ext cx="3009900" cy="646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spcBef>
                  <a:spcPct val="20000"/>
                </a:spcBef>
                <a:buClr>
                  <a:srgbClr val="C00000"/>
                </a:buClr>
                <a:buFont typeface="Wingdings" pitchFamily="2" charset="2"/>
                <a:buChar char="§"/>
                <a:defRPr sz="28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rgbClr val="C00000"/>
                </a:buClr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rgbClr val="C00000"/>
                </a:buClr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accent2"/>
                </a:buClr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defTabSz="914400">
                <a:spcBef>
                  <a:spcPts val="0"/>
                </a:spcBef>
                <a:buClrTx/>
                <a:buNone/>
                <a:defRPr/>
              </a:pPr>
              <a:r>
                <a:rPr lang="en-US" altLang="en-US" sz="1800" b="1" kern="0" dirty="0">
                  <a:solidFill>
                    <a:sysClr val="windowText" lastClr="000000"/>
                  </a:solidFill>
                </a:rPr>
                <a:t>Mais do </a:t>
              </a:r>
              <a:r>
                <a:rPr lang="en-US" altLang="en-US" sz="1800" b="1" kern="0" dirty="0" err="1">
                  <a:solidFill>
                    <a:sysClr val="windowText" lastClr="000000"/>
                  </a:solidFill>
                </a:rPr>
                <a:t>que</a:t>
              </a:r>
              <a:r>
                <a:rPr lang="en-US" altLang="en-US" sz="1800" b="1" kern="0" dirty="0">
                  <a:solidFill>
                    <a:sysClr val="windowText" lastClr="000000"/>
                  </a:solidFill>
                </a:rPr>
                <a:t> o </a:t>
              </a:r>
              <a:br>
                <a:rPr lang="en-US" altLang="en-US" sz="1800" b="1" kern="0" dirty="0">
                  <a:solidFill>
                    <a:sysClr val="windowText" lastClr="000000"/>
                  </a:solidFill>
                </a:rPr>
              </a:br>
              <a:r>
                <a:rPr lang="en-US" altLang="en-US" sz="1800" b="1" kern="0" dirty="0" err="1">
                  <a:solidFill>
                    <a:sysClr val="windowText" lastClr="000000"/>
                  </a:solidFill>
                </a:rPr>
                <a:t>previsto</a:t>
              </a:r>
              <a:r>
                <a:rPr lang="en-US" altLang="en-US" sz="1800" b="1" kern="0" dirty="0">
                  <a:solidFill>
                    <a:sysClr val="windowText" lastClr="000000"/>
                  </a:solidFill>
                </a:rPr>
                <a:t> = </a:t>
              </a:r>
              <a:r>
                <a:rPr lang="en-US" altLang="en-US" sz="1800" b="1" kern="0" dirty="0" err="1">
                  <a:solidFill>
                    <a:sysClr val="windowText" lastClr="000000"/>
                  </a:solidFill>
                </a:rPr>
                <a:t>Surto</a:t>
              </a:r>
              <a:endParaRPr lang="en-US" altLang="en-US" sz="1800" b="1" kern="0" dirty="0">
                <a:solidFill>
                  <a:sysClr val="windowText" lastClr="00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01937202"/>
      </p:ext>
    </p:extLst>
  </p:cSld>
  <p:clrMapOvr>
    <a:masterClrMapping/>
  </p:clrMapOvr>
</p:sld>
</file>

<file path=ppt/slides/slide1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7D75853-D131-DAA2-26B7-ACF25D50DD0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5C74CFE-40B2-8DA7-3F8C-8C33A6C6694C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 lIns="91440" tIns="45720" rIns="91440" bIns="45720" anchor="t"/>
          <a:lstStyle/>
          <a:p>
            <a:pPr marL="514350" indent="-514350">
              <a:spcBef>
                <a:spcPts val="672"/>
              </a:spcBef>
              <a:buSzPct val="100000"/>
              <a:buFont typeface="+mj-lt"/>
              <a:buAutoNum type="arabicPeriod"/>
            </a:pPr>
            <a:r>
              <a:rPr lang="en-US" altLang="en-US" dirty="0" err="1"/>
              <a:t>Preparar</a:t>
            </a:r>
            <a:r>
              <a:rPr lang="en-US" altLang="en-US" dirty="0"/>
              <a:t> o </a:t>
            </a:r>
            <a:r>
              <a:rPr lang="en-US" altLang="en-US" dirty="0" err="1"/>
              <a:t>trabalho</a:t>
            </a:r>
            <a:r>
              <a:rPr lang="en-US" altLang="en-US" dirty="0"/>
              <a:t> de campo</a:t>
            </a:r>
            <a:endParaRPr lang="en-US" dirty="0"/>
          </a:p>
          <a:p>
            <a:pPr marL="514350" indent="-514350">
              <a:spcBef>
                <a:spcPts val="672"/>
              </a:spcBef>
              <a:buSzPct val="100000"/>
              <a:buFont typeface="+mj-lt"/>
              <a:buAutoNum type="arabicPeriod"/>
            </a:pPr>
            <a:r>
              <a:rPr lang="en-US" altLang="en-US" dirty="0" err="1"/>
              <a:t>Confirmar</a:t>
            </a:r>
            <a:r>
              <a:rPr lang="en-US" altLang="en-US" dirty="0"/>
              <a:t> o </a:t>
            </a:r>
            <a:r>
              <a:rPr lang="en-US" altLang="en-US" dirty="0" err="1"/>
              <a:t>surto</a:t>
            </a:r>
            <a:endParaRPr lang="en-US" altLang="en-US" dirty="0"/>
          </a:p>
          <a:p>
            <a:pPr marL="514350" indent="-514350">
              <a:spcBef>
                <a:spcPts val="672"/>
              </a:spcBef>
              <a:buSzPct val="100000"/>
              <a:buFont typeface="+mj-lt"/>
              <a:buAutoNum type="arabicPeriod"/>
            </a:pPr>
            <a:r>
              <a:rPr lang="en-US" altLang="en-US" dirty="0" err="1"/>
              <a:t>Verificar</a:t>
            </a:r>
            <a:r>
              <a:rPr lang="en-US" altLang="en-US" dirty="0"/>
              <a:t> o </a:t>
            </a:r>
            <a:r>
              <a:rPr lang="en-US" altLang="en-US" dirty="0" err="1"/>
              <a:t>diagnóstico</a:t>
            </a:r>
            <a:endParaRPr lang="en-US" altLang="en-US" dirty="0"/>
          </a:p>
          <a:p>
            <a:pPr marL="514350" indent="-514350">
              <a:spcBef>
                <a:spcPts val="672"/>
              </a:spcBef>
              <a:buSzPct val="100000"/>
              <a:buFont typeface="+mj-lt"/>
              <a:buAutoNum type="arabicPeriod"/>
            </a:pPr>
            <a:r>
              <a:rPr lang="en-US" altLang="en-US" dirty="0" err="1"/>
              <a:t>Construir</a:t>
            </a:r>
            <a:r>
              <a:rPr lang="en-US" altLang="en-US" dirty="0"/>
              <a:t> </a:t>
            </a:r>
            <a:r>
              <a:rPr lang="en-US" altLang="en-US" dirty="0" err="1"/>
              <a:t>uma</a:t>
            </a:r>
            <a:r>
              <a:rPr lang="en-US" altLang="en-US" dirty="0"/>
              <a:t> </a:t>
            </a:r>
            <a:r>
              <a:rPr lang="en-US" altLang="en-US" dirty="0" err="1"/>
              <a:t>definição</a:t>
            </a:r>
            <a:r>
              <a:rPr lang="en-US" altLang="en-US" dirty="0"/>
              <a:t> de </a:t>
            </a:r>
            <a:r>
              <a:rPr lang="en-US" altLang="en-US" dirty="0" err="1"/>
              <a:t>caso</a:t>
            </a:r>
            <a:endParaRPr lang="en-US" altLang="en-US" dirty="0"/>
          </a:p>
          <a:p>
            <a:pPr marL="514350" indent="-514350">
              <a:spcBef>
                <a:spcPts val="672"/>
              </a:spcBef>
              <a:buSzPct val="100000"/>
              <a:buFont typeface="+mj-lt"/>
              <a:buAutoNum type="arabicPeriod"/>
            </a:pPr>
            <a:r>
              <a:rPr lang="en-US" altLang="en-US" dirty="0" err="1"/>
              <a:t>Encontrar</a:t>
            </a:r>
            <a:r>
              <a:rPr lang="en-US" altLang="en-US" dirty="0"/>
              <a:t> </a:t>
            </a:r>
            <a:r>
              <a:rPr lang="en-US" altLang="en-US" dirty="0" err="1"/>
              <a:t>casos</a:t>
            </a:r>
            <a:r>
              <a:rPr lang="en-US" altLang="en-US" dirty="0"/>
              <a:t> </a:t>
            </a:r>
            <a:r>
              <a:rPr lang="en-US" altLang="en-US" dirty="0" err="1"/>
              <a:t>sistematicamente</a:t>
            </a:r>
            <a:r>
              <a:rPr lang="en-US" altLang="en-US" dirty="0"/>
              <a:t> e registrar </a:t>
            </a:r>
            <a:r>
              <a:rPr lang="en-US" altLang="en-US" dirty="0" err="1"/>
              <a:t>informações</a:t>
            </a:r>
            <a:endParaRPr lang="en-US" altLang="en-US" dirty="0"/>
          </a:p>
          <a:p>
            <a:pPr marL="514350" indent="-514350">
              <a:spcBef>
                <a:spcPts val="672"/>
              </a:spcBef>
              <a:buSzPct val="100000"/>
              <a:buFont typeface="+mj-lt"/>
              <a:buAutoNum type="arabicPeriod"/>
            </a:pPr>
            <a:r>
              <a:rPr lang="en-US" altLang="en-US" dirty="0" err="1">
                <a:ea typeface="ＭＳ Ｐゴシック"/>
              </a:rPr>
              <a:t>Realizar</a:t>
            </a:r>
            <a:r>
              <a:rPr lang="en-US" altLang="en-US" dirty="0">
                <a:ea typeface="ＭＳ Ｐゴシック"/>
              </a:rPr>
              <a:t> a </a:t>
            </a:r>
            <a:r>
              <a:rPr lang="en-US" altLang="en-US" dirty="0" err="1">
                <a:ea typeface="ＭＳ Ｐゴシック"/>
              </a:rPr>
              <a:t>epidemiologia</a:t>
            </a:r>
            <a:r>
              <a:rPr lang="en-US" altLang="en-US" dirty="0">
                <a:ea typeface="ＭＳ Ｐゴシック"/>
              </a:rPr>
              <a:t> </a:t>
            </a:r>
            <a:r>
              <a:rPr lang="en-US" altLang="en-US" dirty="0" err="1">
                <a:ea typeface="ＭＳ Ｐゴシック"/>
              </a:rPr>
              <a:t>descritiva</a:t>
            </a:r>
            <a:endParaRPr lang="en-US" altLang="en-US" dirty="0">
              <a:ea typeface="ＭＳ Ｐゴシック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9C1FABB-8DF3-6D80-AB5C-A999E20552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err="1"/>
              <a:t>Revisão</a:t>
            </a:r>
            <a:r>
              <a:rPr lang="en-US" altLang="en-US" dirty="0"/>
              <a:t> dos </a:t>
            </a:r>
            <a:r>
              <a:rPr lang="en-US" altLang="en-US" dirty="0" err="1"/>
              <a:t>passos</a:t>
            </a:r>
            <a:r>
              <a:rPr lang="en-US" altLang="en-US" dirty="0"/>
              <a:t> 1 a 6 da </a:t>
            </a:r>
            <a:r>
              <a:rPr lang="en-US" altLang="en-US" dirty="0" err="1"/>
              <a:t>investigação</a:t>
            </a:r>
            <a:br>
              <a:rPr lang="en-US" dirty="0"/>
            </a:br>
            <a:endParaRPr lang="pt-BR"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85408A1B-9C14-5C70-7310-03AE02CA71F1}"/>
              </a:ext>
            </a:extLst>
          </p:cNvPr>
          <p:cNvGrpSpPr/>
          <p:nvPr/>
        </p:nvGrpSpPr>
        <p:grpSpPr>
          <a:xfrm>
            <a:off x="1763189" y="5085459"/>
            <a:ext cx="8511779" cy="1142750"/>
            <a:chOff x="1969411" y="5140567"/>
            <a:chExt cx="8394683" cy="1201504"/>
          </a:xfrm>
        </p:grpSpPr>
        <p:sp>
          <p:nvSpPr>
            <p:cNvPr id="7" name="Rounded Rectangle 13">
              <a:extLst>
                <a:ext uri="{FF2B5EF4-FFF2-40B4-BE49-F238E27FC236}">
                  <a16:creationId xmlns:a16="http://schemas.microsoft.com/office/drawing/2014/main" id="{6FE18C3C-C092-DC0E-64E0-FA7C2A610178}"/>
                </a:ext>
              </a:extLst>
            </p:cNvPr>
            <p:cNvSpPr/>
            <p:nvPr/>
          </p:nvSpPr>
          <p:spPr>
            <a:xfrm>
              <a:off x="1969411" y="5140567"/>
              <a:ext cx="2071577" cy="1199156"/>
            </a:xfrm>
            <a:prstGeom prst="roundRect">
              <a:avLst/>
            </a:prstGeom>
            <a:solidFill>
              <a:srgbClr val="00953A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914400">
                <a:defRPr/>
              </a:pPr>
              <a:r>
                <a:rPr lang="en-US" altLang="en-US" sz="2400" b="1" kern="0" dirty="0" err="1">
                  <a:latin typeface="Arial" panose="020B0604020202020204" pitchFamily="34" charset="0"/>
                  <a:ea typeface="ＭＳ Ｐゴシック" pitchFamily="34" charset="-128"/>
                  <a:cs typeface="Arial" panose="020B0604020202020204" pitchFamily="34" charset="0"/>
                </a:rPr>
                <a:t>Descritivo</a:t>
              </a:r>
              <a:endParaRPr lang="en-US" altLang="en-US" sz="2400" b="1" kern="0" dirty="0">
                <a:latin typeface="Arial" panose="020B0604020202020204" pitchFamily="34" charset="0"/>
                <a:ea typeface="ＭＳ Ｐゴシック" pitchFamily="34" charset="-128"/>
                <a:cs typeface="Arial" panose="020B0604020202020204" pitchFamily="34" charset="0"/>
              </a:endParaRPr>
            </a:p>
            <a:p>
              <a:pPr algn="ctr" defTabSz="914400">
                <a:defRPr/>
              </a:pPr>
              <a:r>
                <a:rPr lang="en-US" sz="2400" kern="0" dirty="0">
                  <a:latin typeface="Arial" panose="020B0604020202020204" pitchFamily="34" charset="0"/>
                  <a:ea typeface="ＭＳ Ｐゴシック" pitchFamily="34" charset="-128"/>
                  <a:cs typeface="Arial" panose="020B0604020202020204" pitchFamily="34" charset="0"/>
                </a:rPr>
                <a:t>Passos 1-6</a:t>
              </a:r>
              <a:endParaRPr lang="en-US" sz="2400" kern="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" name="Rounded Rectangle 14">
              <a:extLst>
                <a:ext uri="{FF2B5EF4-FFF2-40B4-BE49-F238E27FC236}">
                  <a16:creationId xmlns:a16="http://schemas.microsoft.com/office/drawing/2014/main" id="{742A1239-3FFE-44DF-1E5B-DB7E99699E39}"/>
                </a:ext>
              </a:extLst>
            </p:cNvPr>
            <p:cNvSpPr/>
            <p:nvPr/>
          </p:nvSpPr>
          <p:spPr>
            <a:xfrm>
              <a:off x="4985678" y="5140567"/>
              <a:ext cx="2071577" cy="1201504"/>
            </a:xfrm>
            <a:prstGeom prst="roundRect">
              <a:avLst/>
            </a:prstGeom>
            <a:solidFill>
              <a:schemeClr val="bg2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defTabSz="914400"/>
              <a:r>
                <a:rPr lang="en-US" altLang="en-US" sz="2400" b="1" kern="0" dirty="0" err="1">
                  <a:latin typeface="Arial" panose="020B0604020202020204" pitchFamily="34" charset="0"/>
                  <a:ea typeface="ＭＳ Ｐゴシック" pitchFamily="34" charset="-128"/>
                  <a:cs typeface="Arial" panose="020B0604020202020204" pitchFamily="34" charset="0"/>
                </a:rPr>
                <a:t>Analítico</a:t>
              </a:r>
              <a:endParaRPr lang="en-US" altLang="en-US" sz="2400" b="1" kern="0" dirty="0">
                <a:latin typeface="Arial" panose="020B0604020202020204" pitchFamily="34" charset="0"/>
                <a:ea typeface="ＭＳ Ｐゴシック" pitchFamily="34" charset="-128"/>
                <a:cs typeface="Arial" panose="020B0604020202020204" pitchFamily="34" charset="0"/>
              </a:endParaRPr>
            </a:p>
            <a:p>
              <a:pPr defTabSz="914400"/>
              <a:r>
                <a:rPr lang="en-US" sz="2400" kern="0" dirty="0">
                  <a:latin typeface="Arial" panose="020B0604020202020204" pitchFamily="34" charset="0"/>
                  <a:ea typeface="ＭＳ Ｐゴシック" pitchFamily="34" charset="-128"/>
                  <a:cs typeface="Arial" panose="020B0604020202020204" pitchFamily="34" charset="0"/>
                </a:rPr>
                <a:t>Passos 7-10</a:t>
              </a:r>
            </a:p>
          </p:txBody>
        </p:sp>
        <p:sp>
          <p:nvSpPr>
            <p:cNvPr id="11" name="Rounded Rectangle 18">
              <a:extLst>
                <a:ext uri="{FF2B5EF4-FFF2-40B4-BE49-F238E27FC236}">
                  <a16:creationId xmlns:a16="http://schemas.microsoft.com/office/drawing/2014/main" id="{23DF484F-88A6-7E0B-1E52-549B88D14769}"/>
                </a:ext>
              </a:extLst>
            </p:cNvPr>
            <p:cNvSpPr/>
            <p:nvPr/>
          </p:nvSpPr>
          <p:spPr>
            <a:xfrm>
              <a:off x="8001945" y="5140567"/>
              <a:ext cx="2362149" cy="1200330"/>
            </a:xfrm>
            <a:prstGeom prst="round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lvl="1"/>
              <a:r>
                <a:rPr lang="en-US" altLang="en-US" sz="2400" b="1" dirty="0">
                  <a:solidFill>
                    <a:schemeClr val="tx1"/>
                  </a:solidFill>
                  <a:latin typeface="Arial" panose="020B0604020202020204" pitchFamily="34" charset="0"/>
                  <a:ea typeface="ＭＳ Ｐゴシック" pitchFamily="34" charset="-128"/>
                  <a:cs typeface="Arial" panose="020B0604020202020204" pitchFamily="34" charset="0"/>
                </a:rPr>
                <a:t>Resposta</a:t>
              </a:r>
            </a:p>
            <a:p>
              <a:pPr marL="0" lvl="1"/>
              <a:r>
                <a:rPr lang="en-US" altLang="en-US" sz="2400" dirty="0">
                  <a:solidFill>
                    <a:schemeClr val="tx1"/>
                  </a:solidFill>
                  <a:latin typeface="Arial" panose="020B0604020202020204" pitchFamily="34" charset="0"/>
                  <a:ea typeface="ＭＳ Ｐゴシック" pitchFamily="34" charset="-128"/>
                  <a:cs typeface="Arial" panose="020B0604020202020204" pitchFamily="34" charset="0"/>
                </a:rPr>
                <a:t>Passos 11-13</a:t>
              </a:r>
            </a:p>
          </p:txBody>
        </p:sp>
        <p:sp>
          <p:nvSpPr>
            <p:cNvPr id="12" name="Right Arrow 26">
              <a:extLst>
                <a:ext uri="{FF2B5EF4-FFF2-40B4-BE49-F238E27FC236}">
                  <a16:creationId xmlns:a16="http://schemas.microsoft.com/office/drawing/2014/main" id="{A9458105-8816-F0C4-4DE1-6FA94ED58D27}"/>
                </a:ext>
              </a:extLst>
            </p:cNvPr>
            <p:cNvSpPr/>
            <p:nvPr/>
          </p:nvSpPr>
          <p:spPr>
            <a:xfrm>
              <a:off x="4192418" y="5499855"/>
              <a:ext cx="573485" cy="442604"/>
            </a:xfrm>
            <a:prstGeom prst="rightArrow">
              <a:avLst/>
            </a:prstGeom>
            <a:solidFill>
              <a:schemeClr val="bg2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600" kern="0">
                <a:solidFill>
                  <a:prstClr val="white"/>
                </a:solidFill>
                <a:latin typeface="Calibri"/>
                <a:cs typeface="+mn-cs"/>
              </a:endParaRPr>
            </a:p>
          </p:txBody>
        </p:sp>
        <p:sp>
          <p:nvSpPr>
            <p:cNvPr id="13" name="Right Arrow 27">
              <a:extLst>
                <a:ext uri="{FF2B5EF4-FFF2-40B4-BE49-F238E27FC236}">
                  <a16:creationId xmlns:a16="http://schemas.microsoft.com/office/drawing/2014/main" id="{E1773C49-240A-7FA2-11B7-A647B772EC9C}"/>
                </a:ext>
              </a:extLst>
            </p:cNvPr>
            <p:cNvSpPr/>
            <p:nvPr/>
          </p:nvSpPr>
          <p:spPr>
            <a:xfrm>
              <a:off x="7242857" y="5437143"/>
              <a:ext cx="573485" cy="465608"/>
            </a:xfrm>
            <a:prstGeom prst="rightArrow">
              <a:avLst/>
            </a:prstGeom>
            <a:solidFill>
              <a:schemeClr val="bg2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600" kern="0">
                <a:solidFill>
                  <a:prstClr val="white"/>
                </a:solidFill>
                <a:latin typeface="Calibri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11607563"/>
      </p:ext>
    </p:extLst>
  </p:cSld>
  <p:clrMapOvr>
    <a:masterClrMapping/>
  </p:clrMapOvr>
</p:sld>
</file>

<file path=ppt/slides/slide1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sz="half" idx="2"/>
          </p:nvPr>
        </p:nvSpPr>
        <p:spPr>
          <a:xfrm>
            <a:off x="838200" y="1478857"/>
            <a:ext cx="11094720" cy="4639309"/>
          </a:xfrm>
        </p:spPr>
        <p:txBody>
          <a:bodyPr/>
          <a:lstStyle/>
          <a:p>
            <a:pPr marL="0" indent="0">
              <a:spcBef>
                <a:spcPts val="600"/>
              </a:spcBef>
              <a:spcAft>
                <a:spcPts val="600"/>
              </a:spcAft>
              <a:buSzPct val="100000"/>
              <a:buNone/>
            </a:pPr>
            <a:r>
              <a:rPr lang="en-US" altLang="ja-JP" sz="2400" dirty="0" err="1">
                <a:ea typeface="ＭＳ Ｐゴシック" charset="-128"/>
              </a:rPr>
              <a:t>Passo</a:t>
            </a:r>
            <a:r>
              <a:rPr lang="en-US" altLang="ja-JP" sz="2400" dirty="0">
                <a:ea typeface="ＭＳ Ｐゴシック" charset="-128"/>
              </a:rPr>
              <a:t> 7: </a:t>
            </a:r>
            <a:r>
              <a:rPr lang="en-US" altLang="ja-JP" sz="2400" dirty="0" err="1">
                <a:ea typeface="ＭＳ Ｐゴシック" charset="-128"/>
              </a:rPr>
              <a:t>Desenvolver</a:t>
            </a:r>
            <a:r>
              <a:rPr lang="en-US" altLang="ja-JP" sz="2400" dirty="0">
                <a:ea typeface="ＭＳ Ｐゴシック" charset="-128"/>
              </a:rPr>
              <a:t> </a:t>
            </a:r>
            <a:r>
              <a:rPr lang="en-US" altLang="ja-JP" sz="2400" dirty="0" err="1">
                <a:ea typeface="ＭＳ Ｐゴシック" charset="-128"/>
              </a:rPr>
              <a:t>hipóteses</a:t>
            </a:r>
            <a:endParaRPr lang="en-US" altLang="ja-JP" sz="2400" dirty="0">
              <a:ea typeface="ＭＳ Ｐゴシック" charset="-128"/>
            </a:endParaRPr>
          </a:p>
          <a:p>
            <a:pPr marL="0" indent="0">
              <a:spcBef>
                <a:spcPts val="600"/>
              </a:spcBef>
              <a:spcAft>
                <a:spcPts val="600"/>
              </a:spcAft>
              <a:buSzPct val="100000"/>
              <a:buNone/>
            </a:pPr>
            <a:r>
              <a:rPr lang="en-US" altLang="ja-JP" sz="2400" dirty="0" err="1">
                <a:ea typeface="ＭＳ Ｐゴシック" charset="-128"/>
              </a:rPr>
              <a:t>Passo</a:t>
            </a:r>
            <a:r>
              <a:rPr lang="en-US" altLang="ja-JP" sz="2400" dirty="0">
                <a:ea typeface="ＭＳ Ｐゴシック" charset="-128"/>
              </a:rPr>
              <a:t> 8: Avaliar as </a:t>
            </a:r>
            <a:r>
              <a:rPr lang="en-US" altLang="ja-JP" sz="2400" dirty="0" err="1">
                <a:ea typeface="ＭＳ Ｐゴシック" charset="-128"/>
              </a:rPr>
              <a:t>hipóteses</a:t>
            </a:r>
            <a:r>
              <a:rPr lang="en-US" altLang="ja-JP" sz="2400" dirty="0">
                <a:ea typeface="ＭＳ Ｐゴシック" charset="-128"/>
              </a:rPr>
              <a:t> </a:t>
            </a:r>
            <a:r>
              <a:rPr lang="en-US" altLang="ja-JP" sz="2400" dirty="0" err="1">
                <a:ea typeface="ＭＳ Ｐゴシック" charset="-128"/>
              </a:rPr>
              <a:t>epidemiologicamente</a:t>
            </a:r>
            <a:endParaRPr lang="en-US" altLang="ja-JP" sz="2400" dirty="0">
              <a:ea typeface="ＭＳ Ｐゴシック" charset="-128"/>
            </a:endParaRPr>
          </a:p>
          <a:p>
            <a:pPr marL="0" indent="0">
              <a:spcBef>
                <a:spcPts val="600"/>
              </a:spcBef>
              <a:spcAft>
                <a:spcPts val="600"/>
              </a:spcAft>
              <a:buSzPct val="100000"/>
              <a:buNone/>
            </a:pPr>
            <a:r>
              <a:rPr lang="en-US" altLang="ja-JP" sz="2400" dirty="0" err="1">
                <a:ea typeface="ＭＳ Ｐゴシック" charset="-128"/>
              </a:rPr>
              <a:t>Passo</a:t>
            </a:r>
            <a:r>
              <a:rPr lang="en-US" altLang="ja-JP" sz="2400" dirty="0">
                <a:ea typeface="ＭＳ Ｐゴシック" charset="-128"/>
              </a:rPr>
              <a:t> 9: Conciliar a </a:t>
            </a:r>
            <a:r>
              <a:rPr lang="en-US" altLang="ja-JP" sz="2400" dirty="0" err="1">
                <a:ea typeface="ＭＳ Ｐゴシック" charset="-128"/>
              </a:rPr>
              <a:t>epidemiologia</a:t>
            </a:r>
            <a:r>
              <a:rPr lang="en-US" altLang="ja-JP" sz="2400" dirty="0">
                <a:ea typeface="ＭＳ Ｐゴシック" charset="-128"/>
              </a:rPr>
              <a:t> com </a:t>
            </a:r>
            <a:r>
              <a:rPr lang="en-US" altLang="ja-JP" sz="2400" dirty="0" err="1">
                <a:ea typeface="ＭＳ Ｐゴシック" charset="-128"/>
              </a:rPr>
              <a:t>os</a:t>
            </a:r>
            <a:r>
              <a:rPr lang="en-US" altLang="ja-JP" sz="2400" dirty="0">
                <a:ea typeface="ＭＳ Ｐゴシック" charset="-128"/>
              </a:rPr>
              <a:t> </a:t>
            </a:r>
            <a:r>
              <a:rPr lang="en-US" altLang="ja-JP" sz="2400" dirty="0" err="1">
                <a:ea typeface="ＭＳ Ｐゴシック" charset="-128"/>
              </a:rPr>
              <a:t>resultados</a:t>
            </a:r>
            <a:r>
              <a:rPr lang="en-US" altLang="ja-JP" sz="2400" dirty="0">
                <a:ea typeface="ＭＳ Ｐゴシック" charset="-128"/>
              </a:rPr>
              <a:t> </a:t>
            </a:r>
            <a:r>
              <a:rPr lang="en-US" altLang="ja-JP" sz="2400" dirty="0" err="1">
                <a:ea typeface="ＭＳ Ｐゴシック" charset="-128"/>
              </a:rPr>
              <a:t>laboratoriais</a:t>
            </a:r>
            <a:r>
              <a:rPr lang="en-US" altLang="ja-JP" sz="2400" dirty="0">
                <a:ea typeface="ＭＳ Ｐゴシック" charset="-128"/>
              </a:rPr>
              <a:t> e </a:t>
            </a:r>
            <a:r>
              <a:rPr lang="en-US" altLang="ja-JP" sz="2400" dirty="0" err="1">
                <a:ea typeface="ＭＳ Ｐゴシック" charset="-128"/>
              </a:rPr>
              <a:t>ambientais</a:t>
            </a:r>
            <a:endParaRPr lang="en-US" altLang="ja-JP" sz="2400" dirty="0">
              <a:ea typeface="ＭＳ Ｐゴシック" charset="-128"/>
            </a:endParaRPr>
          </a:p>
          <a:p>
            <a:pPr marL="0" indent="0">
              <a:spcBef>
                <a:spcPts val="600"/>
              </a:spcBef>
              <a:spcAft>
                <a:spcPts val="600"/>
              </a:spcAft>
              <a:buSzPct val="100000"/>
              <a:buNone/>
            </a:pPr>
            <a:r>
              <a:rPr lang="en-US" altLang="ja-JP" sz="2400" dirty="0" err="1">
                <a:ea typeface="ＭＳ Ｐゴシック" charset="-128"/>
              </a:rPr>
              <a:t>Passo</a:t>
            </a:r>
            <a:r>
              <a:rPr lang="en-US" altLang="ja-JP" sz="2400" dirty="0">
                <a:ea typeface="ＭＳ Ｐゴシック" charset="-128"/>
              </a:rPr>
              <a:t> 10: </a:t>
            </a:r>
            <a:r>
              <a:rPr lang="en-US" altLang="ja-JP" sz="2400" dirty="0" err="1">
                <a:ea typeface="ＭＳ Ｐゴシック" charset="-128"/>
              </a:rPr>
              <a:t>Efetuar</a:t>
            </a:r>
            <a:r>
              <a:rPr lang="en-US" altLang="ja-JP" sz="2400" dirty="0">
                <a:ea typeface="ＭＳ Ｐゴシック" charset="-128"/>
              </a:rPr>
              <a:t> </a:t>
            </a:r>
            <a:r>
              <a:rPr lang="en-US" altLang="en-US" sz="2400" dirty="0" err="1"/>
              <a:t>estudos</a:t>
            </a:r>
            <a:r>
              <a:rPr lang="en-US" altLang="en-US" sz="2400" dirty="0"/>
              <a:t> </a:t>
            </a:r>
            <a:r>
              <a:rPr lang="en-US" altLang="en-US" sz="2400" dirty="0" err="1"/>
              <a:t>adicionais</a:t>
            </a:r>
            <a:r>
              <a:rPr lang="en-US" altLang="en-US" sz="2400" dirty="0"/>
              <a:t>, se </a:t>
            </a:r>
            <a:r>
              <a:rPr lang="en-US" altLang="en-US" sz="2400" dirty="0" err="1"/>
              <a:t>necessário</a:t>
            </a:r>
            <a:endParaRPr lang="en-US" altLang="en-US" sz="2400" dirty="0"/>
          </a:p>
          <a:p>
            <a:pPr marL="0" indent="0">
              <a:spcBef>
                <a:spcPts val="600"/>
              </a:spcBef>
              <a:spcAft>
                <a:spcPts val="600"/>
              </a:spcAft>
              <a:buSzPct val="100000"/>
              <a:buNone/>
            </a:pPr>
            <a:r>
              <a:rPr lang="en-US" altLang="en-US" sz="2400" dirty="0"/>
              <a:t>Passo 11: </a:t>
            </a:r>
            <a:r>
              <a:rPr lang="en-US" altLang="en-US" sz="2400" dirty="0" err="1"/>
              <a:t>Aplicar</a:t>
            </a:r>
            <a:r>
              <a:rPr lang="en-US" altLang="en-US" sz="2400" dirty="0"/>
              <a:t> e </a:t>
            </a:r>
            <a:r>
              <a:rPr lang="en-US" altLang="en-US" sz="2400" dirty="0" err="1"/>
              <a:t>avaliar</a:t>
            </a:r>
            <a:r>
              <a:rPr lang="en-US" altLang="en-US" sz="2400" dirty="0"/>
              <a:t> as </a:t>
            </a:r>
            <a:r>
              <a:rPr lang="en-US" altLang="en-US" sz="2400" dirty="0" err="1"/>
              <a:t>medidas</a:t>
            </a:r>
            <a:r>
              <a:rPr lang="en-US" altLang="en-US" sz="2400" dirty="0"/>
              <a:t> de </a:t>
            </a:r>
            <a:r>
              <a:rPr lang="en-US" altLang="en-US" sz="2400" dirty="0" err="1"/>
              <a:t>prevenção</a:t>
            </a:r>
            <a:r>
              <a:rPr lang="en-US" altLang="en-US" sz="2400" dirty="0"/>
              <a:t> e </a:t>
            </a:r>
            <a:r>
              <a:rPr lang="en-US" altLang="en-US" sz="2400" dirty="0" err="1"/>
              <a:t>controle</a:t>
            </a:r>
            <a:endParaRPr lang="en-US" altLang="en-US" sz="2400" dirty="0"/>
          </a:p>
          <a:p>
            <a:pPr marL="0" indent="0">
              <a:spcBef>
                <a:spcPts val="600"/>
              </a:spcBef>
              <a:spcAft>
                <a:spcPts val="600"/>
              </a:spcAft>
              <a:buSzPct val="100000"/>
              <a:buNone/>
            </a:pPr>
            <a:r>
              <a:rPr lang="en-US" altLang="en-US" sz="2400" dirty="0" err="1"/>
              <a:t>Passo</a:t>
            </a:r>
            <a:r>
              <a:rPr lang="en-US" altLang="en-US" sz="2400" dirty="0"/>
              <a:t> 12: </a:t>
            </a:r>
            <a:r>
              <a:rPr lang="en-US" altLang="en-US" sz="2400" dirty="0" err="1"/>
              <a:t>Iniciar</a:t>
            </a:r>
            <a:r>
              <a:rPr lang="en-US" altLang="en-US" sz="2400" dirty="0"/>
              <a:t> </a:t>
            </a:r>
            <a:r>
              <a:rPr lang="en-US" altLang="en-US" sz="2400" dirty="0" err="1"/>
              <a:t>ou</a:t>
            </a:r>
            <a:r>
              <a:rPr lang="en-US" altLang="en-US" sz="2400" dirty="0"/>
              <a:t> </a:t>
            </a:r>
            <a:r>
              <a:rPr lang="en-US" altLang="en-US" sz="2400" dirty="0" err="1"/>
              <a:t>manter</a:t>
            </a:r>
            <a:r>
              <a:rPr lang="en-US" altLang="en-US" sz="2400" dirty="0"/>
              <a:t> a </a:t>
            </a:r>
            <a:r>
              <a:rPr lang="en-US" altLang="en-US" sz="2400" dirty="0" err="1"/>
              <a:t>vigilância</a:t>
            </a:r>
            <a:endParaRPr lang="en-US" altLang="en-US" sz="2400" dirty="0"/>
          </a:p>
          <a:p>
            <a:pPr marL="0" indent="0">
              <a:spcBef>
                <a:spcPts val="600"/>
              </a:spcBef>
              <a:spcAft>
                <a:spcPts val="600"/>
              </a:spcAft>
              <a:buSzPct val="100000"/>
              <a:buNone/>
            </a:pPr>
            <a:r>
              <a:rPr lang="en-US" altLang="en-US" sz="2400" dirty="0" err="1"/>
              <a:t>Passo</a:t>
            </a:r>
            <a:r>
              <a:rPr lang="en-US" altLang="en-US" sz="2400" dirty="0"/>
              <a:t> 13: </a:t>
            </a:r>
            <a:r>
              <a:rPr lang="en-US" altLang="en-US" sz="2400" dirty="0" err="1"/>
              <a:t>Comunicar</a:t>
            </a:r>
            <a:r>
              <a:rPr lang="en-US" altLang="en-US" sz="2400" dirty="0"/>
              <a:t> </a:t>
            </a:r>
            <a:r>
              <a:rPr lang="en-US" altLang="en-US" sz="2400" dirty="0" err="1"/>
              <a:t>os</a:t>
            </a:r>
            <a:r>
              <a:rPr lang="en-US" altLang="en-US" sz="2400" dirty="0"/>
              <a:t> </a:t>
            </a:r>
            <a:r>
              <a:rPr lang="en-US" altLang="en-US" sz="2400" dirty="0" err="1"/>
              <a:t>resultados</a:t>
            </a:r>
            <a:endParaRPr lang="en-US" altLang="en-US" sz="24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1320AFA-5E84-C37A-426A-6F61665BB4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err="1"/>
              <a:t>Investigação</a:t>
            </a:r>
            <a:r>
              <a:rPr lang="en-US" altLang="en-US" dirty="0"/>
              <a:t> de </a:t>
            </a:r>
            <a:r>
              <a:rPr lang="en-US" altLang="en-US" dirty="0" err="1"/>
              <a:t>surtos</a:t>
            </a:r>
            <a:r>
              <a:rPr lang="en-US" altLang="en-US" dirty="0"/>
              <a:t> - Passos 7 a 13</a:t>
            </a:r>
            <a:br>
              <a:rPr lang="en-US" dirty="0"/>
            </a:br>
            <a:endParaRPr lang="pt-BR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9CF95270-76C6-14F4-5B9F-465FF329386A}"/>
              </a:ext>
            </a:extLst>
          </p:cNvPr>
          <p:cNvGrpSpPr/>
          <p:nvPr/>
        </p:nvGrpSpPr>
        <p:grpSpPr>
          <a:xfrm>
            <a:off x="1648652" y="5097573"/>
            <a:ext cx="8894695" cy="1201504"/>
            <a:chOff x="1969411" y="5140567"/>
            <a:chExt cx="8640174" cy="1201504"/>
          </a:xfrm>
        </p:grpSpPr>
        <p:sp>
          <p:nvSpPr>
            <p:cNvPr id="8" name="Rounded Rectangle 13">
              <a:extLst>
                <a:ext uri="{FF2B5EF4-FFF2-40B4-BE49-F238E27FC236}">
                  <a16:creationId xmlns:a16="http://schemas.microsoft.com/office/drawing/2014/main" id="{50D37FB3-E4F6-9E06-0D49-939EB893F326}"/>
                </a:ext>
              </a:extLst>
            </p:cNvPr>
            <p:cNvSpPr/>
            <p:nvPr/>
          </p:nvSpPr>
          <p:spPr>
            <a:xfrm>
              <a:off x="1969411" y="5140567"/>
              <a:ext cx="2071577" cy="1199156"/>
            </a:xfrm>
            <a:prstGeom prst="roundRect">
              <a:avLst/>
            </a:prstGeom>
            <a:solidFill>
              <a:schemeClr val="bg2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914400">
                <a:defRPr/>
              </a:pPr>
              <a:r>
                <a:rPr lang="en-US" altLang="en-US" sz="2400" b="1" kern="0" dirty="0" err="1">
                  <a:latin typeface="Arial" panose="020B0604020202020204" pitchFamily="34" charset="0"/>
                  <a:ea typeface="ＭＳ Ｐゴシック" pitchFamily="34" charset="-128"/>
                  <a:cs typeface="Arial" panose="020B0604020202020204" pitchFamily="34" charset="0"/>
                </a:rPr>
                <a:t>Descritivo</a:t>
              </a:r>
              <a:endParaRPr lang="en-US" altLang="en-US" sz="2400" b="1" kern="0" dirty="0">
                <a:latin typeface="Arial" panose="020B0604020202020204" pitchFamily="34" charset="0"/>
                <a:ea typeface="ＭＳ Ｐゴシック" pitchFamily="34" charset="-128"/>
                <a:cs typeface="Arial" panose="020B0604020202020204" pitchFamily="34" charset="0"/>
              </a:endParaRPr>
            </a:p>
            <a:p>
              <a:pPr algn="ctr" defTabSz="914400">
                <a:defRPr/>
              </a:pPr>
              <a:r>
                <a:rPr lang="en-US" sz="2400" kern="0" dirty="0">
                  <a:latin typeface="Arial" panose="020B0604020202020204" pitchFamily="34" charset="0"/>
                  <a:ea typeface="ＭＳ Ｐゴシック" pitchFamily="34" charset="-128"/>
                  <a:cs typeface="Arial" panose="020B0604020202020204" pitchFamily="34" charset="0"/>
                </a:rPr>
                <a:t>Passos 1-6</a:t>
              </a:r>
              <a:endParaRPr lang="en-US" sz="2400" kern="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" name="Rounded Rectangle 14">
              <a:extLst>
                <a:ext uri="{FF2B5EF4-FFF2-40B4-BE49-F238E27FC236}">
                  <a16:creationId xmlns:a16="http://schemas.microsoft.com/office/drawing/2014/main" id="{5E877063-7919-B8D0-3CB3-CC577369C35C}"/>
                </a:ext>
              </a:extLst>
            </p:cNvPr>
            <p:cNvSpPr/>
            <p:nvPr/>
          </p:nvSpPr>
          <p:spPr>
            <a:xfrm>
              <a:off x="4985678" y="5140567"/>
              <a:ext cx="2071577" cy="1201504"/>
            </a:xfrm>
            <a:prstGeom prst="roundRect">
              <a:avLst/>
            </a:prstGeom>
            <a:solidFill>
              <a:srgbClr val="00953A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914400"/>
              <a:r>
                <a:rPr lang="en-US" altLang="en-US" sz="2400" b="1" kern="0" dirty="0" err="1">
                  <a:latin typeface="Arial" panose="020B0604020202020204" pitchFamily="34" charset="0"/>
                  <a:ea typeface="ＭＳ Ｐゴシック" pitchFamily="34" charset="-128"/>
                  <a:cs typeface="Arial" panose="020B0604020202020204" pitchFamily="34" charset="0"/>
                </a:rPr>
                <a:t>Analítico</a:t>
              </a:r>
              <a:endParaRPr lang="en-US" altLang="en-US" sz="2400" b="1" kern="0" dirty="0">
                <a:latin typeface="Arial" panose="020B0604020202020204" pitchFamily="34" charset="0"/>
                <a:ea typeface="ＭＳ Ｐゴシック" pitchFamily="34" charset="-128"/>
                <a:cs typeface="Arial" panose="020B0604020202020204" pitchFamily="34" charset="0"/>
              </a:endParaRPr>
            </a:p>
            <a:p>
              <a:pPr algn="ctr" defTabSz="914400"/>
              <a:r>
                <a:rPr lang="en-US" sz="2400" kern="0" dirty="0">
                  <a:latin typeface="Arial" panose="020B0604020202020204" pitchFamily="34" charset="0"/>
                  <a:ea typeface="ＭＳ Ｐゴシック" pitchFamily="34" charset="-128"/>
                  <a:cs typeface="Arial" panose="020B0604020202020204" pitchFamily="34" charset="0"/>
                </a:rPr>
                <a:t>Passos 7-10</a:t>
              </a:r>
            </a:p>
          </p:txBody>
        </p:sp>
        <p:sp>
          <p:nvSpPr>
            <p:cNvPr id="10" name="Rounded Rectangle 18">
              <a:extLst>
                <a:ext uri="{FF2B5EF4-FFF2-40B4-BE49-F238E27FC236}">
                  <a16:creationId xmlns:a16="http://schemas.microsoft.com/office/drawing/2014/main" id="{73C73177-1F4B-FCC8-E34B-7E725DFA0E0B}"/>
                </a:ext>
              </a:extLst>
            </p:cNvPr>
            <p:cNvSpPr/>
            <p:nvPr/>
          </p:nvSpPr>
          <p:spPr>
            <a:xfrm>
              <a:off x="8001945" y="5140567"/>
              <a:ext cx="2607640" cy="1200330"/>
            </a:xfrm>
            <a:prstGeom prst="roundRect">
              <a:avLst/>
            </a:prstGeom>
            <a:solidFill>
              <a:srgbClr val="00953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lvl="1" algn="ctr"/>
              <a:r>
                <a:rPr lang="en-US" altLang="en-US" sz="2400" b="1" dirty="0">
                  <a:solidFill>
                    <a:schemeClr val="tx1"/>
                  </a:solidFill>
                  <a:latin typeface="Arial" panose="020B0604020202020204" pitchFamily="34" charset="0"/>
                  <a:ea typeface="ＭＳ Ｐゴシック" pitchFamily="34" charset="-128"/>
                  <a:cs typeface="Arial" panose="020B0604020202020204" pitchFamily="34" charset="0"/>
                </a:rPr>
                <a:t>Resposta</a:t>
              </a:r>
            </a:p>
            <a:p>
              <a:pPr marL="0" lvl="1" algn="ctr"/>
              <a:r>
                <a:rPr lang="en-US" altLang="en-US" sz="2400" dirty="0">
                  <a:solidFill>
                    <a:schemeClr val="tx1"/>
                  </a:solidFill>
                  <a:latin typeface="Arial" panose="020B0604020202020204" pitchFamily="34" charset="0"/>
                  <a:ea typeface="ＭＳ Ｐゴシック" pitchFamily="34" charset="-128"/>
                  <a:cs typeface="Arial" panose="020B0604020202020204" pitchFamily="34" charset="0"/>
                </a:rPr>
                <a:t>Passos 11-13</a:t>
              </a:r>
            </a:p>
          </p:txBody>
        </p:sp>
        <p:sp>
          <p:nvSpPr>
            <p:cNvPr id="11" name="Right Arrow 26">
              <a:extLst>
                <a:ext uri="{FF2B5EF4-FFF2-40B4-BE49-F238E27FC236}">
                  <a16:creationId xmlns:a16="http://schemas.microsoft.com/office/drawing/2014/main" id="{24D84D11-533E-E58B-0347-9DAFDD40B95C}"/>
                </a:ext>
              </a:extLst>
            </p:cNvPr>
            <p:cNvSpPr/>
            <p:nvPr/>
          </p:nvSpPr>
          <p:spPr>
            <a:xfrm>
              <a:off x="4192418" y="5499855"/>
              <a:ext cx="573485" cy="442604"/>
            </a:xfrm>
            <a:prstGeom prst="rightArrow">
              <a:avLst/>
            </a:prstGeom>
            <a:solidFill>
              <a:schemeClr val="bg2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600" kern="0">
                <a:solidFill>
                  <a:prstClr val="white"/>
                </a:solidFill>
                <a:latin typeface="Calibri"/>
                <a:cs typeface="+mn-cs"/>
              </a:endParaRPr>
            </a:p>
          </p:txBody>
        </p:sp>
        <p:sp>
          <p:nvSpPr>
            <p:cNvPr id="15" name="Right Arrow 27">
              <a:extLst>
                <a:ext uri="{FF2B5EF4-FFF2-40B4-BE49-F238E27FC236}">
                  <a16:creationId xmlns:a16="http://schemas.microsoft.com/office/drawing/2014/main" id="{674253C2-11E7-60CC-3AF9-4A9C7D06A11E}"/>
                </a:ext>
              </a:extLst>
            </p:cNvPr>
            <p:cNvSpPr/>
            <p:nvPr/>
          </p:nvSpPr>
          <p:spPr>
            <a:xfrm>
              <a:off x="7242857" y="5437143"/>
              <a:ext cx="573485" cy="465608"/>
            </a:xfrm>
            <a:prstGeom prst="rightArrow">
              <a:avLst/>
            </a:prstGeom>
            <a:solidFill>
              <a:schemeClr val="bg2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600" kern="0">
                <a:solidFill>
                  <a:prstClr val="white"/>
                </a:solidFill>
                <a:latin typeface="Calibri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66331867"/>
      </p:ext>
    </p:extLst>
  </p:cSld>
  <p:clrMapOvr>
    <a:masterClrMapping/>
  </p:clrMapOvr>
</p:sld>
</file>

<file path=ppt/slides/slide1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1">
            <a:extLst>
              <a:ext uri="{FF2B5EF4-FFF2-40B4-BE49-F238E27FC236}">
                <a16:creationId xmlns:a16="http://schemas.microsoft.com/office/drawing/2014/main" id="{8E1B1376-BFC6-1939-A4FE-21B8561D1111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algn="just"/>
            <a:r>
              <a:rPr lang="en-US" dirty="0" err="1"/>
              <a:t>Identificar</a:t>
            </a:r>
            <a:r>
              <a:rPr lang="en-US" dirty="0"/>
              <a:t> </a:t>
            </a:r>
            <a:r>
              <a:rPr lang="en-US" dirty="0" err="1"/>
              <a:t>os</a:t>
            </a:r>
            <a:r>
              <a:rPr lang="en-US" dirty="0"/>
              <a:t> </a:t>
            </a:r>
            <a:r>
              <a:rPr lang="en-US" dirty="0" err="1"/>
              <a:t>membros</a:t>
            </a:r>
            <a:r>
              <a:rPr lang="en-US" dirty="0"/>
              <a:t> </a:t>
            </a:r>
            <a:r>
              <a:rPr lang="en-US" dirty="0" err="1"/>
              <a:t>necessários</a:t>
            </a:r>
            <a:r>
              <a:rPr lang="en-US" dirty="0"/>
              <a:t> para a </a:t>
            </a:r>
            <a:r>
              <a:rPr lang="en-US" dirty="0" err="1"/>
              <a:t>sua</a:t>
            </a:r>
            <a:r>
              <a:rPr lang="en-US" dirty="0"/>
              <a:t> equipe de </a:t>
            </a:r>
            <a:r>
              <a:rPr lang="en-US" dirty="0" err="1"/>
              <a:t>investigação</a:t>
            </a:r>
            <a:r>
              <a:rPr lang="en-US" dirty="0"/>
              <a:t> de </a:t>
            </a:r>
            <a:r>
              <a:rPr lang="en-US" dirty="0" err="1"/>
              <a:t>surtos</a:t>
            </a:r>
            <a:endParaRPr lang="en-US" dirty="0"/>
          </a:p>
          <a:p>
            <a:pPr algn="just"/>
            <a:r>
              <a:rPr lang="en-US" dirty="0" err="1"/>
              <a:t>Confirmar</a:t>
            </a:r>
            <a:r>
              <a:rPr lang="en-US" dirty="0"/>
              <a:t> a </a:t>
            </a:r>
            <a:r>
              <a:rPr lang="en-US" dirty="0" err="1"/>
              <a:t>existência</a:t>
            </a:r>
            <a:r>
              <a:rPr lang="en-US" dirty="0"/>
              <a:t> de um </a:t>
            </a:r>
            <a:r>
              <a:rPr lang="en-US" dirty="0" err="1"/>
              <a:t>surto</a:t>
            </a:r>
            <a:endParaRPr lang="en-US" dirty="0"/>
          </a:p>
          <a:p>
            <a:pPr algn="just"/>
            <a:r>
              <a:rPr lang="en-US" dirty="0" err="1"/>
              <a:t>Construir</a:t>
            </a:r>
            <a:r>
              <a:rPr lang="en-US" dirty="0"/>
              <a:t> </a:t>
            </a:r>
            <a:r>
              <a:rPr lang="en-US" dirty="0" err="1"/>
              <a:t>uma</a:t>
            </a:r>
            <a:r>
              <a:rPr lang="en-US" dirty="0"/>
              <a:t> </a:t>
            </a:r>
            <a:r>
              <a:rPr lang="en-US" dirty="0" err="1"/>
              <a:t>definição</a:t>
            </a:r>
            <a:r>
              <a:rPr lang="en-US" dirty="0"/>
              <a:t> de </a:t>
            </a:r>
            <a:r>
              <a:rPr lang="en-US" dirty="0" err="1"/>
              <a:t>caso</a:t>
            </a:r>
            <a:r>
              <a:rPr lang="en-US" dirty="0"/>
              <a:t> de </a:t>
            </a:r>
            <a:r>
              <a:rPr lang="en-US" dirty="0" err="1"/>
              <a:t>surto</a:t>
            </a:r>
            <a:endParaRPr lang="en-US" dirty="0"/>
          </a:p>
          <a:p>
            <a:pPr algn="just"/>
            <a:r>
              <a:rPr lang="en-US" dirty="0" err="1"/>
              <a:t>Encontrar</a:t>
            </a:r>
            <a:r>
              <a:rPr lang="en-US" dirty="0"/>
              <a:t> </a:t>
            </a:r>
            <a:r>
              <a:rPr lang="en-US" dirty="0" err="1"/>
              <a:t>casos</a:t>
            </a:r>
            <a:r>
              <a:rPr lang="en-US" dirty="0"/>
              <a:t> de forma </a:t>
            </a:r>
            <a:r>
              <a:rPr lang="en-US" dirty="0" err="1"/>
              <a:t>sistemática</a:t>
            </a:r>
            <a:endParaRPr lang="en-US" dirty="0"/>
          </a:p>
          <a:p>
            <a:pPr algn="just"/>
            <a:r>
              <a:rPr lang="en-US" dirty="0" err="1"/>
              <a:t>Desenvolver</a:t>
            </a:r>
            <a:r>
              <a:rPr lang="en-US" dirty="0"/>
              <a:t> um plano de </a:t>
            </a:r>
            <a:r>
              <a:rPr lang="en-US" dirty="0" err="1"/>
              <a:t>análise</a:t>
            </a:r>
            <a:endParaRPr lang="en-US" dirty="0"/>
          </a:p>
          <a:p>
            <a:pPr algn="just"/>
            <a:r>
              <a:rPr lang="en-US" dirty="0" err="1"/>
              <a:t>Resumir</a:t>
            </a:r>
            <a:r>
              <a:rPr lang="en-US" dirty="0"/>
              <a:t> </a:t>
            </a:r>
            <a:r>
              <a:rPr lang="en-US" dirty="0" err="1"/>
              <a:t>os</a:t>
            </a:r>
            <a:r>
              <a:rPr lang="en-US" dirty="0"/>
              <a:t> </a:t>
            </a:r>
            <a:r>
              <a:rPr lang="en-US" dirty="0" err="1"/>
              <a:t>casos</a:t>
            </a:r>
            <a:r>
              <a:rPr lang="en-US" dirty="0"/>
              <a:t> </a:t>
            </a:r>
            <a:r>
              <a:rPr lang="en-US" dirty="0" err="1"/>
              <a:t>por</a:t>
            </a:r>
            <a:r>
              <a:rPr lang="en-US" dirty="0"/>
              <a:t> tempo, </a:t>
            </a:r>
            <a:r>
              <a:rPr lang="en-US" dirty="0" err="1"/>
              <a:t>lugar</a:t>
            </a:r>
            <a:r>
              <a:rPr lang="en-US" dirty="0"/>
              <a:t> e </a:t>
            </a:r>
            <a:r>
              <a:rPr lang="en-US" dirty="0" err="1"/>
              <a:t>pessoa</a:t>
            </a:r>
            <a:endParaRPr lang="en-US" dirty="0"/>
          </a:p>
          <a:p>
            <a:pPr algn="just"/>
            <a:endParaRPr lang="en-US" sz="2800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27CB4FD4-E508-E540-1378-EE5EA60513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Revisão</a:t>
            </a:r>
            <a:r>
              <a:rPr lang="en-US" dirty="0"/>
              <a:t> dos </a:t>
            </a:r>
            <a:r>
              <a:rPr lang="en-US" dirty="0" err="1"/>
              <a:t>objetivos</a:t>
            </a:r>
            <a:endParaRPr lang="en-US" dirty="0"/>
          </a:p>
        </p:txBody>
      </p:sp>
      <p:sp>
        <p:nvSpPr>
          <p:cNvPr id="8" name="Google Shape;575;p36">
            <a:extLst>
              <a:ext uri="{FF2B5EF4-FFF2-40B4-BE49-F238E27FC236}">
                <a16:creationId xmlns:a16="http://schemas.microsoft.com/office/drawing/2014/main" id="{9B989116-7BA5-234A-427D-DD9839D77867}"/>
              </a:ext>
            </a:extLst>
          </p:cNvPr>
          <p:cNvSpPr txBox="1"/>
          <p:nvPr/>
        </p:nvSpPr>
        <p:spPr>
          <a:xfrm>
            <a:off x="4221929" y="5553189"/>
            <a:ext cx="3748142" cy="8309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800">
                <a:solidFill>
                  <a:srgbClr val="00953A"/>
                </a:solidFill>
                <a:latin typeface="Arial"/>
                <a:ea typeface="Arial"/>
                <a:cs typeface="Arial"/>
                <a:sym typeface="Arial"/>
              </a:rPr>
              <a:t>Perguntas? </a:t>
            </a:r>
            <a:endParaRPr sz="4800">
              <a:solidFill>
                <a:srgbClr val="00953A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18284919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algn="just">
              <a:spcBef>
                <a:spcPts val="672"/>
              </a:spcBef>
            </a:pPr>
            <a:r>
              <a:rPr lang="en-US" altLang="en-US" dirty="0" err="1"/>
              <a:t>Rever</a:t>
            </a:r>
            <a:r>
              <a:rPr lang="en-US" altLang="en-US" dirty="0"/>
              <a:t> </a:t>
            </a:r>
            <a:r>
              <a:rPr lang="en-US" altLang="en-US" dirty="0" err="1"/>
              <a:t>os</a:t>
            </a:r>
            <a:r>
              <a:rPr lang="en-US" altLang="en-US" dirty="0"/>
              <a:t> </a:t>
            </a:r>
            <a:r>
              <a:rPr lang="en-US" altLang="en-US" dirty="0" err="1"/>
              <a:t>relatórios</a:t>
            </a:r>
            <a:r>
              <a:rPr lang="en-US" altLang="en-US" dirty="0"/>
              <a:t> de </a:t>
            </a:r>
            <a:r>
              <a:rPr lang="en-US" altLang="en-US" dirty="0" err="1"/>
              <a:t>casos</a:t>
            </a:r>
            <a:r>
              <a:rPr lang="en-US" altLang="en-US" dirty="0"/>
              <a:t> e/</a:t>
            </a:r>
            <a:r>
              <a:rPr lang="en-US" altLang="en-US" dirty="0" err="1"/>
              <a:t>ou</a:t>
            </a:r>
            <a:r>
              <a:rPr lang="en-US" altLang="en-US" dirty="0"/>
              <a:t> </a:t>
            </a:r>
            <a:r>
              <a:rPr lang="en-US" altLang="en-US" dirty="0" err="1"/>
              <a:t>os</a:t>
            </a:r>
            <a:r>
              <a:rPr lang="en-US" altLang="en-US" dirty="0"/>
              <a:t> dados de </a:t>
            </a:r>
            <a:r>
              <a:rPr lang="en-US" altLang="en-US" dirty="0" err="1"/>
              <a:t>vigilância</a:t>
            </a:r>
            <a:endParaRPr lang="en-US" altLang="en-US" dirty="0"/>
          </a:p>
          <a:p>
            <a:pPr algn="just">
              <a:spcBef>
                <a:spcPts val="672"/>
              </a:spcBef>
            </a:pPr>
            <a:r>
              <a:rPr lang="en-US" altLang="en-US" dirty="0" err="1"/>
              <a:t>Confirmar</a:t>
            </a:r>
            <a:r>
              <a:rPr lang="en-US" altLang="en-US" dirty="0"/>
              <a:t> que </a:t>
            </a:r>
            <a:r>
              <a:rPr lang="en-US" altLang="en-US" dirty="0" err="1"/>
              <a:t>os</a:t>
            </a:r>
            <a:r>
              <a:rPr lang="en-US" altLang="en-US" dirty="0"/>
              <a:t> </a:t>
            </a:r>
            <a:r>
              <a:rPr lang="en-US" altLang="en-US" dirty="0" err="1"/>
              <a:t>casos</a:t>
            </a:r>
            <a:r>
              <a:rPr lang="en-US" altLang="en-US" dirty="0"/>
              <a:t> </a:t>
            </a:r>
            <a:r>
              <a:rPr lang="en-US" altLang="en-US" dirty="0" err="1"/>
              <a:t>são</a:t>
            </a:r>
            <a:r>
              <a:rPr lang="en-US" altLang="en-US" dirty="0"/>
              <a:t> a </a:t>
            </a:r>
            <a:r>
              <a:rPr lang="en-US" altLang="en-US" dirty="0" err="1"/>
              <a:t>mesma</a:t>
            </a:r>
            <a:r>
              <a:rPr lang="en-US" altLang="en-US" dirty="0"/>
              <a:t> </a:t>
            </a:r>
            <a:r>
              <a:rPr lang="en-US" altLang="en-US" dirty="0" err="1"/>
              <a:t>doença</a:t>
            </a:r>
            <a:r>
              <a:rPr lang="en-US" altLang="en-US" dirty="0"/>
              <a:t> (</a:t>
            </a:r>
            <a:r>
              <a:rPr lang="en-US" altLang="en-US" dirty="0" err="1"/>
              <a:t>ou</a:t>
            </a:r>
            <a:r>
              <a:rPr lang="en-US" altLang="en-US" dirty="0"/>
              <a:t> </a:t>
            </a:r>
            <a:r>
              <a:rPr lang="en-US" altLang="en-US" dirty="0" err="1"/>
              <a:t>têm</a:t>
            </a:r>
            <a:r>
              <a:rPr lang="en-US" altLang="en-US" dirty="0"/>
              <a:t> </a:t>
            </a:r>
            <a:r>
              <a:rPr lang="en-US" altLang="en-US" dirty="0" err="1"/>
              <a:t>uma</a:t>
            </a:r>
            <a:r>
              <a:rPr lang="en-US" altLang="en-US" dirty="0"/>
              <a:t> </a:t>
            </a:r>
            <a:br>
              <a:rPr lang="en-US" altLang="en-US" dirty="0"/>
            </a:br>
            <a:r>
              <a:rPr lang="en-US" altLang="en-US" dirty="0" err="1"/>
              <a:t>mesma</a:t>
            </a:r>
            <a:r>
              <a:rPr lang="en-US" altLang="en-US" dirty="0"/>
              <a:t> </a:t>
            </a:r>
            <a:r>
              <a:rPr lang="en-US" altLang="en-US" dirty="0" err="1"/>
              <a:t>apresentação</a:t>
            </a:r>
            <a:r>
              <a:rPr lang="en-US" altLang="en-US" dirty="0"/>
              <a:t> </a:t>
            </a:r>
            <a:r>
              <a:rPr lang="en-US" altLang="en-US" dirty="0" err="1"/>
              <a:t>clínica</a:t>
            </a:r>
            <a:r>
              <a:rPr lang="en-US" altLang="en-US" dirty="0"/>
              <a:t>)</a:t>
            </a:r>
          </a:p>
          <a:p>
            <a:pPr algn="just">
              <a:spcBef>
                <a:spcPts val="672"/>
              </a:spcBef>
            </a:pPr>
            <a:r>
              <a:rPr lang="en-US" altLang="en-US" dirty="0" err="1"/>
              <a:t>Confirmar</a:t>
            </a:r>
            <a:r>
              <a:rPr lang="en-US" altLang="en-US" dirty="0"/>
              <a:t> que o </a:t>
            </a:r>
            <a:r>
              <a:rPr lang="en-US" altLang="en-US" dirty="0" err="1"/>
              <a:t>número</a:t>
            </a:r>
            <a:r>
              <a:rPr lang="en-US" altLang="en-US" dirty="0"/>
              <a:t> de </a:t>
            </a:r>
            <a:r>
              <a:rPr lang="en-US" altLang="en-US" dirty="0" err="1"/>
              <a:t>casos</a:t>
            </a:r>
            <a:r>
              <a:rPr lang="en-US" altLang="en-US" dirty="0"/>
              <a:t> </a:t>
            </a:r>
            <a:r>
              <a:rPr lang="en-US" altLang="en-US" dirty="0" err="1"/>
              <a:t>excede</a:t>
            </a:r>
            <a:r>
              <a:rPr lang="en-US" altLang="en-US" dirty="0"/>
              <a:t> o </a:t>
            </a:r>
            <a:r>
              <a:rPr lang="en-US" altLang="en-US" dirty="0" err="1"/>
              <a:t>número</a:t>
            </a:r>
            <a:r>
              <a:rPr lang="en-US" altLang="en-US" dirty="0"/>
              <a:t> habitual </a:t>
            </a:r>
            <a:br>
              <a:rPr lang="en-US" altLang="en-US" dirty="0"/>
            </a:br>
            <a:r>
              <a:rPr lang="en-US" altLang="en-US" dirty="0" err="1"/>
              <a:t>ou</a:t>
            </a:r>
            <a:r>
              <a:rPr lang="en-US" altLang="en-US" dirty="0"/>
              <a:t> </a:t>
            </a:r>
            <a:r>
              <a:rPr lang="en-US" altLang="en-US" dirty="0" err="1"/>
              <a:t>esperado</a:t>
            </a:r>
            <a:endParaRPr lang="en-US" altLang="en-US" dirty="0"/>
          </a:p>
          <a:p>
            <a:pPr marL="0" indent="0" algn="just">
              <a:buNone/>
            </a:pPr>
            <a:endParaRPr lang="en-US" altLang="en-US" dirty="0">
              <a:sym typeface="Wingdings"/>
            </a:endParaRPr>
          </a:p>
          <a:p>
            <a:pPr marL="0" indent="0" algn="ctr">
              <a:buNone/>
            </a:pPr>
            <a:r>
              <a:rPr lang="en-US" altLang="en-US" b="1" dirty="0" err="1">
                <a:sym typeface="Wingdings"/>
              </a:rPr>
              <a:t>Lembre</a:t>
            </a:r>
            <a:r>
              <a:rPr lang="en-US" altLang="en-US" b="1" dirty="0">
                <a:sym typeface="Wingdings"/>
              </a:rPr>
              <a:t>-se: </a:t>
            </a:r>
            <a:r>
              <a:rPr lang="en-US" altLang="en-US" dirty="0">
                <a:sym typeface="Wingdings"/>
              </a:rPr>
              <a:t>Nem </a:t>
            </a:r>
            <a:r>
              <a:rPr lang="en-US" altLang="en-US" dirty="0" err="1">
                <a:sym typeface="Wingdings"/>
              </a:rPr>
              <a:t>todos</a:t>
            </a:r>
            <a:r>
              <a:rPr lang="en-US" altLang="en-US" dirty="0">
                <a:sym typeface="Wingdings"/>
              </a:rPr>
              <a:t> </a:t>
            </a:r>
            <a:r>
              <a:rPr lang="en-US" altLang="en-US" dirty="0" err="1">
                <a:sym typeface="Wingdings"/>
              </a:rPr>
              <a:t>os</a:t>
            </a:r>
            <a:r>
              <a:rPr lang="en-US" altLang="en-US" dirty="0">
                <a:sym typeface="Wingdings"/>
              </a:rPr>
              <a:t> </a:t>
            </a:r>
            <a:r>
              <a:rPr lang="en-US" altLang="en-US" dirty="0" err="1"/>
              <a:t>aumentos</a:t>
            </a:r>
            <a:r>
              <a:rPr lang="en-US" altLang="en-US" dirty="0"/>
              <a:t> de </a:t>
            </a:r>
            <a:r>
              <a:rPr lang="en-US" altLang="en-US" dirty="0" err="1"/>
              <a:t>casos</a:t>
            </a:r>
            <a:r>
              <a:rPr lang="en-US" altLang="en-US" dirty="0"/>
              <a:t> </a:t>
            </a:r>
            <a:r>
              <a:rPr lang="en-US" altLang="en-US" dirty="0" err="1"/>
              <a:t>são</a:t>
            </a:r>
            <a:r>
              <a:rPr lang="en-US" altLang="en-US" dirty="0"/>
              <a:t> </a:t>
            </a:r>
            <a:r>
              <a:rPr lang="en-US" altLang="en-US" dirty="0" err="1"/>
              <a:t>surtos</a:t>
            </a:r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3DB7CE7-8336-4731-95EF-8CD0D2B041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err="1"/>
              <a:t>Confirmar</a:t>
            </a:r>
            <a:r>
              <a:rPr lang="en-US" altLang="en-US" dirty="0"/>
              <a:t> a </a:t>
            </a:r>
            <a:r>
              <a:rPr lang="en-US" altLang="en-US" dirty="0" err="1"/>
              <a:t>existência</a:t>
            </a:r>
            <a:r>
              <a:rPr lang="en-US" altLang="en-US" dirty="0"/>
              <a:t> de um </a:t>
            </a:r>
            <a:r>
              <a:rPr lang="en-US" altLang="en-US" dirty="0" err="1"/>
              <a:t>surto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401738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DE0A5B-BC94-4703-A4D0-F2915A2B82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Exemplo</a:t>
            </a:r>
            <a:r>
              <a:rPr lang="en-US" dirty="0"/>
              <a:t>: </a:t>
            </a:r>
            <a:r>
              <a:rPr lang="en-US" dirty="0" err="1"/>
              <a:t>É</a:t>
            </a:r>
            <a:r>
              <a:rPr lang="en-US" dirty="0"/>
              <a:t> um </a:t>
            </a:r>
            <a:r>
              <a:rPr lang="en-US" dirty="0" err="1"/>
              <a:t>surto</a:t>
            </a:r>
            <a:r>
              <a:rPr lang="en-US" dirty="0"/>
              <a:t>?</a:t>
            </a:r>
          </a:p>
        </p:txBody>
      </p:sp>
      <p:graphicFrame>
        <p:nvGraphicFramePr>
          <p:cNvPr id="10" name="Chart 9"/>
          <p:cNvGraphicFramePr/>
          <p:nvPr>
            <p:extLst>
              <p:ext uri="{D42A27DB-BD31-4B8C-83A1-F6EECF244321}">
                <p14:modId xmlns:p14="http://schemas.microsoft.com/office/powerpoint/2010/main" val="453740555"/>
              </p:ext>
            </p:extLst>
          </p:nvPr>
        </p:nvGraphicFramePr>
        <p:xfrm>
          <a:off x="1045029" y="1407266"/>
          <a:ext cx="9862457" cy="4953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68343185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77F12B9-3CD2-230E-4C4D-4A43CF41A08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A510C4F-AD78-B0E0-AE28-34B084ED66D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8200" y="1478857"/>
            <a:ext cx="11003280" cy="4639309"/>
          </a:xfrm>
        </p:spPr>
        <p:txBody>
          <a:bodyPr lIns="91440" tIns="45720" rIns="91440" bIns="45720" anchor="t"/>
          <a:lstStyle/>
          <a:p>
            <a:pPr marL="0" indent="0">
              <a:spcBef>
                <a:spcPts val="672"/>
              </a:spcBef>
              <a:buSzPct val="100000"/>
              <a:buNone/>
            </a:pPr>
            <a:r>
              <a:rPr lang="en-US" altLang="en-US" dirty="0">
                <a:solidFill>
                  <a:srgbClr val="A6A6A6"/>
                </a:solidFill>
              </a:rPr>
              <a:t>Passo 1: </a:t>
            </a:r>
            <a:r>
              <a:rPr lang="en-US" altLang="en-US" dirty="0" err="1">
                <a:solidFill>
                  <a:srgbClr val="A6A6A6"/>
                </a:solidFill>
              </a:rPr>
              <a:t>Preparar</a:t>
            </a:r>
            <a:r>
              <a:rPr lang="en-US" altLang="en-US" dirty="0">
                <a:solidFill>
                  <a:srgbClr val="A6A6A6"/>
                </a:solidFill>
              </a:rPr>
              <a:t> o </a:t>
            </a:r>
            <a:r>
              <a:rPr lang="en-US" altLang="en-US" dirty="0" err="1">
                <a:solidFill>
                  <a:srgbClr val="A6A6A6"/>
                </a:solidFill>
              </a:rPr>
              <a:t>trabalho</a:t>
            </a:r>
            <a:r>
              <a:rPr lang="en-US" altLang="en-US" dirty="0">
                <a:solidFill>
                  <a:srgbClr val="A6A6A6"/>
                </a:solidFill>
              </a:rPr>
              <a:t> de campo</a:t>
            </a:r>
            <a:endParaRPr lang="en-US" dirty="0">
              <a:solidFill>
                <a:srgbClr val="A6A6A6"/>
              </a:solidFill>
            </a:endParaRPr>
          </a:p>
          <a:p>
            <a:pPr marL="0" indent="0">
              <a:spcBef>
                <a:spcPts val="672"/>
              </a:spcBef>
              <a:buSzPct val="100000"/>
              <a:buNone/>
            </a:pPr>
            <a:r>
              <a:rPr lang="en-US" altLang="en-US" dirty="0">
                <a:solidFill>
                  <a:srgbClr val="A6A6A6"/>
                </a:solidFill>
              </a:rPr>
              <a:t>Passo 2: </a:t>
            </a:r>
            <a:r>
              <a:rPr lang="en-US" altLang="en-US" dirty="0" err="1">
                <a:solidFill>
                  <a:srgbClr val="A6A6A6"/>
                </a:solidFill>
              </a:rPr>
              <a:t>Confirmar</a:t>
            </a:r>
            <a:r>
              <a:rPr lang="en-US" altLang="en-US" dirty="0">
                <a:solidFill>
                  <a:srgbClr val="A6A6A6"/>
                </a:solidFill>
              </a:rPr>
              <a:t> o </a:t>
            </a:r>
            <a:r>
              <a:rPr lang="en-US" altLang="en-US" dirty="0" err="1">
                <a:solidFill>
                  <a:srgbClr val="A6A6A6"/>
                </a:solidFill>
              </a:rPr>
              <a:t>surto</a:t>
            </a:r>
            <a:endParaRPr lang="en-US" altLang="en-US" dirty="0">
              <a:solidFill>
                <a:srgbClr val="A6A6A6"/>
              </a:solidFill>
            </a:endParaRPr>
          </a:p>
          <a:p>
            <a:pPr marL="0" indent="0">
              <a:spcBef>
                <a:spcPts val="672"/>
              </a:spcBef>
              <a:buSzPct val="100000"/>
              <a:buNone/>
            </a:pPr>
            <a:r>
              <a:rPr lang="en-US" altLang="en-US" dirty="0">
                <a:ea typeface="ＭＳ Ｐゴシック"/>
              </a:rPr>
              <a:t>Passo 3: </a:t>
            </a:r>
            <a:r>
              <a:rPr lang="en-US" altLang="en-US" dirty="0" err="1">
                <a:ea typeface="ＭＳ Ｐゴシック"/>
              </a:rPr>
              <a:t>Verificar</a:t>
            </a:r>
            <a:r>
              <a:rPr lang="en-US" altLang="en-US" dirty="0">
                <a:ea typeface="ＭＳ Ｐゴシック"/>
              </a:rPr>
              <a:t> o </a:t>
            </a:r>
            <a:r>
              <a:rPr lang="en-US" altLang="en-US" dirty="0" err="1">
                <a:ea typeface="ＭＳ Ｐゴシック"/>
              </a:rPr>
              <a:t>diagnóstico</a:t>
            </a:r>
            <a:endParaRPr lang="en-US" altLang="en-US" dirty="0">
              <a:ea typeface="ＭＳ Ｐゴシック"/>
            </a:endParaRPr>
          </a:p>
          <a:p>
            <a:pPr marL="0" indent="0">
              <a:spcBef>
                <a:spcPts val="672"/>
              </a:spcBef>
              <a:buSzPct val="100000"/>
              <a:buNone/>
            </a:pPr>
            <a:r>
              <a:rPr lang="en-US" altLang="en-US" dirty="0">
                <a:solidFill>
                  <a:srgbClr val="A6A6A6"/>
                </a:solidFill>
              </a:rPr>
              <a:t>Passo 4: </a:t>
            </a:r>
            <a:r>
              <a:rPr lang="en-US" altLang="en-US" dirty="0" err="1">
                <a:solidFill>
                  <a:srgbClr val="A6A6A6"/>
                </a:solidFill>
              </a:rPr>
              <a:t>Construir</a:t>
            </a:r>
            <a:r>
              <a:rPr lang="en-US" altLang="en-US" dirty="0">
                <a:solidFill>
                  <a:srgbClr val="A6A6A6"/>
                </a:solidFill>
              </a:rPr>
              <a:t> </a:t>
            </a:r>
            <a:r>
              <a:rPr lang="en-US" altLang="en-US" dirty="0" err="1">
                <a:solidFill>
                  <a:srgbClr val="A6A6A6"/>
                </a:solidFill>
              </a:rPr>
              <a:t>uma</a:t>
            </a:r>
            <a:r>
              <a:rPr lang="en-US" altLang="en-US" dirty="0">
                <a:solidFill>
                  <a:srgbClr val="A6A6A6"/>
                </a:solidFill>
              </a:rPr>
              <a:t> </a:t>
            </a:r>
            <a:r>
              <a:rPr lang="en-US" altLang="en-US" dirty="0" err="1">
                <a:solidFill>
                  <a:srgbClr val="A6A6A6"/>
                </a:solidFill>
              </a:rPr>
              <a:t>definição</a:t>
            </a:r>
            <a:r>
              <a:rPr lang="en-US" altLang="en-US" dirty="0">
                <a:solidFill>
                  <a:srgbClr val="A6A6A6"/>
                </a:solidFill>
              </a:rPr>
              <a:t> de </a:t>
            </a:r>
            <a:r>
              <a:rPr lang="en-US" altLang="en-US" dirty="0" err="1">
                <a:solidFill>
                  <a:srgbClr val="A6A6A6"/>
                </a:solidFill>
              </a:rPr>
              <a:t>caso</a:t>
            </a:r>
            <a:endParaRPr lang="en-US" altLang="en-US" dirty="0">
              <a:solidFill>
                <a:srgbClr val="A6A6A6"/>
              </a:solidFill>
            </a:endParaRPr>
          </a:p>
          <a:p>
            <a:pPr marL="0" indent="0">
              <a:spcBef>
                <a:spcPts val="672"/>
              </a:spcBef>
              <a:buSzPct val="100000"/>
              <a:buNone/>
            </a:pPr>
            <a:r>
              <a:rPr lang="en-US" altLang="en-US" dirty="0">
                <a:solidFill>
                  <a:srgbClr val="A6A6A6"/>
                </a:solidFill>
              </a:rPr>
              <a:t>Passo 5: </a:t>
            </a:r>
            <a:r>
              <a:rPr lang="en-US" altLang="en-US" dirty="0" err="1">
                <a:solidFill>
                  <a:srgbClr val="A6A6A6"/>
                </a:solidFill>
              </a:rPr>
              <a:t>Encontrar</a:t>
            </a:r>
            <a:r>
              <a:rPr lang="en-US" altLang="en-US" dirty="0">
                <a:solidFill>
                  <a:srgbClr val="A6A6A6"/>
                </a:solidFill>
              </a:rPr>
              <a:t> </a:t>
            </a:r>
            <a:r>
              <a:rPr lang="en-US" altLang="en-US" dirty="0" err="1">
                <a:solidFill>
                  <a:srgbClr val="A6A6A6"/>
                </a:solidFill>
              </a:rPr>
              <a:t>casos</a:t>
            </a:r>
            <a:r>
              <a:rPr lang="en-US" altLang="en-US" dirty="0">
                <a:solidFill>
                  <a:srgbClr val="A6A6A6"/>
                </a:solidFill>
              </a:rPr>
              <a:t> </a:t>
            </a:r>
            <a:r>
              <a:rPr lang="en-US" altLang="en-US" dirty="0" err="1">
                <a:solidFill>
                  <a:srgbClr val="A6A6A6"/>
                </a:solidFill>
              </a:rPr>
              <a:t>sistematicamente</a:t>
            </a:r>
            <a:r>
              <a:rPr lang="en-US" altLang="en-US" dirty="0">
                <a:solidFill>
                  <a:srgbClr val="A6A6A6"/>
                </a:solidFill>
              </a:rPr>
              <a:t> e registrar </a:t>
            </a:r>
            <a:r>
              <a:rPr lang="en-US" altLang="en-US" dirty="0" err="1">
                <a:solidFill>
                  <a:srgbClr val="A6A6A6"/>
                </a:solidFill>
              </a:rPr>
              <a:t>informações</a:t>
            </a:r>
            <a:endParaRPr lang="en-US" altLang="en-US" dirty="0">
              <a:solidFill>
                <a:srgbClr val="A6A6A6"/>
              </a:solidFill>
            </a:endParaRPr>
          </a:p>
          <a:p>
            <a:pPr marL="0" indent="0">
              <a:spcBef>
                <a:spcPts val="672"/>
              </a:spcBef>
              <a:buSzPct val="100000"/>
              <a:buNone/>
            </a:pPr>
            <a:r>
              <a:rPr lang="en-US" altLang="en-US" dirty="0">
                <a:solidFill>
                  <a:srgbClr val="A6A6A6"/>
                </a:solidFill>
              </a:rPr>
              <a:t>Passo 6: </a:t>
            </a:r>
            <a:r>
              <a:rPr lang="en-US" altLang="en-US" dirty="0" err="1">
                <a:solidFill>
                  <a:srgbClr val="A6A6A6"/>
                </a:solidFill>
              </a:rPr>
              <a:t>Realizar</a:t>
            </a:r>
            <a:r>
              <a:rPr lang="en-US" altLang="en-US" dirty="0">
                <a:solidFill>
                  <a:srgbClr val="A6A6A6"/>
                </a:solidFill>
              </a:rPr>
              <a:t> a </a:t>
            </a:r>
            <a:r>
              <a:rPr lang="en-US" altLang="en-US" dirty="0" err="1">
                <a:solidFill>
                  <a:srgbClr val="A6A6A6"/>
                </a:solidFill>
              </a:rPr>
              <a:t>epidemiologia</a:t>
            </a:r>
            <a:r>
              <a:rPr lang="en-US" altLang="en-US" dirty="0">
                <a:solidFill>
                  <a:srgbClr val="A6A6A6"/>
                </a:solidFill>
              </a:rPr>
              <a:t> </a:t>
            </a:r>
            <a:r>
              <a:rPr lang="en-US" altLang="en-US" dirty="0" err="1">
                <a:solidFill>
                  <a:srgbClr val="A6A6A6"/>
                </a:solidFill>
              </a:rPr>
              <a:t>descritiva</a:t>
            </a:r>
            <a:endParaRPr lang="en-US" altLang="en-US" dirty="0">
              <a:solidFill>
                <a:srgbClr val="A6A6A6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0A335E0-0C74-E2E3-890F-331B892409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Passo 3: </a:t>
            </a:r>
            <a:r>
              <a:rPr lang="en-US" altLang="en-US" dirty="0" err="1"/>
              <a:t>Verificar</a:t>
            </a:r>
            <a:r>
              <a:rPr lang="en-US" altLang="en-US" dirty="0"/>
              <a:t> o </a:t>
            </a:r>
            <a:r>
              <a:rPr lang="en-US" altLang="en-US" dirty="0" err="1"/>
              <a:t>diagnóstico</a:t>
            </a:r>
            <a:br>
              <a:rPr lang="en-US" dirty="0"/>
            </a:br>
            <a:endParaRPr lang="pt-BR" dirty="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F36BC2F0-8350-DF43-0E45-743352EA084C}"/>
              </a:ext>
            </a:extLst>
          </p:cNvPr>
          <p:cNvGrpSpPr/>
          <p:nvPr/>
        </p:nvGrpSpPr>
        <p:grpSpPr>
          <a:xfrm>
            <a:off x="7529599" y="1423102"/>
            <a:ext cx="3824201" cy="1681605"/>
            <a:chOff x="7529599" y="1423102"/>
            <a:chExt cx="3824201" cy="1681605"/>
          </a:xfrm>
        </p:grpSpPr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7418FFA3-5931-D5E4-BA1A-50B8F69FEC04}"/>
                </a:ext>
              </a:extLst>
            </p:cNvPr>
            <p:cNvSpPr txBox="1"/>
            <p:nvPr/>
          </p:nvSpPr>
          <p:spPr>
            <a:xfrm>
              <a:off x="8129021" y="1423102"/>
              <a:ext cx="3224779" cy="15696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914400">
                <a:defRPr/>
              </a:pPr>
              <a:r>
                <a:rPr lang="en-US" sz="2400" kern="0" dirty="0" err="1">
                  <a:latin typeface="Arial" panose="020B0604020202020204" pitchFamily="34" charset="0"/>
                  <a:cs typeface="Arial" panose="020B0604020202020204" pitchFamily="34" charset="0"/>
                </a:rPr>
                <a:t>Os</a:t>
              </a:r>
              <a:r>
                <a:rPr lang="en-US" sz="2400" kern="0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n-US" sz="2400" kern="0" dirty="0" err="1">
                  <a:latin typeface="Arial" panose="020B0604020202020204" pitchFamily="34" charset="0"/>
                  <a:cs typeface="Arial" panose="020B0604020202020204" pitchFamily="34" charset="0"/>
                </a:rPr>
                <a:t>passos</a:t>
              </a:r>
              <a:r>
                <a:rPr lang="en-US" sz="2400" kern="0" dirty="0">
                  <a:latin typeface="Arial" panose="020B0604020202020204" pitchFamily="34" charset="0"/>
                  <a:cs typeface="Arial" panose="020B0604020202020204" pitchFamily="34" charset="0"/>
                </a:rPr>
                <a:t> 1-3 </a:t>
              </a:r>
              <a:r>
                <a:rPr lang="en-US" sz="2400" kern="0" dirty="0" err="1">
                  <a:latin typeface="Arial" panose="020B0604020202020204" pitchFamily="34" charset="0"/>
                  <a:cs typeface="Arial" panose="020B0604020202020204" pitchFamily="34" charset="0"/>
                </a:rPr>
                <a:t>podem</a:t>
              </a:r>
              <a:r>
                <a:rPr lang="en-US" sz="2400" kern="0" dirty="0">
                  <a:latin typeface="Arial" panose="020B0604020202020204" pitchFamily="34" charset="0"/>
                  <a:cs typeface="Arial" panose="020B0604020202020204" pitchFamily="34" charset="0"/>
                </a:rPr>
                <a:t> ser </a:t>
              </a:r>
              <a:r>
                <a:rPr lang="en-US" sz="2400" kern="0" dirty="0" err="1">
                  <a:latin typeface="Arial" panose="020B0604020202020204" pitchFamily="34" charset="0"/>
                  <a:cs typeface="Arial" panose="020B0604020202020204" pitchFamily="34" charset="0"/>
                </a:rPr>
                <a:t>realizados</a:t>
              </a:r>
              <a:r>
                <a:rPr lang="en-US" sz="2400" kern="0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n-US" sz="2400" kern="0" dirty="0" err="1">
                  <a:latin typeface="Arial" panose="020B0604020202020204" pitchFamily="34" charset="0"/>
                  <a:cs typeface="Arial" panose="020B0604020202020204" pitchFamily="34" charset="0"/>
                </a:rPr>
                <a:t>simultanemanete</a:t>
              </a:r>
              <a:r>
                <a:rPr lang="en-US" sz="2400" kern="0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n-US" sz="2400" kern="0" dirty="0" err="1">
                  <a:latin typeface="Arial" panose="020B0604020202020204" pitchFamily="34" charset="0"/>
                  <a:cs typeface="Arial" panose="020B0604020202020204" pitchFamily="34" charset="0"/>
                </a:rPr>
                <a:t>ou</a:t>
              </a:r>
              <a:r>
                <a:rPr lang="en-US" sz="2400" kern="0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n-US" sz="2400" kern="0" dirty="0" err="1">
                  <a:latin typeface="Arial" panose="020B0604020202020204" pitchFamily="34" charset="0"/>
                  <a:cs typeface="Arial" panose="020B0604020202020204" pitchFamily="34" charset="0"/>
                </a:rPr>
                <a:t>por</a:t>
              </a:r>
              <a:r>
                <a:rPr lang="en-US" sz="2400" kern="0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n-US" sz="2400" kern="0" dirty="0" err="1">
                  <a:latin typeface="Arial" panose="020B0604020202020204" pitchFamily="34" charset="0"/>
                  <a:cs typeface="Arial" panose="020B0604020202020204" pitchFamily="34" charset="0"/>
                </a:rPr>
                <a:t>qualquer</a:t>
              </a:r>
              <a:r>
                <a:rPr lang="en-US" sz="2400" kern="0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n-US" sz="2400" kern="0" dirty="0" err="1">
                  <a:latin typeface="Arial" panose="020B0604020202020204" pitchFamily="34" charset="0"/>
                  <a:cs typeface="Arial" panose="020B0604020202020204" pitchFamily="34" charset="0"/>
                </a:rPr>
                <a:t>ordem</a:t>
              </a:r>
              <a:endParaRPr lang="en-US" sz="2400" kern="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" name="Right Brace 8">
              <a:extLst>
                <a:ext uri="{FF2B5EF4-FFF2-40B4-BE49-F238E27FC236}">
                  <a16:creationId xmlns:a16="http://schemas.microsoft.com/office/drawing/2014/main" id="{A331A2D5-74A5-CD3C-D46B-0B1BA86F980E}"/>
                </a:ext>
              </a:extLst>
            </p:cNvPr>
            <p:cNvSpPr/>
            <p:nvPr/>
          </p:nvSpPr>
          <p:spPr>
            <a:xfrm>
              <a:off x="7529599" y="1478857"/>
              <a:ext cx="457200" cy="1625850"/>
            </a:xfrm>
            <a:prstGeom prst="rightBrace">
              <a:avLst/>
            </a:prstGeom>
            <a:noFill/>
            <a:ln w="38100" cap="flat" cmpd="sng" algn="ctr">
              <a:solidFill>
                <a:srgbClr val="00A94F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defTabSz="914400">
                <a:defRPr/>
              </a:pPr>
              <a:endParaRPr lang="en-US" kern="0">
                <a:solidFill>
                  <a:sysClr val="windowText" lastClr="000000"/>
                </a:solidFill>
                <a:latin typeface="Calibri"/>
              </a:endParaRPr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471CAAB2-72CE-5A38-A182-AA6D69DB6B7C}"/>
              </a:ext>
            </a:extLst>
          </p:cNvPr>
          <p:cNvGrpSpPr/>
          <p:nvPr/>
        </p:nvGrpSpPr>
        <p:grpSpPr>
          <a:xfrm>
            <a:off x="1763189" y="5245479"/>
            <a:ext cx="8511779" cy="1142750"/>
            <a:chOff x="1969411" y="5140567"/>
            <a:chExt cx="8394683" cy="1201504"/>
          </a:xfrm>
        </p:grpSpPr>
        <p:sp>
          <p:nvSpPr>
            <p:cNvPr id="7" name="Rounded Rectangle 13">
              <a:extLst>
                <a:ext uri="{FF2B5EF4-FFF2-40B4-BE49-F238E27FC236}">
                  <a16:creationId xmlns:a16="http://schemas.microsoft.com/office/drawing/2014/main" id="{13503BC8-1527-0A2C-9842-21FACDCD0024}"/>
                </a:ext>
              </a:extLst>
            </p:cNvPr>
            <p:cNvSpPr/>
            <p:nvPr/>
          </p:nvSpPr>
          <p:spPr>
            <a:xfrm>
              <a:off x="1969411" y="5140567"/>
              <a:ext cx="2071577" cy="1199156"/>
            </a:xfrm>
            <a:prstGeom prst="roundRect">
              <a:avLst/>
            </a:prstGeom>
            <a:solidFill>
              <a:srgbClr val="00953A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914400">
                <a:defRPr/>
              </a:pPr>
              <a:r>
                <a:rPr lang="en-US" altLang="en-US" sz="2400" b="1" kern="0" dirty="0" err="1">
                  <a:latin typeface="Arial" panose="020B0604020202020204" pitchFamily="34" charset="0"/>
                  <a:ea typeface="ＭＳ Ｐゴシック" pitchFamily="34" charset="-128"/>
                  <a:cs typeface="Arial" panose="020B0604020202020204" pitchFamily="34" charset="0"/>
                </a:rPr>
                <a:t>Descritivo</a:t>
              </a:r>
              <a:endParaRPr lang="en-US" altLang="en-US" sz="2400" b="1" kern="0" dirty="0">
                <a:latin typeface="Arial" panose="020B0604020202020204" pitchFamily="34" charset="0"/>
                <a:ea typeface="ＭＳ Ｐゴシック" pitchFamily="34" charset="-128"/>
                <a:cs typeface="Arial" panose="020B0604020202020204" pitchFamily="34" charset="0"/>
              </a:endParaRPr>
            </a:p>
            <a:p>
              <a:pPr algn="ctr" defTabSz="914400">
                <a:defRPr/>
              </a:pPr>
              <a:r>
                <a:rPr lang="en-US" sz="2400" kern="0" dirty="0">
                  <a:latin typeface="Arial" panose="020B0604020202020204" pitchFamily="34" charset="0"/>
                  <a:ea typeface="ＭＳ Ｐゴシック" pitchFamily="34" charset="-128"/>
                  <a:cs typeface="Arial" panose="020B0604020202020204" pitchFamily="34" charset="0"/>
                </a:rPr>
                <a:t>Passos 1-6</a:t>
              </a:r>
              <a:endParaRPr lang="en-US" sz="2400" kern="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" name="Rounded Rectangle 14">
              <a:extLst>
                <a:ext uri="{FF2B5EF4-FFF2-40B4-BE49-F238E27FC236}">
                  <a16:creationId xmlns:a16="http://schemas.microsoft.com/office/drawing/2014/main" id="{FD715FB1-7647-688A-E61C-3C4234CEE2C6}"/>
                </a:ext>
              </a:extLst>
            </p:cNvPr>
            <p:cNvSpPr/>
            <p:nvPr/>
          </p:nvSpPr>
          <p:spPr>
            <a:xfrm>
              <a:off x="4985678" y="5140567"/>
              <a:ext cx="2071577" cy="1201504"/>
            </a:xfrm>
            <a:prstGeom prst="roundRect">
              <a:avLst/>
            </a:prstGeom>
            <a:solidFill>
              <a:schemeClr val="bg2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defTabSz="914400"/>
              <a:r>
                <a:rPr lang="en-US" altLang="en-US" sz="2400" b="1" kern="0" dirty="0" err="1">
                  <a:latin typeface="Arial" panose="020B0604020202020204" pitchFamily="34" charset="0"/>
                  <a:ea typeface="ＭＳ Ｐゴシック" pitchFamily="34" charset="-128"/>
                  <a:cs typeface="Arial" panose="020B0604020202020204" pitchFamily="34" charset="0"/>
                </a:rPr>
                <a:t>Analítico</a:t>
              </a:r>
              <a:endParaRPr lang="en-US" altLang="en-US" sz="2400" b="1" kern="0" dirty="0">
                <a:latin typeface="Arial" panose="020B0604020202020204" pitchFamily="34" charset="0"/>
                <a:ea typeface="ＭＳ Ｐゴシック" pitchFamily="34" charset="-128"/>
                <a:cs typeface="Arial" panose="020B0604020202020204" pitchFamily="34" charset="0"/>
              </a:endParaRPr>
            </a:p>
            <a:p>
              <a:pPr defTabSz="914400"/>
              <a:r>
                <a:rPr lang="en-US" sz="2400" kern="0" dirty="0">
                  <a:latin typeface="Arial" panose="020B0604020202020204" pitchFamily="34" charset="0"/>
                  <a:ea typeface="ＭＳ Ｐゴシック" pitchFamily="34" charset="-128"/>
                  <a:cs typeface="Arial" panose="020B0604020202020204" pitchFamily="34" charset="0"/>
                </a:rPr>
                <a:t>Passos 7-10</a:t>
              </a:r>
            </a:p>
          </p:txBody>
        </p:sp>
        <p:sp>
          <p:nvSpPr>
            <p:cNvPr id="11" name="Rounded Rectangle 18">
              <a:extLst>
                <a:ext uri="{FF2B5EF4-FFF2-40B4-BE49-F238E27FC236}">
                  <a16:creationId xmlns:a16="http://schemas.microsoft.com/office/drawing/2014/main" id="{B23C12CD-3212-DA19-3D3B-D81D33B026B6}"/>
                </a:ext>
              </a:extLst>
            </p:cNvPr>
            <p:cNvSpPr/>
            <p:nvPr/>
          </p:nvSpPr>
          <p:spPr>
            <a:xfrm>
              <a:off x="8001945" y="5140567"/>
              <a:ext cx="2362149" cy="1200330"/>
            </a:xfrm>
            <a:prstGeom prst="round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lvl="1"/>
              <a:r>
                <a:rPr lang="en-US" altLang="en-US" sz="2400" b="1" dirty="0">
                  <a:solidFill>
                    <a:schemeClr val="tx1"/>
                  </a:solidFill>
                  <a:latin typeface="Arial" panose="020B0604020202020204" pitchFamily="34" charset="0"/>
                  <a:ea typeface="ＭＳ Ｐゴシック" pitchFamily="34" charset="-128"/>
                  <a:cs typeface="Arial" panose="020B0604020202020204" pitchFamily="34" charset="0"/>
                </a:rPr>
                <a:t>Resposta</a:t>
              </a:r>
            </a:p>
            <a:p>
              <a:pPr marL="0" lvl="1"/>
              <a:r>
                <a:rPr lang="en-US" altLang="en-US" sz="2400" dirty="0">
                  <a:solidFill>
                    <a:schemeClr val="tx1"/>
                  </a:solidFill>
                  <a:latin typeface="Arial" panose="020B0604020202020204" pitchFamily="34" charset="0"/>
                  <a:ea typeface="ＭＳ Ｐゴシック" pitchFamily="34" charset="-128"/>
                  <a:cs typeface="Arial" panose="020B0604020202020204" pitchFamily="34" charset="0"/>
                </a:rPr>
                <a:t>Passos 11-13</a:t>
              </a:r>
            </a:p>
          </p:txBody>
        </p:sp>
        <p:sp>
          <p:nvSpPr>
            <p:cNvPr id="12" name="Right Arrow 26">
              <a:extLst>
                <a:ext uri="{FF2B5EF4-FFF2-40B4-BE49-F238E27FC236}">
                  <a16:creationId xmlns:a16="http://schemas.microsoft.com/office/drawing/2014/main" id="{89785290-1BF5-48C5-EA73-FB374705D450}"/>
                </a:ext>
              </a:extLst>
            </p:cNvPr>
            <p:cNvSpPr/>
            <p:nvPr/>
          </p:nvSpPr>
          <p:spPr>
            <a:xfrm>
              <a:off x="4192418" y="5499855"/>
              <a:ext cx="573485" cy="442604"/>
            </a:xfrm>
            <a:prstGeom prst="rightArrow">
              <a:avLst/>
            </a:prstGeom>
            <a:solidFill>
              <a:schemeClr val="bg2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600" kern="0">
                <a:solidFill>
                  <a:prstClr val="white"/>
                </a:solidFill>
                <a:latin typeface="Calibri"/>
                <a:cs typeface="+mn-cs"/>
              </a:endParaRPr>
            </a:p>
          </p:txBody>
        </p:sp>
        <p:sp>
          <p:nvSpPr>
            <p:cNvPr id="13" name="Right Arrow 27">
              <a:extLst>
                <a:ext uri="{FF2B5EF4-FFF2-40B4-BE49-F238E27FC236}">
                  <a16:creationId xmlns:a16="http://schemas.microsoft.com/office/drawing/2014/main" id="{FECC88F7-3336-DC39-CEC3-1597CA13AB8E}"/>
                </a:ext>
              </a:extLst>
            </p:cNvPr>
            <p:cNvSpPr/>
            <p:nvPr/>
          </p:nvSpPr>
          <p:spPr>
            <a:xfrm>
              <a:off x="7242857" y="5437143"/>
              <a:ext cx="573485" cy="465608"/>
            </a:xfrm>
            <a:prstGeom prst="rightArrow">
              <a:avLst/>
            </a:prstGeom>
            <a:solidFill>
              <a:schemeClr val="bg2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600" kern="0">
                <a:solidFill>
                  <a:prstClr val="white"/>
                </a:solidFill>
                <a:latin typeface="Calibri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661559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731E12-C714-4322-B31C-249532348E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Avaliar as </a:t>
            </a:r>
            <a:r>
              <a:rPr lang="en-US" altLang="en-US" dirty="0" err="1"/>
              <a:t>pistas</a:t>
            </a:r>
            <a:r>
              <a:rPr lang="en-US" altLang="en-US" dirty="0"/>
              <a:t> para </a:t>
            </a:r>
            <a:r>
              <a:rPr lang="en-US" altLang="en-US" dirty="0" err="1"/>
              <a:t>verificar</a:t>
            </a:r>
            <a:r>
              <a:rPr lang="en-US" altLang="en-US" dirty="0"/>
              <a:t> </a:t>
            </a:r>
            <a:br>
              <a:rPr lang="en-US" altLang="en-US" dirty="0"/>
            </a:br>
            <a:r>
              <a:rPr lang="en-US" altLang="en-US" dirty="0"/>
              <a:t>o </a:t>
            </a:r>
            <a:r>
              <a:rPr lang="en-US" altLang="en-US" dirty="0" err="1"/>
              <a:t>diagnóstico</a:t>
            </a:r>
            <a:endParaRPr lang="en-US" dirty="0"/>
          </a:p>
        </p:txBody>
      </p:sp>
      <p:sp>
        <p:nvSpPr>
          <p:cNvPr id="3" name="Text Placeholder 5">
            <a:extLst>
              <a:ext uri="{FF2B5EF4-FFF2-40B4-BE49-F238E27FC236}">
                <a16:creationId xmlns:a16="http://schemas.microsoft.com/office/drawing/2014/main" id="{A8099C25-49AD-B148-3CC6-90D479E93B2A}"/>
              </a:ext>
            </a:extLst>
          </p:cNvPr>
          <p:cNvSpPr txBox="1">
            <a:spLocks/>
          </p:cNvSpPr>
          <p:nvPr/>
        </p:nvSpPr>
        <p:spPr>
          <a:xfrm>
            <a:off x="500743" y="1478857"/>
            <a:ext cx="10732737" cy="4639309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Wingdings" panose="05000000000000000000" pitchFamily="2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‒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‒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61645" lvl="1" indent="-342900">
              <a:lnSpc>
                <a:spcPct val="110000"/>
              </a:lnSpc>
              <a:spcBef>
                <a:spcPts val="672"/>
              </a:spcBef>
              <a:buClrTx/>
              <a:buFont typeface="Arial" panose="020B0604020202020204" pitchFamily="34" charset="0"/>
              <a:buChar char="•"/>
            </a:pPr>
            <a:r>
              <a:rPr lang="en-US" altLang="en-US" sz="2800" dirty="0" err="1"/>
              <a:t>Apresentação</a:t>
            </a:r>
            <a:r>
              <a:rPr lang="en-US" altLang="en-US" sz="2800" dirty="0"/>
              <a:t> </a:t>
            </a:r>
            <a:r>
              <a:rPr lang="en-US" altLang="en-US" sz="2800" dirty="0" err="1"/>
              <a:t>clínica</a:t>
            </a:r>
            <a:r>
              <a:rPr lang="en-US" altLang="en-US" sz="2800" dirty="0"/>
              <a:t> </a:t>
            </a:r>
            <a:r>
              <a:rPr lang="en-US" altLang="en-US" sz="2800" dirty="0" err="1"/>
              <a:t>consistente</a:t>
            </a:r>
            <a:r>
              <a:rPr lang="en-US" altLang="en-US" sz="2800" dirty="0"/>
              <a:t> com o </a:t>
            </a:r>
            <a:r>
              <a:rPr lang="en-US" altLang="en-US" sz="2800" dirty="0" err="1"/>
              <a:t>diagnóstico</a:t>
            </a:r>
            <a:r>
              <a:rPr lang="en-US" altLang="en-US" sz="2800" dirty="0"/>
              <a:t> </a:t>
            </a:r>
            <a:r>
              <a:rPr lang="en-US" altLang="en-US" sz="2800" dirty="0" err="1"/>
              <a:t>suspeito</a:t>
            </a:r>
            <a:r>
              <a:rPr lang="en-US" altLang="en-US" sz="2800" dirty="0"/>
              <a:t>?</a:t>
            </a:r>
          </a:p>
          <a:p>
            <a:pPr lvl="1"/>
            <a:r>
              <a:rPr lang="en-US" altLang="en-US" dirty="0" err="1"/>
              <a:t>Sinais</a:t>
            </a:r>
            <a:r>
              <a:rPr lang="en-US" altLang="en-US" dirty="0"/>
              <a:t> e </a:t>
            </a:r>
            <a:r>
              <a:rPr lang="en-US" altLang="en-US" dirty="0" err="1"/>
              <a:t>sintomas</a:t>
            </a:r>
            <a:endParaRPr lang="en-US" altLang="en-US" dirty="0"/>
          </a:p>
          <a:p>
            <a:pPr lvl="1"/>
            <a:r>
              <a:rPr lang="en-US" altLang="en-US" dirty="0" err="1"/>
              <a:t>Resultados</a:t>
            </a:r>
            <a:r>
              <a:rPr lang="en-US" altLang="en-US" dirty="0"/>
              <a:t> </a:t>
            </a:r>
            <a:r>
              <a:rPr lang="en-US" altLang="en-US" dirty="0" err="1"/>
              <a:t>laboratoriais</a:t>
            </a:r>
            <a:endParaRPr lang="en-US" altLang="en-US" dirty="0"/>
          </a:p>
          <a:p>
            <a:pPr lvl="1"/>
            <a:r>
              <a:rPr lang="en-US" altLang="en-US" dirty="0" err="1"/>
              <a:t>Evolução</a:t>
            </a:r>
            <a:r>
              <a:rPr lang="en-US" altLang="en-US" dirty="0"/>
              <a:t> </a:t>
            </a:r>
            <a:r>
              <a:rPr lang="en-US" altLang="en-US" dirty="0" err="1"/>
              <a:t>clínica</a:t>
            </a:r>
            <a:r>
              <a:rPr lang="en-US" altLang="en-US" dirty="0"/>
              <a:t> e </a:t>
            </a:r>
            <a:r>
              <a:rPr lang="en-US" altLang="en-US" dirty="0" err="1"/>
              <a:t>história</a:t>
            </a:r>
            <a:endParaRPr lang="en-US" altLang="en-US" dirty="0"/>
          </a:p>
          <a:p>
            <a:pPr marL="461645" lvl="1" indent="-342900">
              <a:lnSpc>
                <a:spcPct val="110000"/>
              </a:lnSpc>
              <a:spcBef>
                <a:spcPts val="672"/>
              </a:spcBef>
              <a:buClrTx/>
              <a:buFont typeface="Arial" panose="020B0604020202020204" pitchFamily="34" charset="0"/>
              <a:buChar char="•"/>
            </a:pPr>
            <a:r>
              <a:rPr lang="en-US" sz="2800" dirty="0"/>
              <a:t>Lista de </a:t>
            </a:r>
            <a:r>
              <a:rPr lang="en-US" sz="2800" dirty="0" err="1"/>
              <a:t>diagnósticos</a:t>
            </a:r>
            <a:r>
              <a:rPr lang="en-US" sz="2800" dirty="0"/>
              <a:t> </a:t>
            </a:r>
            <a:r>
              <a:rPr lang="en-US" sz="2800" dirty="0" err="1"/>
              <a:t>diferenciais</a:t>
            </a:r>
            <a:r>
              <a:rPr lang="en-US" sz="2800" dirty="0"/>
              <a:t> </a:t>
            </a:r>
            <a:r>
              <a:rPr lang="en-US" sz="2800" dirty="0" err="1"/>
              <a:t>ou</a:t>
            </a:r>
            <a:r>
              <a:rPr lang="en-US" sz="2800" dirty="0"/>
              <a:t> </a:t>
            </a:r>
            <a:r>
              <a:rPr lang="en-US" sz="2800" dirty="0" err="1"/>
              <a:t>outras</a:t>
            </a:r>
            <a:r>
              <a:rPr lang="en-US" sz="2800" dirty="0"/>
              <a:t> </a:t>
            </a:r>
            <a:r>
              <a:rPr lang="en-US" sz="2800" dirty="0" err="1"/>
              <a:t>doenças</a:t>
            </a:r>
            <a:r>
              <a:rPr lang="en-US" sz="2800" dirty="0"/>
              <a:t> </a:t>
            </a:r>
            <a:r>
              <a:rPr lang="en-US" sz="2800" dirty="0" err="1"/>
              <a:t>suspeitas</a:t>
            </a:r>
            <a:r>
              <a:rPr lang="en-US" sz="2800" dirty="0"/>
              <a:t>?</a:t>
            </a:r>
          </a:p>
          <a:p>
            <a:pPr marL="461645" lvl="1" indent="-342900">
              <a:lnSpc>
                <a:spcPct val="110000"/>
              </a:lnSpc>
              <a:spcBef>
                <a:spcPts val="672"/>
              </a:spcBef>
              <a:buClrTx/>
              <a:buFont typeface="Arial" panose="020B0604020202020204" pitchFamily="34" charset="0"/>
              <a:buChar char="•"/>
            </a:pPr>
            <a:r>
              <a:rPr lang="en-US" sz="2800" dirty="0" err="1"/>
              <a:t>Confirmação</a:t>
            </a:r>
            <a:r>
              <a:rPr lang="en-US" sz="2800" dirty="0"/>
              <a:t> laboratorial?</a:t>
            </a:r>
            <a:endParaRPr lang="en-US" altLang="en-US" sz="2800" dirty="0"/>
          </a:p>
          <a:p>
            <a:pPr marL="461645" lvl="1" indent="-342900">
              <a:lnSpc>
                <a:spcPct val="110000"/>
              </a:lnSpc>
              <a:spcBef>
                <a:spcPts val="672"/>
              </a:spcBef>
              <a:buClrTx/>
              <a:buFont typeface="Arial" panose="020B0604020202020204" pitchFamily="34" charset="0"/>
              <a:buChar char="•"/>
            </a:pPr>
            <a:r>
              <a:rPr lang="en-US" altLang="en-US" sz="2800" dirty="0" err="1"/>
              <a:t>Exposição</a:t>
            </a:r>
            <a:r>
              <a:rPr lang="en-US" altLang="en-US" sz="2800" dirty="0"/>
              <a:t> </a:t>
            </a:r>
            <a:r>
              <a:rPr lang="en-US" altLang="en-US" sz="2800" dirty="0" err="1"/>
              <a:t>compatível</a:t>
            </a:r>
            <a:r>
              <a:rPr lang="en-US" altLang="en-US" sz="2800" dirty="0"/>
              <a:t>?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30390048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spcBef>
                <a:spcPts val="1200"/>
              </a:spcBef>
            </a:pPr>
            <a:r>
              <a:rPr lang="en-US" altLang="en-US" dirty="0" err="1"/>
              <a:t>Método</a:t>
            </a:r>
            <a:r>
              <a:rPr lang="en-US" altLang="en-US" dirty="0"/>
              <a:t> </a:t>
            </a:r>
            <a:r>
              <a:rPr lang="en-US" altLang="en-US" dirty="0" err="1"/>
              <a:t>mais</a:t>
            </a:r>
            <a:r>
              <a:rPr lang="en-US" altLang="en-US" dirty="0"/>
              <a:t> </a:t>
            </a:r>
            <a:r>
              <a:rPr lang="en-US" altLang="en-US" dirty="0" err="1"/>
              <a:t>definitivo</a:t>
            </a:r>
            <a:r>
              <a:rPr lang="en-US" altLang="en-US" dirty="0"/>
              <a:t> de </a:t>
            </a:r>
            <a:r>
              <a:rPr lang="en-US" altLang="en-US" dirty="0" err="1"/>
              <a:t>verificação</a:t>
            </a:r>
            <a:r>
              <a:rPr lang="en-US" altLang="en-US" dirty="0"/>
              <a:t> do </a:t>
            </a:r>
            <a:r>
              <a:rPr lang="en-US" altLang="en-US" dirty="0" err="1"/>
              <a:t>diagnóstico</a:t>
            </a:r>
            <a:endParaRPr lang="en-US" altLang="en-US" dirty="0"/>
          </a:p>
          <a:p>
            <a:pPr>
              <a:spcBef>
                <a:spcPts val="1200"/>
              </a:spcBef>
            </a:pPr>
            <a:r>
              <a:rPr lang="en-US" altLang="en-US" dirty="0" err="1"/>
              <a:t>Os</a:t>
            </a:r>
            <a:r>
              <a:rPr lang="en-US" altLang="en-US" dirty="0"/>
              <a:t> </a:t>
            </a:r>
            <a:r>
              <a:rPr lang="en-US" altLang="en-US" dirty="0" err="1"/>
              <a:t>agentes</a:t>
            </a:r>
            <a:r>
              <a:rPr lang="en-US" altLang="en-US" dirty="0"/>
              <a:t> </a:t>
            </a:r>
            <a:r>
              <a:rPr lang="en-US" altLang="en-US" dirty="0" err="1"/>
              <a:t>patogênicos</a:t>
            </a:r>
            <a:r>
              <a:rPr lang="en-US" altLang="en-US" dirty="0"/>
              <a:t> </a:t>
            </a:r>
            <a:r>
              <a:rPr lang="en-US" altLang="en-US" dirty="0" err="1"/>
              <a:t>têm</a:t>
            </a:r>
            <a:r>
              <a:rPr lang="en-US" altLang="en-US" dirty="0"/>
              <a:t> </a:t>
            </a:r>
            <a:r>
              <a:rPr lang="en-US" altLang="en-US" dirty="0" err="1"/>
              <a:t>períodos</a:t>
            </a:r>
            <a:r>
              <a:rPr lang="en-US" altLang="en-US" dirty="0"/>
              <a:t> de </a:t>
            </a:r>
            <a:r>
              <a:rPr lang="en-US" altLang="en-US" dirty="0" err="1"/>
              <a:t>incubação</a:t>
            </a:r>
            <a:r>
              <a:rPr lang="en-US" altLang="en-US" dirty="0"/>
              <a:t> </a:t>
            </a:r>
            <a:r>
              <a:rPr lang="en-US" altLang="en-US" dirty="0" err="1"/>
              <a:t>caraterísticos</a:t>
            </a:r>
            <a:r>
              <a:rPr lang="en-US" altLang="en-US" dirty="0"/>
              <a:t> que </a:t>
            </a:r>
            <a:r>
              <a:rPr lang="en-US" altLang="en-US" dirty="0" err="1"/>
              <a:t>podem</a:t>
            </a:r>
            <a:r>
              <a:rPr lang="en-US" altLang="en-US" dirty="0"/>
              <a:t> </a:t>
            </a:r>
            <a:r>
              <a:rPr lang="en-US" altLang="en-US" dirty="0" err="1"/>
              <a:t>ajudar</a:t>
            </a:r>
            <a:r>
              <a:rPr lang="en-US" altLang="en-US" dirty="0"/>
              <a:t> a </a:t>
            </a:r>
            <a:r>
              <a:rPr lang="en-US" altLang="en-US" dirty="0" err="1"/>
              <a:t>identificar</a:t>
            </a:r>
            <a:r>
              <a:rPr lang="en-US" altLang="en-US" dirty="0"/>
              <a:t> o </a:t>
            </a:r>
            <a:r>
              <a:rPr lang="en-US" altLang="en-US" dirty="0" err="1"/>
              <a:t>período</a:t>
            </a:r>
            <a:r>
              <a:rPr lang="en-US" altLang="en-US" dirty="0"/>
              <a:t> </a:t>
            </a:r>
            <a:br>
              <a:rPr lang="en-US" altLang="en-US" dirty="0"/>
            </a:br>
            <a:r>
              <a:rPr lang="en-US" altLang="en-US" dirty="0"/>
              <a:t>de </a:t>
            </a:r>
            <a:r>
              <a:rPr lang="en-US" altLang="en-US" dirty="0" err="1"/>
              <a:t>exposição</a:t>
            </a:r>
            <a:endParaRPr lang="en-US" altLang="en-US" dirty="0"/>
          </a:p>
          <a:p>
            <a:pPr>
              <a:spcBef>
                <a:spcPts val="1200"/>
              </a:spcBef>
            </a:pPr>
            <a:r>
              <a:rPr lang="en-US" altLang="en-US" dirty="0" err="1"/>
              <a:t>Não</a:t>
            </a:r>
            <a:r>
              <a:rPr lang="en-US" altLang="en-US" dirty="0"/>
              <a:t> </a:t>
            </a:r>
            <a:r>
              <a:rPr lang="en-US" altLang="en-US" dirty="0" err="1"/>
              <a:t>esperar</a:t>
            </a:r>
            <a:r>
              <a:rPr lang="en-US" altLang="en-US" dirty="0"/>
              <a:t> </a:t>
            </a:r>
            <a:r>
              <a:rPr lang="en-US" altLang="en-US" dirty="0" err="1"/>
              <a:t>pelo</a:t>
            </a:r>
            <a:r>
              <a:rPr lang="en-US" altLang="en-US" dirty="0"/>
              <a:t> </a:t>
            </a:r>
            <a:r>
              <a:rPr lang="en-US" altLang="en-US" dirty="0" err="1"/>
              <a:t>diagnóstico</a:t>
            </a:r>
            <a:r>
              <a:rPr lang="en-US" altLang="en-US" dirty="0"/>
              <a:t> laboratorial para </a:t>
            </a:r>
            <a:r>
              <a:rPr lang="en-US" altLang="en-US" dirty="0" err="1"/>
              <a:t>proceder</a:t>
            </a:r>
            <a:r>
              <a:rPr lang="en-US" altLang="en-US" dirty="0"/>
              <a:t> </a:t>
            </a:r>
            <a:br>
              <a:rPr lang="en-US" altLang="en-US" dirty="0"/>
            </a:br>
            <a:r>
              <a:rPr lang="en-US" altLang="en-US" dirty="0"/>
              <a:t>à </a:t>
            </a:r>
            <a:r>
              <a:rPr lang="en-US" altLang="en-US" dirty="0" err="1"/>
              <a:t>investigação</a:t>
            </a:r>
            <a:endParaRPr lang="en-US" altLang="en-US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DE2608A1-103D-4A4F-A25A-5DB16BFE55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err="1"/>
              <a:t>Confirmação</a:t>
            </a:r>
            <a:r>
              <a:rPr lang="en-US" altLang="en-US" dirty="0"/>
              <a:t> laboratorial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1347349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C23897E-DE9A-8D87-A2E6-172C33A6EDD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FEE3A9D-2EA1-C912-9978-CC82C6A6EBE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8200" y="1478857"/>
            <a:ext cx="11117580" cy="4639309"/>
          </a:xfrm>
        </p:spPr>
        <p:txBody>
          <a:bodyPr lIns="91440" tIns="45720" rIns="91440" bIns="45720" anchor="t"/>
          <a:lstStyle/>
          <a:p>
            <a:pPr marL="0" indent="0">
              <a:spcBef>
                <a:spcPts val="672"/>
              </a:spcBef>
              <a:buSzPct val="100000"/>
              <a:buNone/>
            </a:pPr>
            <a:r>
              <a:rPr lang="en-US" altLang="en-US" dirty="0">
                <a:solidFill>
                  <a:srgbClr val="A6A6A6"/>
                </a:solidFill>
              </a:rPr>
              <a:t>Passo 1: </a:t>
            </a:r>
            <a:r>
              <a:rPr lang="en-US" altLang="en-US" dirty="0" err="1">
                <a:solidFill>
                  <a:srgbClr val="A6A6A6"/>
                </a:solidFill>
              </a:rPr>
              <a:t>Preparar</a:t>
            </a:r>
            <a:r>
              <a:rPr lang="en-US" altLang="en-US" dirty="0">
                <a:solidFill>
                  <a:srgbClr val="A6A6A6"/>
                </a:solidFill>
              </a:rPr>
              <a:t> o </a:t>
            </a:r>
            <a:r>
              <a:rPr lang="en-US" altLang="en-US" dirty="0" err="1">
                <a:solidFill>
                  <a:srgbClr val="A6A6A6"/>
                </a:solidFill>
              </a:rPr>
              <a:t>trabalho</a:t>
            </a:r>
            <a:r>
              <a:rPr lang="en-US" altLang="en-US" dirty="0">
                <a:solidFill>
                  <a:srgbClr val="A6A6A6"/>
                </a:solidFill>
              </a:rPr>
              <a:t> de campo</a:t>
            </a:r>
            <a:endParaRPr lang="en-US" dirty="0">
              <a:solidFill>
                <a:srgbClr val="A6A6A6"/>
              </a:solidFill>
            </a:endParaRPr>
          </a:p>
          <a:p>
            <a:pPr marL="0" indent="0">
              <a:spcBef>
                <a:spcPts val="672"/>
              </a:spcBef>
              <a:buSzPct val="100000"/>
              <a:buNone/>
            </a:pPr>
            <a:r>
              <a:rPr lang="en-US" altLang="en-US" dirty="0">
                <a:solidFill>
                  <a:srgbClr val="A6A6A6"/>
                </a:solidFill>
              </a:rPr>
              <a:t>Passo 2: </a:t>
            </a:r>
            <a:r>
              <a:rPr lang="en-US" altLang="en-US" dirty="0" err="1">
                <a:solidFill>
                  <a:srgbClr val="A6A6A6"/>
                </a:solidFill>
              </a:rPr>
              <a:t>Confirmar</a:t>
            </a:r>
            <a:r>
              <a:rPr lang="en-US" altLang="en-US" dirty="0">
                <a:solidFill>
                  <a:srgbClr val="A6A6A6"/>
                </a:solidFill>
              </a:rPr>
              <a:t> o </a:t>
            </a:r>
            <a:r>
              <a:rPr lang="en-US" altLang="en-US" dirty="0" err="1">
                <a:solidFill>
                  <a:srgbClr val="A6A6A6"/>
                </a:solidFill>
              </a:rPr>
              <a:t>surto</a:t>
            </a:r>
            <a:endParaRPr lang="en-US" altLang="en-US" dirty="0">
              <a:solidFill>
                <a:srgbClr val="A6A6A6"/>
              </a:solidFill>
            </a:endParaRPr>
          </a:p>
          <a:p>
            <a:pPr marL="0" indent="0">
              <a:spcBef>
                <a:spcPts val="672"/>
              </a:spcBef>
              <a:buSzPct val="100000"/>
              <a:buNone/>
            </a:pPr>
            <a:r>
              <a:rPr lang="en-US" altLang="en-US" dirty="0">
                <a:solidFill>
                  <a:srgbClr val="A6A6A6"/>
                </a:solidFill>
              </a:rPr>
              <a:t>Passo 3: </a:t>
            </a:r>
            <a:r>
              <a:rPr lang="en-US" altLang="en-US" dirty="0" err="1">
                <a:solidFill>
                  <a:srgbClr val="A6A6A6"/>
                </a:solidFill>
              </a:rPr>
              <a:t>Verificar</a:t>
            </a:r>
            <a:r>
              <a:rPr lang="en-US" altLang="en-US" dirty="0">
                <a:solidFill>
                  <a:srgbClr val="A6A6A6"/>
                </a:solidFill>
              </a:rPr>
              <a:t> o </a:t>
            </a:r>
            <a:r>
              <a:rPr lang="en-US" altLang="en-US" dirty="0" err="1">
                <a:solidFill>
                  <a:srgbClr val="A6A6A6"/>
                </a:solidFill>
              </a:rPr>
              <a:t>diagnóstico</a:t>
            </a:r>
            <a:endParaRPr lang="en-US" altLang="en-US" dirty="0">
              <a:solidFill>
                <a:srgbClr val="A6A6A6"/>
              </a:solidFill>
            </a:endParaRPr>
          </a:p>
          <a:p>
            <a:pPr marL="0" indent="0">
              <a:spcBef>
                <a:spcPts val="672"/>
              </a:spcBef>
              <a:buSzPct val="100000"/>
              <a:buNone/>
            </a:pPr>
            <a:r>
              <a:rPr lang="en-US" altLang="en-US" dirty="0">
                <a:ea typeface="ＭＳ Ｐゴシック"/>
              </a:rPr>
              <a:t>Passo 4: </a:t>
            </a:r>
            <a:r>
              <a:rPr lang="en-US" altLang="en-US" dirty="0" err="1">
                <a:ea typeface="ＭＳ Ｐゴシック"/>
              </a:rPr>
              <a:t>Construir</a:t>
            </a:r>
            <a:r>
              <a:rPr lang="en-US" altLang="en-US" dirty="0">
                <a:ea typeface="ＭＳ Ｐゴシック"/>
              </a:rPr>
              <a:t> </a:t>
            </a:r>
            <a:r>
              <a:rPr lang="en-US" altLang="en-US" dirty="0" err="1">
                <a:ea typeface="ＭＳ Ｐゴシック"/>
              </a:rPr>
              <a:t>uma</a:t>
            </a:r>
            <a:r>
              <a:rPr lang="en-US" altLang="en-US" dirty="0">
                <a:ea typeface="ＭＳ Ｐゴシック"/>
              </a:rPr>
              <a:t> </a:t>
            </a:r>
            <a:r>
              <a:rPr lang="en-US" altLang="en-US" dirty="0" err="1">
                <a:ea typeface="ＭＳ Ｐゴシック"/>
              </a:rPr>
              <a:t>definição</a:t>
            </a:r>
            <a:r>
              <a:rPr lang="en-US" altLang="en-US" dirty="0">
                <a:ea typeface="ＭＳ Ｐゴシック"/>
              </a:rPr>
              <a:t> de </a:t>
            </a:r>
            <a:r>
              <a:rPr lang="en-US" altLang="en-US" dirty="0" err="1">
                <a:ea typeface="ＭＳ Ｐゴシック"/>
              </a:rPr>
              <a:t>caso</a:t>
            </a:r>
            <a:endParaRPr lang="en-US" altLang="en-US" dirty="0">
              <a:ea typeface="ＭＳ Ｐゴシック"/>
            </a:endParaRPr>
          </a:p>
          <a:p>
            <a:pPr marL="0" indent="0">
              <a:spcBef>
                <a:spcPts val="672"/>
              </a:spcBef>
              <a:buSzPct val="100000"/>
              <a:buNone/>
            </a:pPr>
            <a:r>
              <a:rPr lang="en-US" altLang="en-US" dirty="0">
                <a:solidFill>
                  <a:srgbClr val="A6A6A6"/>
                </a:solidFill>
              </a:rPr>
              <a:t>Passo 5: </a:t>
            </a:r>
            <a:r>
              <a:rPr lang="en-US" altLang="en-US" dirty="0" err="1">
                <a:solidFill>
                  <a:srgbClr val="A6A6A6"/>
                </a:solidFill>
              </a:rPr>
              <a:t>Encontrar</a:t>
            </a:r>
            <a:r>
              <a:rPr lang="en-US" altLang="en-US" dirty="0">
                <a:solidFill>
                  <a:srgbClr val="A6A6A6"/>
                </a:solidFill>
              </a:rPr>
              <a:t> </a:t>
            </a:r>
            <a:r>
              <a:rPr lang="en-US" altLang="en-US" dirty="0" err="1">
                <a:solidFill>
                  <a:srgbClr val="A6A6A6"/>
                </a:solidFill>
              </a:rPr>
              <a:t>casos</a:t>
            </a:r>
            <a:r>
              <a:rPr lang="en-US" altLang="en-US" dirty="0">
                <a:solidFill>
                  <a:srgbClr val="A6A6A6"/>
                </a:solidFill>
              </a:rPr>
              <a:t> </a:t>
            </a:r>
            <a:r>
              <a:rPr lang="en-US" altLang="en-US" dirty="0" err="1">
                <a:solidFill>
                  <a:srgbClr val="A6A6A6"/>
                </a:solidFill>
              </a:rPr>
              <a:t>sistematicamente</a:t>
            </a:r>
            <a:r>
              <a:rPr lang="en-US" altLang="en-US" dirty="0">
                <a:solidFill>
                  <a:srgbClr val="A6A6A6"/>
                </a:solidFill>
              </a:rPr>
              <a:t> e registrar </a:t>
            </a:r>
            <a:r>
              <a:rPr lang="en-US" altLang="en-US" dirty="0" err="1">
                <a:solidFill>
                  <a:srgbClr val="A6A6A6"/>
                </a:solidFill>
              </a:rPr>
              <a:t>informações</a:t>
            </a:r>
            <a:endParaRPr lang="en-US" altLang="en-US" dirty="0">
              <a:solidFill>
                <a:srgbClr val="A6A6A6"/>
              </a:solidFill>
            </a:endParaRPr>
          </a:p>
          <a:p>
            <a:pPr marL="0" indent="0">
              <a:spcBef>
                <a:spcPts val="672"/>
              </a:spcBef>
              <a:buSzPct val="100000"/>
              <a:buNone/>
            </a:pPr>
            <a:r>
              <a:rPr lang="en-US" altLang="en-US" dirty="0">
                <a:solidFill>
                  <a:srgbClr val="A6A6A6"/>
                </a:solidFill>
              </a:rPr>
              <a:t>Passo 6: </a:t>
            </a:r>
            <a:r>
              <a:rPr lang="en-US" altLang="en-US" dirty="0" err="1">
                <a:solidFill>
                  <a:srgbClr val="A6A6A6"/>
                </a:solidFill>
              </a:rPr>
              <a:t>Realizar</a:t>
            </a:r>
            <a:r>
              <a:rPr lang="en-US" altLang="en-US" dirty="0">
                <a:solidFill>
                  <a:srgbClr val="A6A6A6"/>
                </a:solidFill>
              </a:rPr>
              <a:t> a </a:t>
            </a:r>
            <a:r>
              <a:rPr lang="en-US" altLang="en-US" dirty="0" err="1">
                <a:solidFill>
                  <a:srgbClr val="A6A6A6"/>
                </a:solidFill>
              </a:rPr>
              <a:t>epidemiologia</a:t>
            </a:r>
            <a:r>
              <a:rPr lang="en-US" altLang="en-US" dirty="0">
                <a:solidFill>
                  <a:srgbClr val="A6A6A6"/>
                </a:solidFill>
              </a:rPr>
              <a:t> </a:t>
            </a:r>
            <a:r>
              <a:rPr lang="en-US" altLang="en-US" dirty="0" err="1">
                <a:solidFill>
                  <a:srgbClr val="A6A6A6"/>
                </a:solidFill>
              </a:rPr>
              <a:t>descritiva</a:t>
            </a:r>
            <a:endParaRPr lang="en-US" altLang="en-US" dirty="0">
              <a:solidFill>
                <a:srgbClr val="A6A6A6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65D1232-072F-28BD-C85C-B4D0469186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257300"/>
          </a:xfrm>
        </p:spPr>
        <p:txBody>
          <a:bodyPr/>
          <a:lstStyle/>
          <a:p>
            <a:r>
              <a:rPr lang="en-US" altLang="en-US" dirty="0"/>
              <a:t>Passo 4: </a:t>
            </a:r>
            <a:r>
              <a:rPr lang="en-US" altLang="en-US" dirty="0" err="1"/>
              <a:t>Construir</a:t>
            </a:r>
            <a:r>
              <a:rPr lang="en-US" altLang="en-US" dirty="0"/>
              <a:t> a </a:t>
            </a:r>
            <a:r>
              <a:rPr lang="en-US" altLang="en-US" dirty="0" err="1"/>
              <a:t>definição</a:t>
            </a:r>
            <a:r>
              <a:rPr lang="en-US" altLang="en-US" dirty="0"/>
              <a:t> do </a:t>
            </a:r>
            <a:r>
              <a:rPr lang="en-US" altLang="en-US" dirty="0" err="1"/>
              <a:t>caso</a:t>
            </a:r>
            <a:r>
              <a:rPr lang="en-US" altLang="en-US" dirty="0"/>
              <a:t> </a:t>
            </a:r>
            <a:br>
              <a:rPr lang="en-US" altLang="en-US" dirty="0"/>
            </a:br>
            <a:r>
              <a:rPr lang="en-US" altLang="en-US" dirty="0"/>
              <a:t>de </a:t>
            </a:r>
            <a:r>
              <a:rPr lang="en-US" altLang="en-US" dirty="0" err="1"/>
              <a:t>surto</a:t>
            </a:r>
            <a:br>
              <a:rPr lang="en-US" dirty="0"/>
            </a:br>
            <a:endParaRPr lang="pt-BR"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4BD6ACDD-D36F-B6CB-E810-084EDFB5542E}"/>
              </a:ext>
            </a:extLst>
          </p:cNvPr>
          <p:cNvGrpSpPr/>
          <p:nvPr/>
        </p:nvGrpSpPr>
        <p:grpSpPr>
          <a:xfrm>
            <a:off x="1763189" y="5165469"/>
            <a:ext cx="8511779" cy="1142750"/>
            <a:chOff x="1969411" y="5140567"/>
            <a:chExt cx="8394683" cy="1201504"/>
          </a:xfrm>
        </p:grpSpPr>
        <p:sp>
          <p:nvSpPr>
            <p:cNvPr id="7" name="Rounded Rectangle 13">
              <a:extLst>
                <a:ext uri="{FF2B5EF4-FFF2-40B4-BE49-F238E27FC236}">
                  <a16:creationId xmlns:a16="http://schemas.microsoft.com/office/drawing/2014/main" id="{5B12DEBF-0AB1-A774-782D-FACE8F4D0FC5}"/>
                </a:ext>
              </a:extLst>
            </p:cNvPr>
            <p:cNvSpPr/>
            <p:nvPr/>
          </p:nvSpPr>
          <p:spPr>
            <a:xfrm>
              <a:off x="1969411" y="5140567"/>
              <a:ext cx="2071577" cy="1199156"/>
            </a:xfrm>
            <a:prstGeom prst="roundRect">
              <a:avLst/>
            </a:prstGeom>
            <a:solidFill>
              <a:srgbClr val="00953A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914400">
                <a:defRPr/>
              </a:pPr>
              <a:r>
                <a:rPr lang="en-US" altLang="en-US" sz="2400" b="1" kern="0" dirty="0" err="1">
                  <a:latin typeface="Arial" panose="020B0604020202020204" pitchFamily="34" charset="0"/>
                  <a:ea typeface="ＭＳ Ｐゴシック" pitchFamily="34" charset="-128"/>
                  <a:cs typeface="Arial" panose="020B0604020202020204" pitchFamily="34" charset="0"/>
                </a:rPr>
                <a:t>Descritivo</a:t>
              </a:r>
              <a:endParaRPr lang="en-US" altLang="en-US" sz="2400" b="1" kern="0" dirty="0">
                <a:latin typeface="Arial" panose="020B0604020202020204" pitchFamily="34" charset="0"/>
                <a:ea typeface="ＭＳ Ｐゴシック" pitchFamily="34" charset="-128"/>
                <a:cs typeface="Arial" panose="020B0604020202020204" pitchFamily="34" charset="0"/>
              </a:endParaRPr>
            </a:p>
            <a:p>
              <a:pPr algn="ctr" defTabSz="914400">
                <a:defRPr/>
              </a:pPr>
              <a:r>
                <a:rPr lang="en-US" sz="2400" kern="0" dirty="0">
                  <a:latin typeface="Arial" panose="020B0604020202020204" pitchFamily="34" charset="0"/>
                  <a:ea typeface="ＭＳ Ｐゴシック" pitchFamily="34" charset="-128"/>
                  <a:cs typeface="Arial" panose="020B0604020202020204" pitchFamily="34" charset="0"/>
                </a:rPr>
                <a:t>Passos 1-6</a:t>
              </a:r>
              <a:endParaRPr lang="en-US" sz="2400" kern="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" name="Rounded Rectangle 14">
              <a:extLst>
                <a:ext uri="{FF2B5EF4-FFF2-40B4-BE49-F238E27FC236}">
                  <a16:creationId xmlns:a16="http://schemas.microsoft.com/office/drawing/2014/main" id="{239A8ADE-F0FA-16C3-3214-8EB20F9AE33D}"/>
                </a:ext>
              </a:extLst>
            </p:cNvPr>
            <p:cNvSpPr/>
            <p:nvPr/>
          </p:nvSpPr>
          <p:spPr>
            <a:xfrm>
              <a:off x="4985678" y="5140567"/>
              <a:ext cx="2071577" cy="1201504"/>
            </a:xfrm>
            <a:prstGeom prst="roundRect">
              <a:avLst/>
            </a:prstGeom>
            <a:solidFill>
              <a:schemeClr val="bg2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defTabSz="914400"/>
              <a:r>
                <a:rPr lang="en-US" altLang="en-US" sz="2400" b="1" kern="0" dirty="0" err="1">
                  <a:latin typeface="Arial" panose="020B0604020202020204" pitchFamily="34" charset="0"/>
                  <a:ea typeface="ＭＳ Ｐゴシック" pitchFamily="34" charset="-128"/>
                  <a:cs typeface="Arial" panose="020B0604020202020204" pitchFamily="34" charset="0"/>
                </a:rPr>
                <a:t>Analítico</a:t>
              </a:r>
              <a:endParaRPr lang="en-US" altLang="en-US" sz="2400" b="1" kern="0" dirty="0">
                <a:latin typeface="Arial" panose="020B0604020202020204" pitchFamily="34" charset="0"/>
                <a:ea typeface="ＭＳ Ｐゴシック" pitchFamily="34" charset="-128"/>
                <a:cs typeface="Arial" panose="020B0604020202020204" pitchFamily="34" charset="0"/>
              </a:endParaRPr>
            </a:p>
            <a:p>
              <a:pPr defTabSz="914400"/>
              <a:r>
                <a:rPr lang="en-US" sz="2400" kern="0" dirty="0">
                  <a:latin typeface="Arial" panose="020B0604020202020204" pitchFamily="34" charset="0"/>
                  <a:ea typeface="ＭＳ Ｐゴシック" pitchFamily="34" charset="-128"/>
                  <a:cs typeface="Arial" panose="020B0604020202020204" pitchFamily="34" charset="0"/>
                </a:rPr>
                <a:t>Passos 7-10</a:t>
              </a:r>
            </a:p>
          </p:txBody>
        </p:sp>
        <p:sp>
          <p:nvSpPr>
            <p:cNvPr id="11" name="Rounded Rectangle 18">
              <a:extLst>
                <a:ext uri="{FF2B5EF4-FFF2-40B4-BE49-F238E27FC236}">
                  <a16:creationId xmlns:a16="http://schemas.microsoft.com/office/drawing/2014/main" id="{75A986FE-A298-A073-091A-F453B00BB4D2}"/>
                </a:ext>
              </a:extLst>
            </p:cNvPr>
            <p:cNvSpPr/>
            <p:nvPr/>
          </p:nvSpPr>
          <p:spPr>
            <a:xfrm>
              <a:off x="8001945" y="5140567"/>
              <a:ext cx="2362149" cy="1200330"/>
            </a:xfrm>
            <a:prstGeom prst="round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lvl="1"/>
              <a:r>
                <a:rPr lang="en-US" altLang="en-US" sz="2400" b="1" dirty="0">
                  <a:solidFill>
                    <a:schemeClr val="tx1"/>
                  </a:solidFill>
                  <a:latin typeface="Arial" panose="020B0604020202020204" pitchFamily="34" charset="0"/>
                  <a:ea typeface="ＭＳ Ｐゴシック" pitchFamily="34" charset="-128"/>
                  <a:cs typeface="Arial" panose="020B0604020202020204" pitchFamily="34" charset="0"/>
                </a:rPr>
                <a:t>Resposta</a:t>
              </a:r>
            </a:p>
            <a:p>
              <a:pPr marL="0" lvl="1"/>
              <a:r>
                <a:rPr lang="en-US" altLang="en-US" sz="2400" dirty="0">
                  <a:solidFill>
                    <a:schemeClr val="tx1"/>
                  </a:solidFill>
                  <a:latin typeface="Arial" panose="020B0604020202020204" pitchFamily="34" charset="0"/>
                  <a:ea typeface="ＭＳ Ｐゴシック" pitchFamily="34" charset="-128"/>
                  <a:cs typeface="Arial" panose="020B0604020202020204" pitchFamily="34" charset="0"/>
                </a:rPr>
                <a:t>Passos 11-13</a:t>
              </a:r>
            </a:p>
          </p:txBody>
        </p:sp>
        <p:sp>
          <p:nvSpPr>
            <p:cNvPr id="12" name="Right Arrow 26">
              <a:extLst>
                <a:ext uri="{FF2B5EF4-FFF2-40B4-BE49-F238E27FC236}">
                  <a16:creationId xmlns:a16="http://schemas.microsoft.com/office/drawing/2014/main" id="{6220062F-6F77-CDD2-FC8E-C4492668EF7F}"/>
                </a:ext>
              </a:extLst>
            </p:cNvPr>
            <p:cNvSpPr/>
            <p:nvPr/>
          </p:nvSpPr>
          <p:spPr>
            <a:xfrm>
              <a:off x="4192418" y="5499855"/>
              <a:ext cx="573485" cy="442604"/>
            </a:xfrm>
            <a:prstGeom prst="rightArrow">
              <a:avLst/>
            </a:prstGeom>
            <a:solidFill>
              <a:schemeClr val="bg2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600" kern="0">
                <a:solidFill>
                  <a:prstClr val="white"/>
                </a:solidFill>
                <a:latin typeface="Calibri"/>
                <a:cs typeface="+mn-cs"/>
              </a:endParaRPr>
            </a:p>
          </p:txBody>
        </p:sp>
        <p:sp>
          <p:nvSpPr>
            <p:cNvPr id="13" name="Right Arrow 27">
              <a:extLst>
                <a:ext uri="{FF2B5EF4-FFF2-40B4-BE49-F238E27FC236}">
                  <a16:creationId xmlns:a16="http://schemas.microsoft.com/office/drawing/2014/main" id="{31415DCB-F4DC-A54A-F701-9780DD0005CB}"/>
                </a:ext>
              </a:extLst>
            </p:cNvPr>
            <p:cNvSpPr/>
            <p:nvPr/>
          </p:nvSpPr>
          <p:spPr>
            <a:xfrm>
              <a:off x="7242857" y="5437143"/>
              <a:ext cx="573485" cy="465608"/>
            </a:xfrm>
            <a:prstGeom prst="rightArrow">
              <a:avLst/>
            </a:prstGeom>
            <a:solidFill>
              <a:schemeClr val="bg2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600" kern="0">
                <a:solidFill>
                  <a:prstClr val="white"/>
                </a:solidFill>
                <a:latin typeface="Calibri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9967878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algn="just"/>
            <a:r>
              <a:rPr lang="en-US" altLang="en-US" b="1" dirty="0" err="1"/>
              <a:t>Definição</a:t>
            </a:r>
            <a:r>
              <a:rPr lang="en-US" altLang="en-US" b="1" dirty="0"/>
              <a:t> de </a:t>
            </a:r>
            <a:r>
              <a:rPr lang="en-US" altLang="en-US" b="1" dirty="0" err="1"/>
              <a:t>caso</a:t>
            </a:r>
            <a:r>
              <a:rPr lang="en-US" altLang="en-US" b="1" dirty="0"/>
              <a:t>: </a:t>
            </a:r>
            <a:r>
              <a:rPr lang="en-US" altLang="en-US" dirty="0"/>
              <a:t>Conjunto de </a:t>
            </a:r>
            <a:r>
              <a:rPr lang="en-US" altLang="en-US" dirty="0" err="1"/>
              <a:t>critérios</a:t>
            </a:r>
            <a:r>
              <a:rPr lang="en-US" altLang="en-US" dirty="0"/>
              <a:t> </a:t>
            </a:r>
            <a:r>
              <a:rPr lang="en-US" altLang="en-US" dirty="0" err="1"/>
              <a:t>uniformemente</a:t>
            </a:r>
            <a:r>
              <a:rPr lang="en-US" altLang="en-US" dirty="0"/>
              <a:t> </a:t>
            </a:r>
            <a:r>
              <a:rPr lang="en-US" altLang="en-US" dirty="0" err="1"/>
              <a:t>aplicados</a:t>
            </a:r>
            <a:r>
              <a:rPr lang="en-US" altLang="en-US" dirty="0"/>
              <a:t> para </a:t>
            </a:r>
            <a:r>
              <a:rPr lang="en-US" altLang="en-US" dirty="0" err="1"/>
              <a:t>decidir</a:t>
            </a:r>
            <a:r>
              <a:rPr lang="en-US" altLang="en-US" dirty="0"/>
              <a:t> se se </a:t>
            </a:r>
            <a:r>
              <a:rPr lang="en-US" altLang="en-US" dirty="0" err="1"/>
              <a:t>deve</a:t>
            </a:r>
            <a:r>
              <a:rPr lang="en-US" altLang="en-US" dirty="0"/>
              <a:t> </a:t>
            </a:r>
            <a:r>
              <a:rPr lang="en-US" altLang="en-US" dirty="0" err="1"/>
              <a:t>classificar</a:t>
            </a:r>
            <a:r>
              <a:rPr lang="en-US" altLang="en-US" dirty="0"/>
              <a:t> </a:t>
            </a:r>
            <a:r>
              <a:rPr lang="en-US" altLang="en-US" dirty="0" err="1"/>
              <a:t>uma</a:t>
            </a:r>
            <a:r>
              <a:rPr lang="en-US" altLang="en-US" dirty="0"/>
              <a:t> </a:t>
            </a:r>
            <a:r>
              <a:rPr lang="en-US" altLang="en-US" dirty="0" err="1"/>
              <a:t>pessoa</a:t>
            </a:r>
            <a:r>
              <a:rPr lang="en-US" altLang="en-US" dirty="0"/>
              <a:t> </a:t>
            </a:r>
            <a:r>
              <a:rPr lang="en-US" altLang="en-US" dirty="0" err="1"/>
              <a:t>como</a:t>
            </a:r>
            <a:r>
              <a:rPr lang="en-US" altLang="en-US" dirty="0"/>
              <a:t> tendo </a:t>
            </a:r>
            <a:r>
              <a:rPr lang="en-US" altLang="en-US" dirty="0" err="1"/>
              <a:t>uma</a:t>
            </a:r>
            <a:r>
              <a:rPr lang="en-US" altLang="en-US" dirty="0"/>
              <a:t> </a:t>
            </a:r>
            <a:r>
              <a:rPr lang="en-US" altLang="en-US" dirty="0" err="1"/>
              <a:t>determinada</a:t>
            </a:r>
            <a:r>
              <a:rPr lang="en-US" altLang="en-US" dirty="0"/>
              <a:t> </a:t>
            </a:r>
            <a:r>
              <a:rPr lang="en-US" altLang="en-US" dirty="0" err="1"/>
              <a:t>doença</a:t>
            </a:r>
            <a:r>
              <a:rPr lang="en-US" altLang="en-US" dirty="0"/>
              <a:t>, </a:t>
            </a:r>
            <a:r>
              <a:rPr lang="en-US" altLang="en-US" dirty="0" err="1"/>
              <a:t>lesão</a:t>
            </a:r>
            <a:r>
              <a:rPr lang="en-US" altLang="en-US" dirty="0"/>
              <a:t> </a:t>
            </a:r>
            <a:r>
              <a:rPr lang="en-US" altLang="en-US" dirty="0" err="1"/>
              <a:t>ou</a:t>
            </a:r>
            <a:r>
              <a:rPr lang="en-US" altLang="en-US" dirty="0"/>
              <a:t> </a:t>
            </a:r>
            <a:r>
              <a:rPr lang="en-US" altLang="en-US" dirty="0" err="1"/>
              <a:t>outra</a:t>
            </a:r>
            <a:r>
              <a:rPr lang="en-US" altLang="en-US" dirty="0"/>
              <a:t> </a:t>
            </a:r>
            <a:r>
              <a:rPr lang="en-US" altLang="en-US" dirty="0" err="1"/>
              <a:t>condição</a:t>
            </a:r>
            <a:r>
              <a:rPr lang="en-US" altLang="en-US" dirty="0"/>
              <a:t> </a:t>
            </a:r>
            <a:r>
              <a:rPr lang="en-US" altLang="en-US" dirty="0" err="1"/>
              <a:t>relacionada</a:t>
            </a:r>
            <a:r>
              <a:rPr lang="en-US" altLang="en-US" dirty="0"/>
              <a:t> com a </a:t>
            </a:r>
            <a:r>
              <a:rPr lang="en-US" altLang="en-US" dirty="0" err="1"/>
              <a:t>saúde</a:t>
            </a:r>
            <a:endParaRPr lang="en-US" altLang="en-US" dirty="0"/>
          </a:p>
          <a:p>
            <a:pPr algn="just"/>
            <a:r>
              <a:rPr lang="en-US" altLang="en-US" b="1" dirty="0" err="1"/>
              <a:t>Critérios</a:t>
            </a:r>
            <a:r>
              <a:rPr lang="en-US" altLang="en-US" b="1" dirty="0"/>
              <a:t>:</a:t>
            </a:r>
          </a:p>
          <a:p>
            <a:pPr lvl="1" algn="just"/>
            <a:r>
              <a:rPr lang="en-US" altLang="en-US" dirty="0" err="1"/>
              <a:t>Objetivo</a:t>
            </a:r>
            <a:r>
              <a:rPr lang="en-US" altLang="en-US" dirty="0"/>
              <a:t>, </a:t>
            </a:r>
            <a:r>
              <a:rPr lang="en-US" altLang="en-US" dirty="0" err="1"/>
              <a:t>mensurável</a:t>
            </a:r>
            <a:endParaRPr lang="en-US" altLang="en-US" dirty="0"/>
          </a:p>
          <a:p>
            <a:pPr lvl="1" algn="just"/>
            <a:r>
              <a:rPr lang="en-US" altLang="en-US" dirty="0"/>
              <a:t>Simples, </a:t>
            </a:r>
            <a:r>
              <a:rPr lang="en-US" altLang="en-US" dirty="0" err="1"/>
              <a:t>prático</a:t>
            </a:r>
            <a:endParaRPr lang="en-US" altLang="en-US" dirty="0"/>
          </a:p>
          <a:p>
            <a:pPr algn="just"/>
            <a:r>
              <a:rPr lang="en-US" altLang="en-US" b="1" dirty="0"/>
              <a:t>Ter </a:t>
            </a:r>
            <a:r>
              <a:rPr lang="en-US" altLang="en-US" b="1" dirty="0" err="1"/>
              <a:t>cuidado</a:t>
            </a:r>
            <a:r>
              <a:rPr lang="en-US" altLang="en-US" b="1" dirty="0"/>
              <a:t> com:</a:t>
            </a:r>
          </a:p>
          <a:p>
            <a:pPr lvl="1" algn="just"/>
            <a:r>
              <a:rPr lang="en-US" altLang="en-US" dirty="0"/>
              <a:t>'E' versus 'Ou'</a:t>
            </a:r>
          </a:p>
          <a:p>
            <a:pPr marL="0" indent="0" algn="just">
              <a:spcBef>
                <a:spcPts val="0"/>
              </a:spcBef>
              <a:buNone/>
            </a:pPr>
            <a:endParaRPr lang="en-US" altLang="en-US" dirty="0"/>
          </a:p>
          <a:p>
            <a:pPr algn="just">
              <a:spcBef>
                <a:spcPts val="0"/>
              </a:spcBef>
            </a:pPr>
            <a:endParaRPr lang="en-US" altLang="en-US" dirty="0"/>
          </a:p>
          <a:p>
            <a:pPr marL="0" indent="0" algn="just">
              <a:spcBef>
                <a:spcPts val="0"/>
              </a:spcBef>
              <a:buNone/>
            </a:pPr>
            <a:endParaRPr lang="en-US" alt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890A4AF-1D55-44CF-9DCC-098617467B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err="1"/>
              <a:t>Revisão</a:t>
            </a:r>
            <a:r>
              <a:rPr lang="en-US" altLang="en-US" dirty="0"/>
              <a:t>: </a:t>
            </a:r>
            <a:r>
              <a:rPr lang="en-US" altLang="en-US" dirty="0" err="1"/>
              <a:t>Definições</a:t>
            </a:r>
            <a:r>
              <a:rPr lang="en-US" altLang="en-US" dirty="0"/>
              <a:t> de </a:t>
            </a:r>
            <a:r>
              <a:rPr lang="en-US" altLang="en-US" dirty="0" err="1"/>
              <a:t>casos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08985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8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6AF44C19-FE32-433D-8B7D-26422F291F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err="1">
                <a:ea typeface="ＭＳ Ｐゴシック" pitchFamily="34" charset="-128"/>
              </a:rPr>
              <a:t>Definição</a:t>
            </a:r>
            <a:r>
              <a:rPr lang="en-US" altLang="en-US" dirty="0">
                <a:ea typeface="ＭＳ Ｐゴシック" pitchFamily="34" charset="-128"/>
              </a:rPr>
              <a:t> de </a:t>
            </a:r>
            <a:r>
              <a:rPr lang="en-US" altLang="en-US" dirty="0" err="1">
                <a:ea typeface="ＭＳ Ｐゴシック" pitchFamily="34" charset="-128"/>
              </a:rPr>
              <a:t>caso</a:t>
            </a:r>
            <a:r>
              <a:rPr lang="en-US" altLang="en-US" dirty="0">
                <a:ea typeface="ＭＳ Ｐゴシック" pitchFamily="34" charset="-128"/>
              </a:rPr>
              <a:t> </a:t>
            </a:r>
            <a:r>
              <a:rPr lang="en-US" altLang="en-US" dirty="0" err="1">
                <a:ea typeface="ＭＳ Ｐゴシック" pitchFamily="34" charset="-128"/>
              </a:rPr>
              <a:t>clínico</a:t>
            </a:r>
            <a:r>
              <a:rPr lang="en-US" altLang="en-US" dirty="0">
                <a:ea typeface="ＭＳ Ｐゴシック" pitchFamily="34" charset="-128"/>
              </a:rPr>
              <a:t> da OMS para </a:t>
            </a:r>
            <a:br>
              <a:rPr lang="en-US" altLang="en-US" dirty="0">
                <a:ea typeface="ＭＳ Ｐゴシック" pitchFamily="34" charset="-128"/>
              </a:rPr>
            </a:br>
            <a:r>
              <a:rPr lang="en-US" altLang="en-US" dirty="0">
                <a:ea typeface="ＭＳ Ｐゴシック" pitchFamily="34" charset="-128"/>
              </a:rPr>
              <a:t>a </a:t>
            </a:r>
            <a:r>
              <a:rPr lang="en-US" altLang="en-US" dirty="0" err="1">
                <a:ea typeface="ＭＳ Ｐゴシック" pitchFamily="34" charset="-128"/>
              </a:rPr>
              <a:t>papeira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sz="half" idx="2"/>
          </p:nvPr>
        </p:nvSpPr>
        <p:spPr>
          <a:xfrm>
            <a:off x="838200" y="1478857"/>
            <a:ext cx="6385560" cy="4639309"/>
          </a:xfrm>
        </p:spPr>
        <p:txBody>
          <a:bodyPr/>
          <a:lstStyle/>
          <a:p>
            <a:pPr>
              <a:spcBef>
                <a:spcPts val="672"/>
              </a:spcBef>
              <a:defRPr/>
            </a:pPr>
            <a:r>
              <a:rPr lang="en-US" dirty="0"/>
              <a:t>Início </a:t>
            </a:r>
            <a:r>
              <a:rPr lang="en-US" dirty="0" err="1"/>
              <a:t>agudo</a:t>
            </a:r>
            <a:r>
              <a:rPr lang="en-US" dirty="0"/>
              <a:t> de </a:t>
            </a:r>
            <a:r>
              <a:rPr lang="en-US" dirty="0" err="1"/>
              <a:t>tumefação</a:t>
            </a:r>
            <a:r>
              <a:rPr lang="en-US" dirty="0"/>
              <a:t> unilateral </a:t>
            </a:r>
            <a:r>
              <a:rPr lang="en-US" dirty="0" err="1"/>
              <a:t>ou</a:t>
            </a:r>
            <a:r>
              <a:rPr lang="en-US" dirty="0"/>
              <a:t> bilateral, </a:t>
            </a:r>
            <a:r>
              <a:rPr lang="en-US" dirty="0" err="1"/>
              <a:t>autolimitada</a:t>
            </a:r>
            <a:r>
              <a:rPr lang="en-US" dirty="0"/>
              <a:t>, da </a:t>
            </a:r>
            <a:r>
              <a:rPr lang="en-US" dirty="0" err="1"/>
              <a:t>parótida</a:t>
            </a:r>
            <a:r>
              <a:rPr lang="en-US" dirty="0"/>
              <a:t> </a:t>
            </a:r>
            <a:r>
              <a:rPr lang="en-US" dirty="0" err="1"/>
              <a:t>ou</a:t>
            </a:r>
            <a:r>
              <a:rPr lang="en-US" dirty="0"/>
              <a:t> de </a:t>
            </a:r>
            <a:r>
              <a:rPr lang="en-US" dirty="0" err="1"/>
              <a:t>outra</a:t>
            </a:r>
            <a:r>
              <a:rPr lang="en-US" dirty="0"/>
              <a:t> </a:t>
            </a:r>
            <a:r>
              <a:rPr lang="en-US" dirty="0" err="1"/>
              <a:t>glândula</a:t>
            </a:r>
            <a:r>
              <a:rPr lang="en-US" dirty="0"/>
              <a:t> </a:t>
            </a:r>
            <a:r>
              <a:rPr lang="en-US" dirty="0" err="1"/>
              <a:t>salivar</a:t>
            </a:r>
            <a:r>
              <a:rPr lang="en-US" dirty="0"/>
              <a:t>, com </a:t>
            </a:r>
            <a:r>
              <a:rPr lang="en-US" dirty="0" err="1"/>
              <a:t>duração</a:t>
            </a:r>
            <a:r>
              <a:rPr lang="en-US" dirty="0"/>
              <a:t> de </a:t>
            </a:r>
            <a:r>
              <a:rPr lang="en-US" dirty="0" err="1"/>
              <a:t>dois</a:t>
            </a:r>
            <a:r>
              <a:rPr lang="en-US" dirty="0"/>
              <a:t> </a:t>
            </a:r>
            <a:r>
              <a:rPr lang="en-US" dirty="0" err="1"/>
              <a:t>ou</a:t>
            </a:r>
            <a:r>
              <a:rPr lang="en-US" dirty="0"/>
              <a:t> </a:t>
            </a:r>
            <a:r>
              <a:rPr lang="en-US" dirty="0" err="1"/>
              <a:t>mais</a:t>
            </a:r>
            <a:r>
              <a:rPr lang="en-US" dirty="0"/>
              <a:t> </a:t>
            </a:r>
            <a:r>
              <a:rPr lang="en-US" dirty="0" err="1"/>
              <a:t>dias</a:t>
            </a:r>
            <a:r>
              <a:rPr lang="en-US" dirty="0"/>
              <a:t>, </a:t>
            </a:r>
            <a:r>
              <a:rPr lang="en-US" dirty="0" err="1"/>
              <a:t>sem</a:t>
            </a:r>
            <a:r>
              <a:rPr lang="en-US" dirty="0"/>
              <a:t> </a:t>
            </a:r>
            <a:r>
              <a:rPr lang="en-US" dirty="0" err="1"/>
              <a:t>outra</a:t>
            </a:r>
            <a:r>
              <a:rPr lang="en-US" dirty="0"/>
              <a:t> causa </a:t>
            </a:r>
            <a:r>
              <a:rPr lang="en-US" dirty="0" err="1"/>
              <a:t>aparente</a:t>
            </a:r>
            <a:endParaRPr lang="en-US" dirty="0"/>
          </a:p>
          <a:p>
            <a:pPr>
              <a:spcBef>
                <a:spcPts val="672"/>
              </a:spcBef>
              <a:defRPr/>
            </a:pPr>
            <a:r>
              <a:rPr lang="en-US" dirty="0" err="1"/>
              <a:t>Utilizado</a:t>
            </a:r>
            <a:r>
              <a:rPr lang="en-US" dirty="0"/>
              <a:t> para </a:t>
            </a:r>
            <a:r>
              <a:rPr lang="en-US" dirty="0" err="1"/>
              <a:t>vigilância</a:t>
            </a:r>
            <a:endParaRPr lang="en-US" dirty="0"/>
          </a:p>
          <a:p>
            <a:pPr>
              <a:spcBef>
                <a:spcPts val="672"/>
              </a:spcBef>
              <a:defRPr/>
            </a:pPr>
            <a:r>
              <a:rPr lang="en-US" dirty="0"/>
              <a:t>Como a </a:t>
            </a:r>
            <a:r>
              <a:rPr lang="en-US" dirty="0" err="1"/>
              <a:t>definição</a:t>
            </a:r>
            <a:r>
              <a:rPr lang="en-US" dirty="0"/>
              <a:t> de </a:t>
            </a:r>
            <a:r>
              <a:rPr lang="en-US" dirty="0" err="1"/>
              <a:t>caso</a:t>
            </a:r>
            <a:r>
              <a:rPr lang="en-US" dirty="0"/>
              <a:t> para um </a:t>
            </a:r>
            <a:r>
              <a:rPr lang="en-US" dirty="0" err="1"/>
              <a:t>surto</a:t>
            </a:r>
            <a:r>
              <a:rPr lang="en-US" dirty="0"/>
              <a:t> de </a:t>
            </a:r>
            <a:r>
              <a:rPr lang="en-US" dirty="0" err="1"/>
              <a:t>papeira</a:t>
            </a:r>
            <a:r>
              <a:rPr lang="en-US" dirty="0"/>
              <a:t> seria </a:t>
            </a:r>
            <a:r>
              <a:rPr lang="en-US" dirty="0" err="1"/>
              <a:t>diferente</a:t>
            </a:r>
            <a:r>
              <a:rPr lang="en-US" dirty="0"/>
              <a:t>?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6"/>
          </p:nvPr>
        </p:nvSpPr>
        <p:spPr>
          <a:xfrm>
            <a:off x="1200150" y="6487372"/>
            <a:ext cx="8338397" cy="45719"/>
          </a:xfrm>
          <a:prstGeom prst="rect">
            <a:avLst/>
          </a:prstGeom>
        </p:spPr>
        <p:txBody>
          <a:bodyPr/>
          <a:lstStyle/>
          <a:p>
            <a:r>
              <a:rPr lang="en-US" sz="1200"/>
              <a:t>https://www.who.int/immunization/monitoring_surveillance/burden/vpd/surveillance_type/passive/mumps_standards/en/</a:t>
            </a:r>
          </a:p>
        </p:txBody>
      </p:sp>
      <p:pic>
        <p:nvPicPr>
          <p:cNvPr id="1026" name="Picture 2" descr="Parotitis: Parotid Gland Swelling Causes, Symptoms, Treatment">
            <a:extLst>
              <a:ext uri="{FF2B5EF4-FFF2-40B4-BE49-F238E27FC236}">
                <a16:creationId xmlns:a16="http://schemas.microsoft.com/office/drawing/2014/main" id="{427AD77B-8F98-E171-C06E-8E7F8562FF9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98080" y="2095082"/>
            <a:ext cx="4081052" cy="2720701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130247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6AF44C19-FE32-433D-8B7D-26422F291F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err="1">
                <a:latin typeface="Franklin Gothic Medium"/>
                <a:ea typeface="ＭＳ Ｐゴシック"/>
              </a:rPr>
              <a:t>Definição</a:t>
            </a:r>
            <a:r>
              <a:rPr lang="en-US" altLang="en-US" dirty="0">
                <a:latin typeface="Franklin Gothic Medium"/>
                <a:ea typeface="ＭＳ Ｐゴシック"/>
              </a:rPr>
              <a:t> de </a:t>
            </a:r>
            <a:r>
              <a:rPr lang="en-US" altLang="en-US" dirty="0" err="1">
                <a:latin typeface="Franklin Gothic Medium"/>
                <a:ea typeface="ＭＳ Ｐゴシック"/>
              </a:rPr>
              <a:t>caso</a:t>
            </a:r>
            <a:r>
              <a:rPr lang="en-US" altLang="en-US" dirty="0">
                <a:latin typeface="Franklin Gothic Medium"/>
                <a:ea typeface="ＭＳ Ｐゴシック"/>
              </a:rPr>
              <a:t> </a:t>
            </a:r>
            <a:r>
              <a:rPr lang="en-US" altLang="en-US" dirty="0" err="1">
                <a:latin typeface="Franklin Gothic Medium"/>
                <a:ea typeface="ＭＳ Ｐゴシック"/>
              </a:rPr>
              <a:t>clínico</a:t>
            </a:r>
            <a:r>
              <a:rPr lang="en-US" altLang="en-US" dirty="0">
                <a:latin typeface="Franklin Gothic Medium"/>
                <a:ea typeface="ＭＳ Ｐゴシック"/>
              </a:rPr>
              <a:t> da OMSA </a:t>
            </a:r>
            <a:br>
              <a:rPr lang="en-US" altLang="en-US" dirty="0">
                <a:latin typeface="Franklin Gothic Medium"/>
                <a:ea typeface="ＭＳ Ｐゴシック"/>
              </a:rPr>
            </a:br>
            <a:r>
              <a:rPr lang="en-US" altLang="en-US" dirty="0">
                <a:latin typeface="Franklin Gothic Medium"/>
                <a:ea typeface="ＭＳ Ｐゴシック"/>
              </a:rPr>
              <a:t>para </a:t>
            </a:r>
            <a:r>
              <a:rPr lang="en-US" altLang="en-US" dirty="0" err="1">
                <a:latin typeface="Franklin Gothic Medium"/>
                <a:ea typeface="ＭＳ Ｐゴシック"/>
              </a:rPr>
              <a:t>antraz</a:t>
            </a:r>
            <a:endParaRPr lang="en-US" dirty="0">
              <a:latin typeface="Franklin Gothic Medium"/>
              <a:ea typeface="ＭＳ Ｐゴシック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sz="half" idx="2"/>
          </p:nvPr>
        </p:nvSpPr>
        <p:spPr>
          <a:xfrm>
            <a:off x="838200" y="1478857"/>
            <a:ext cx="6248400" cy="4639309"/>
          </a:xfrm>
        </p:spPr>
        <p:txBody>
          <a:bodyPr/>
          <a:lstStyle/>
          <a:p>
            <a:pPr marL="287020" indent="-287020">
              <a:spcBef>
                <a:spcPts val="672"/>
              </a:spcBef>
              <a:defRPr/>
            </a:pPr>
            <a:r>
              <a:rPr lang="en-US" b="1" dirty="0">
                <a:ea typeface="+mn-lt"/>
                <a:cs typeface="+mn-lt"/>
              </a:rPr>
              <a:t>Forma </a:t>
            </a:r>
            <a:r>
              <a:rPr lang="en-US" b="1" dirty="0" err="1">
                <a:ea typeface="+mn-lt"/>
                <a:cs typeface="+mn-lt"/>
              </a:rPr>
              <a:t>aguda</a:t>
            </a:r>
            <a:r>
              <a:rPr lang="en-US" b="1" dirty="0">
                <a:ea typeface="+mn-lt"/>
                <a:cs typeface="+mn-lt"/>
              </a:rPr>
              <a:t>: </a:t>
            </a:r>
            <a:r>
              <a:rPr lang="en-US" dirty="0" err="1">
                <a:ea typeface="+mn-lt"/>
                <a:cs typeface="+mn-lt"/>
              </a:rPr>
              <a:t>morte</a:t>
            </a:r>
            <a:r>
              <a:rPr lang="en-US" dirty="0">
                <a:ea typeface="+mn-lt"/>
                <a:cs typeface="+mn-lt"/>
              </a:rPr>
              <a:t> </a:t>
            </a:r>
            <a:r>
              <a:rPr lang="en-US" dirty="0" err="1">
                <a:ea typeface="+mn-lt"/>
                <a:cs typeface="+mn-lt"/>
              </a:rPr>
              <a:t>súbita</a:t>
            </a:r>
            <a:r>
              <a:rPr lang="en-US" dirty="0">
                <a:ea typeface="+mn-lt"/>
                <a:cs typeface="+mn-lt"/>
              </a:rPr>
              <a:t>, </a:t>
            </a:r>
            <a:r>
              <a:rPr lang="en-US" dirty="0" err="1">
                <a:ea typeface="+mn-lt"/>
                <a:cs typeface="+mn-lt"/>
              </a:rPr>
              <a:t>ou</a:t>
            </a:r>
            <a:r>
              <a:rPr lang="en-US" dirty="0">
                <a:ea typeface="+mn-lt"/>
                <a:cs typeface="+mn-lt"/>
              </a:rPr>
              <a:t> </a:t>
            </a:r>
            <a:r>
              <a:rPr lang="en-US" dirty="0" err="1">
                <a:ea typeface="+mn-lt"/>
                <a:cs typeface="+mn-lt"/>
              </a:rPr>
              <a:t>febre</a:t>
            </a:r>
            <a:r>
              <a:rPr lang="en-US" dirty="0">
                <a:ea typeface="+mn-lt"/>
                <a:cs typeface="+mn-lt"/>
              </a:rPr>
              <a:t> </a:t>
            </a:r>
            <a:r>
              <a:rPr lang="en-US" dirty="0" err="1">
                <a:ea typeface="+mn-lt"/>
                <a:cs typeface="+mn-lt"/>
              </a:rPr>
              <a:t>alta</a:t>
            </a:r>
            <a:r>
              <a:rPr lang="en-US" dirty="0">
                <a:ea typeface="+mn-lt"/>
                <a:cs typeface="+mn-lt"/>
              </a:rPr>
              <a:t>, </a:t>
            </a:r>
            <a:r>
              <a:rPr lang="en-US" dirty="0" err="1">
                <a:ea typeface="+mn-lt"/>
                <a:cs typeface="+mn-lt"/>
              </a:rPr>
              <a:t>tremores</a:t>
            </a:r>
            <a:r>
              <a:rPr lang="en-US" dirty="0">
                <a:ea typeface="+mn-lt"/>
                <a:cs typeface="+mn-lt"/>
              </a:rPr>
              <a:t> </a:t>
            </a:r>
            <a:r>
              <a:rPr lang="en-US" dirty="0" err="1">
                <a:ea typeface="+mn-lt"/>
                <a:cs typeface="+mn-lt"/>
              </a:rPr>
              <a:t>musculares</a:t>
            </a:r>
            <a:r>
              <a:rPr lang="en-US" dirty="0">
                <a:ea typeface="+mn-lt"/>
                <a:cs typeface="+mn-lt"/>
              </a:rPr>
              <a:t>, </a:t>
            </a:r>
            <a:r>
              <a:rPr lang="en-US" dirty="0" err="1">
                <a:ea typeface="+mn-lt"/>
                <a:cs typeface="+mn-lt"/>
              </a:rPr>
              <a:t>saída</a:t>
            </a:r>
            <a:r>
              <a:rPr lang="en-US" dirty="0">
                <a:ea typeface="+mn-lt"/>
                <a:cs typeface="+mn-lt"/>
              </a:rPr>
              <a:t> de </a:t>
            </a:r>
            <a:r>
              <a:rPr lang="en-US" dirty="0" err="1">
                <a:ea typeface="+mn-lt"/>
                <a:cs typeface="+mn-lt"/>
              </a:rPr>
              <a:t>sangue</a:t>
            </a:r>
            <a:r>
              <a:rPr lang="en-US" dirty="0">
                <a:ea typeface="+mn-lt"/>
                <a:cs typeface="+mn-lt"/>
              </a:rPr>
              <a:t> </a:t>
            </a:r>
            <a:r>
              <a:rPr lang="en-US" dirty="0" err="1">
                <a:ea typeface="+mn-lt"/>
                <a:cs typeface="+mn-lt"/>
              </a:rPr>
              <a:t>pelos</a:t>
            </a:r>
            <a:r>
              <a:rPr lang="en-US" dirty="0">
                <a:ea typeface="+mn-lt"/>
                <a:cs typeface="+mn-lt"/>
              </a:rPr>
              <a:t> </a:t>
            </a:r>
            <a:r>
              <a:rPr lang="en-US" dirty="0" err="1">
                <a:ea typeface="+mn-lt"/>
                <a:cs typeface="+mn-lt"/>
              </a:rPr>
              <a:t>orifícios</a:t>
            </a:r>
            <a:endParaRPr lang="en-US" dirty="0">
              <a:cs typeface="Arial"/>
            </a:endParaRPr>
          </a:p>
          <a:p>
            <a:pPr marL="287020" indent="-287020">
              <a:spcBef>
                <a:spcPts val="672"/>
              </a:spcBef>
              <a:defRPr/>
            </a:pPr>
            <a:r>
              <a:rPr lang="en-US" b="1" dirty="0">
                <a:ea typeface="+mn-lt"/>
                <a:cs typeface="+mn-lt"/>
              </a:rPr>
              <a:t>Forma </a:t>
            </a:r>
            <a:r>
              <a:rPr lang="en-US" b="1" dirty="0" err="1">
                <a:ea typeface="+mn-lt"/>
                <a:cs typeface="+mn-lt"/>
              </a:rPr>
              <a:t>subaguda</a:t>
            </a:r>
            <a:r>
              <a:rPr lang="en-US" b="1" dirty="0">
                <a:ea typeface="+mn-lt"/>
                <a:cs typeface="+mn-lt"/>
              </a:rPr>
              <a:t>: </a:t>
            </a:r>
            <a:r>
              <a:rPr lang="en-US" dirty="0" err="1">
                <a:ea typeface="+mn-lt"/>
                <a:cs typeface="+mn-lt"/>
              </a:rPr>
              <a:t>febre</a:t>
            </a:r>
            <a:r>
              <a:rPr lang="en-US" dirty="0">
                <a:ea typeface="+mn-lt"/>
                <a:cs typeface="+mn-lt"/>
              </a:rPr>
              <a:t> </a:t>
            </a:r>
            <a:r>
              <a:rPr lang="en-US" dirty="0" err="1">
                <a:ea typeface="+mn-lt"/>
                <a:cs typeface="+mn-lt"/>
              </a:rPr>
              <a:t>progressiva</a:t>
            </a:r>
            <a:r>
              <a:rPr lang="en-US" dirty="0">
                <a:ea typeface="+mn-lt"/>
                <a:cs typeface="+mn-lt"/>
              </a:rPr>
              <a:t>, </a:t>
            </a:r>
            <a:r>
              <a:rPr lang="en-US" dirty="0" err="1">
                <a:ea typeface="+mn-lt"/>
                <a:cs typeface="+mn-lt"/>
              </a:rPr>
              <a:t>depressão</a:t>
            </a:r>
            <a:r>
              <a:rPr lang="en-US" dirty="0">
                <a:ea typeface="+mn-lt"/>
                <a:cs typeface="+mn-lt"/>
              </a:rPr>
              <a:t>, </a:t>
            </a:r>
            <a:r>
              <a:rPr lang="en-US" dirty="0" err="1">
                <a:ea typeface="+mn-lt"/>
                <a:cs typeface="+mn-lt"/>
              </a:rPr>
              <a:t>inapetência</a:t>
            </a:r>
            <a:r>
              <a:rPr lang="en-US" dirty="0">
                <a:ea typeface="+mn-lt"/>
                <a:cs typeface="+mn-lt"/>
              </a:rPr>
              <a:t>, </a:t>
            </a:r>
            <a:r>
              <a:rPr lang="en-US" dirty="0" err="1">
                <a:ea typeface="+mn-lt"/>
                <a:cs typeface="+mn-lt"/>
              </a:rPr>
              <a:t>fraqueza</a:t>
            </a:r>
            <a:r>
              <a:rPr lang="en-US" dirty="0">
                <a:ea typeface="+mn-lt"/>
                <a:cs typeface="+mn-lt"/>
              </a:rPr>
              <a:t>, </a:t>
            </a:r>
            <a:r>
              <a:rPr lang="en-US" dirty="0" err="1">
                <a:ea typeface="+mn-lt"/>
                <a:cs typeface="+mn-lt"/>
              </a:rPr>
              <a:t>prostração</a:t>
            </a:r>
            <a:r>
              <a:rPr lang="en-US" dirty="0">
                <a:ea typeface="+mn-lt"/>
                <a:cs typeface="+mn-lt"/>
              </a:rPr>
              <a:t> </a:t>
            </a:r>
            <a:br>
              <a:rPr lang="en-US" dirty="0">
                <a:ea typeface="+mn-lt"/>
                <a:cs typeface="+mn-lt"/>
              </a:rPr>
            </a:br>
            <a:r>
              <a:rPr lang="en-US" dirty="0">
                <a:ea typeface="+mn-lt"/>
                <a:cs typeface="+mn-lt"/>
              </a:rPr>
              <a:t>e </a:t>
            </a:r>
            <a:r>
              <a:rPr lang="en-US" dirty="0" err="1">
                <a:ea typeface="+mn-lt"/>
                <a:cs typeface="+mn-lt"/>
              </a:rPr>
              <a:t>morte</a:t>
            </a:r>
            <a:endParaRPr lang="en-US" dirty="0"/>
          </a:p>
          <a:p>
            <a:pPr marL="287020" indent="-287020">
              <a:spcBef>
                <a:spcPts val="672"/>
              </a:spcBef>
              <a:defRPr/>
            </a:pPr>
            <a:r>
              <a:rPr lang="en-US" dirty="0"/>
              <a:t>Como a </a:t>
            </a:r>
            <a:r>
              <a:rPr lang="en-US" dirty="0" err="1"/>
              <a:t>definição</a:t>
            </a:r>
            <a:r>
              <a:rPr lang="en-US" dirty="0"/>
              <a:t> de </a:t>
            </a:r>
            <a:r>
              <a:rPr lang="en-US" dirty="0" err="1"/>
              <a:t>caso</a:t>
            </a:r>
            <a:r>
              <a:rPr lang="en-US" dirty="0"/>
              <a:t> para um </a:t>
            </a:r>
            <a:r>
              <a:rPr lang="en-US" dirty="0" err="1"/>
              <a:t>surto</a:t>
            </a:r>
            <a:r>
              <a:rPr lang="en-US" dirty="0"/>
              <a:t> de </a:t>
            </a:r>
            <a:r>
              <a:rPr lang="en-US" dirty="0" err="1"/>
              <a:t>antrax</a:t>
            </a:r>
            <a:r>
              <a:rPr lang="en-US" dirty="0"/>
              <a:t> seria </a:t>
            </a:r>
            <a:r>
              <a:rPr lang="en-US" dirty="0" err="1"/>
              <a:t>diferente</a:t>
            </a:r>
            <a:r>
              <a:rPr lang="en-US" dirty="0"/>
              <a:t>?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6"/>
          </p:nvPr>
        </p:nvSpPr>
        <p:spPr>
          <a:xfrm>
            <a:off x="1908810" y="6464512"/>
            <a:ext cx="7629737" cy="45719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dirty="0">
                <a:ea typeface="+mn-lt"/>
                <a:cs typeface="+mn-lt"/>
              </a:rPr>
              <a:t>1) </a:t>
            </a:r>
            <a:r>
              <a:rPr lang="en-US" sz="1200" dirty="0">
                <a:solidFill>
                  <a:srgbClr val="0563C1"/>
                </a:solidFill>
                <a:ea typeface="+mn-lt"/>
                <a:cs typeface="+mn-lt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Anthrax - WOAH - </a:t>
            </a:r>
            <a:r>
              <a:rPr lang="en-US" sz="1200" dirty="0" err="1">
                <a:solidFill>
                  <a:srgbClr val="0563C1"/>
                </a:solidFill>
                <a:ea typeface="+mn-lt"/>
                <a:cs typeface="+mn-lt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Organização</a:t>
            </a:r>
            <a:r>
              <a:rPr lang="en-US" sz="1200" dirty="0">
                <a:solidFill>
                  <a:srgbClr val="0563C1"/>
                </a:solidFill>
                <a:ea typeface="+mn-lt"/>
                <a:cs typeface="+mn-lt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Mundial de </a:t>
            </a:r>
            <a:r>
              <a:rPr lang="en-US" sz="1200" dirty="0" err="1">
                <a:solidFill>
                  <a:srgbClr val="0563C1"/>
                </a:solidFill>
                <a:ea typeface="+mn-lt"/>
                <a:cs typeface="+mn-lt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Saúde</a:t>
            </a:r>
            <a:r>
              <a:rPr lang="en-US" sz="1200" dirty="0">
                <a:solidFill>
                  <a:srgbClr val="0563C1"/>
                </a:solidFill>
                <a:ea typeface="+mn-lt"/>
                <a:cs typeface="+mn-lt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Animal </a:t>
            </a:r>
            <a:r>
              <a:rPr lang="en-US" sz="1200" dirty="0">
                <a:ea typeface="+mn-lt"/>
                <a:cs typeface="+mn-lt"/>
              </a:rPr>
              <a:t>2) </a:t>
            </a:r>
            <a:r>
              <a:rPr lang="en-US" dirty="0">
                <a:ea typeface="+mn-lt"/>
                <a:cs typeface="+mn-lt"/>
                <a:hlinkClick r:id="rId4"/>
              </a:rPr>
              <a:t>How People Get Anthrax | CDC</a:t>
            </a:r>
            <a:endParaRPr lang="en-US" sz="1200" dirty="0"/>
          </a:p>
        </p:txBody>
      </p:sp>
      <p:pic>
        <p:nvPicPr>
          <p:cNvPr id="2050" name="Picture 2" descr="Anthrax - Victorian Farmers Federation">
            <a:extLst>
              <a:ext uri="{FF2B5EF4-FFF2-40B4-BE49-F238E27FC236}">
                <a16:creationId xmlns:a16="http://schemas.microsoft.com/office/drawing/2014/main" id="{2A565C8C-7753-7E9F-F31F-86695F3A6F3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7295" y="2508011"/>
            <a:ext cx="3487648" cy="2581000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941901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err="1"/>
              <a:t>Critérios</a:t>
            </a:r>
            <a:r>
              <a:rPr lang="en-US" dirty="0"/>
              <a:t> </a:t>
            </a:r>
            <a:r>
              <a:rPr lang="en-US" dirty="0" err="1"/>
              <a:t>clínicos</a:t>
            </a:r>
            <a:endParaRPr lang="en-US" dirty="0"/>
          </a:p>
          <a:p>
            <a:pPr lvl="1"/>
            <a:r>
              <a:rPr lang="en-US" dirty="0" err="1"/>
              <a:t>Sintomas</a:t>
            </a:r>
            <a:r>
              <a:rPr lang="en-US" dirty="0"/>
              <a:t> </a:t>
            </a:r>
            <a:r>
              <a:rPr lang="en-US" dirty="0" err="1"/>
              <a:t>caraterísticos</a:t>
            </a:r>
            <a:endParaRPr lang="en-US" dirty="0"/>
          </a:p>
          <a:p>
            <a:pPr lvl="1"/>
            <a:r>
              <a:rPr lang="en-US" dirty="0"/>
              <a:t>Sinais </a:t>
            </a:r>
            <a:r>
              <a:rPr lang="en-US" dirty="0" err="1"/>
              <a:t>clínicos</a:t>
            </a:r>
            <a:endParaRPr lang="en-US" dirty="0"/>
          </a:p>
          <a:p>
            <a:pPr lvl="1"/>
            <a:r>
              <a:rPr lang="en-US" dirty="0"/>
              <a:t>Dados </a:t>
            </a:r>
            <a:r>
              <a:rPr lang="en-US" dirty="0" err="1"/>
              <a:t>laboratoriais</a:t>
            </a:r>
            <a:endParaRPr lang="en-US" dirty="0"/>
          </a:p>
          <a:p>
            <a:r>
              <a:rPr lang="en-US" dirty="0" err="1"/>
              <a:t>Critérios</a:t>
            </a:r>
            <a:r>
              <a:rPr lang="en-US" dirty="0"/>
              <a:t> </a:t>
            </a:r>
            <a:r>
              <a:rPr lang="en-US" dirty="0" err="1"/>
              <a:t>epidemiológicos</a:t>
            </a:r>
            <a:endParaRPr lang="en-US" dirty="0"/>
          </a:p>
          <a:p>
            <a:pPr lvl="1"/>
            <a:r>
              <a:rPr lang="en-US" dirty="0"/>
              <a:t>Tempo</a:t>
            </a:r>
          </a:p>
          <a:p>
            <a:pPr lvl="1"/>
            <a:r>
              <a:rPr lang="en-US" dirty="0"/>
              <a:t>Local</a:t>
            </a:r>
          </a:p>
          <a:p>
            <a:pPr lvl="1"/>
            <a:r>
              <a:rPr lang="en-US" dirty="0"/>
              <a:t>Pessoa (</a:t>
            </a:r>
            <a:r>
              <a:rPr lang="en-US" dirty="0" err="1"/>
              <a:t>por</a:t>
            </a:r>
            <a:r>
              <a:rPr lang="en-US" dirty="0"/>
              <a:t> </a:t>
            </a:r>
            <a:r>
              <a:rPr lang="en-US" dirty="0" err="1"/>
              <a:t>vezes</a:t>
            </a:r>
            <a:r>
              <a:rPr lang="en-US" dirty="0"/>
              <a:t>)</a:t>
            </a:r>
          </a:p>
          <a:p>
            <a:r>
              <a:rPr lang="en-US" dirty="0"/>
              <a:t>E no </a:t>
            </a:r>
            <a:r>
              <a:rPr lang="en-US" dirty="0" err="1"/>
              <a:t>caso</a:t>
            </a:r>
            <a:r>
              <a:rPr lang="en-US" dirty="0"/>
              <a:t> de </a:t>
            </a:r>
            <a:r>
              <a:rPr lang="en-US" dirty="0" err="1"/>
              <a:t>suspeita</a:t>
            </a:r>
            <a:r>
              <a:rPr lang="en-US" dirty="0"/>
              <a:t> de </a:t>
            </a:r>
            <a:r>
              <a:rPr lang="en-US" dirty="0" err="1"/>
              <a:t>exposição</a:t>
            </a:r>
            <a:r>
              <a:rPr lang="en-US" dirty="0"/>
              <a:t>?</a:t>
            </a:r>
          </a:p>
          <a:p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FECB627-E489-4BFC-822A-0DDA0F283E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err="1"/>
              <a:t>Componentes</a:t>
            </a:r>
            <a:r>
              <a:rPr lang="en-US" altLang="en-US" dirty="0"/>
              <a:t> de </a:t>
            </a:r>
            <a:r>
              <a:rPr lang="en-US" altLang="en-US" dirty="0" err="1"/>
              <a:t>uma</a:t>
            </a:r>
            <a:r>
              <a:rPr lang="en-US" altLang="en-US" dirty="0"/>
              <a:t> </a:t>
            </a:r>
            <a:r>
              <a:rPr lang="en-US" altLang="en-US" dirty="0" err="1"/>
              <a:t>definição</a:t>
            </a:r>
            <a:r>
              <a:rPr lang="en-US" altLang="en-US" dirty="0"/>
              <a:t> de </a:t>
            </a:r>
            <a:r>
              <a:rPr lang="en-US" altLang="en-US" dirty="0" err="1"/>
              <a:t>caso</a:t>
            </a:r>
            <a:endParaRPr lang="en-US" dirty="0"/>
          </a:p>
        </p:txBody>
      </p:sp>
      <p:sp>
        <p:nvSpPr>
          <p:cNvPr id="9" name="Text Placeholder 5"/>
          <p:cNvSpPr txBox="1">
            <a:spLocks/>
          </p:cNvSpPr>
          <p:nvPr/>
        </p:nvSpPr>
        <p:spPr>
          <a:xfrm>
            <a:off x="7166002" y="5524608"/>
            <a:ext cx="2802841" cy="496824"/>
          </a:xfrm>
          <a:prstGeom prst="rect">
            <a:avLst/>
          </a:prstGeom>
        </p:spPr>
        <p:txBody>
          <a:bodyPr/>
          <a:lstStyle>
            <a:lvl1pPr marL="283464" indent="-283464" algn="l" defTabSz="914400" rtl="0" eaLnBrk="1" latinLnBrk="0" hangingPunct="1">
              <a:spcBef>
                <a:spcPct val="20000"/>
              </a:spcBef>
              <a:buClr>
                <a:schemeClr val="tx1"/>
              </a:buClr>
              <a:buFont typeface="Wingdings" panose="05000000000000000000" pitchFamily="2" charset="2"/>
              <a:buChar char="§"/>
              <a:defRPr sz="2800" kern="1200">
                <a:solidFill>
                  <a:schemeClr val="accent5"/>
                </a:solidFill>
                <a:latin typeface="Arial"/>
                <a:ea typeface="+mn-ea"/>
                <a:cs typeface="Arial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–"/>
              <a:defRPr sz="2800" kern="1200">
                <a:solidFill>
                  <a:schemeClr val="accent5"/>
                </a:solidFill>
                <a:latin typeface="Arial"/>
                <a:ea typeface="+mn-ea"/>
                <a:cs typeface="Arial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2800" kern="1200">
                <a:solidFill>
                  <a:schemeClr val="accent5"/>
                </a:solidFill>
                <a:latin typeface="Arial"/>
                <a:ea typeface="+mn-ea"/>
                <a:cs typeface="Arial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Clr>
                <a:schemeClr val="tx1"/>
              </a:buClr>
              <a:buSzPct val="110000"/>
              <a:buFont typeface="Arial" panose="020B0604020202020204" pitchFamily="34" charset="0"/>
              <a:buChar char="◦"/>
              <a:defRPr sz="2800" kern="1200">
                <a:solidFill>
                  <a:schemeClr val="accent5"/>
                </a:solidFill>
                <a:latin typeface="Arial"/>
                <a:ea typeface="+mn-ea"/>
                <a:cs typeface="Arial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ClrTx/>
              <a:buFont typeface="Arial" panose="020B0604020202020204" pitchFamily="34" charset="0"/>
              <a:buChar char="»"/>
              <a:defRPr sz="2800" kern="1200">
                <a:solidFill>
                  <a:srgbClr val="FF0000"/>
                </a:solidFill>
                <a:latin typeface="Arial"/>
                <a:ea typeface="+mn-ea"/>
                <a:cs typeface="Arial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b="1" dirty="0" err="1">
                <a:solidFill>
                  <a:schemeClr val="tx1"/>
                </a:solidFill>
              </a:rPr>
              <a:t>Não</a:t>
            </a:r>
            <a:r>
              <a:rPr lang="en-US" b="1" dirty="0">
                <a:solidFill>
                  <a:schemeClr val="tx1"/>
                </a:solidFill>
              </a:rPr>
              <a:t> </a:t>
            </a:r>
            <a:r>
              <a:rPr lang="en-US" b="1" dirty="0" err="1">
                <a:solidFill>
                  <a:schemeClr val="tx1"/>
                </a:solidFill>
              </a:rPr>
              <a:t>incluir</a:t>
            </a:r>
            <a:r>
              <a:rPr lang="en-US" b="1" dirty="0">
                <a:solidFill>
                  <a:schemeClr val="tx1"/>
                </a:solidFill>
              </a:rPr>
              <a:t>!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63075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EC9F7B-5BCF-48CF-A9D9-DB7A2F18A5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Níveis de classificação de casos</a:t>
            </a:r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6382159" y="1934761"/>
            <a:ext cx="395269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>
              <a:defRPr/>
            </a:pPr>
            <a:r>
              <a:rPr lang="en-US" sz="2400" b="1" kern="0" dirty="0" err="1">
                <a:latin typeface="Arial" panose="020B0604020202020204" pitchFamily="34" charset="0"/>
                <a:cs typeface="Arial" panose="020B0604020202020204" pitchFamily="34" charset="0"/>
              </a:rPr>
              <a:t>Laboratório</a:t>
            </a:r>
            <a:r>
              <a:rPr lang="en-US" sz="2400" b="1" kern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b="1" kern="0" dirty="0" err="1">
                <a:latin typeface="Arial" panose="020B0604020202020204" pitchFamily="34" charset="0"/>
                <a:cs typeface="Arial" panose="020B0604020202020204" pitchFamily="34" charset="0"/>
              </a:rPr>
              <a:t>confirmado</a:t>
            </a:r>
            <a:r>
              <a:rPr lang="en-US" sz="2400" b="1" kern="0" dirty="0"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</a:p>
          <a:p>
            <a:pPr algn="ctr" defTabSz="914400">
              <a:defRPr/>
            </a:pPr>
            <a:r>
              <a:rPr lang="en-US" sz="2400" b="1" kern="0" dirty="0" err="1">
                <a:latin typeface="Arial" panose="020B0604020202020204" pitchFamily="34" charset="0"/>
                <a:cs typeface="Arial" panose="020B0604020202020204" pitchFamily="34" charset="0"/>
              </a:rPr>
              <a:t>sintomas</a:t>
            </a:r>
            <a:r>
              <a:rPr lang="en-US" sz="2400" b="1" kern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b="1" kern="0" dirty="0" err="1">
                <a:latin typeface="Arial" panose="020B0604020202020204" pitchFamily="34" charset="0"/>
                <a:cs typeface="Arial" panose="020B0604020202020204" pitchFamily="34" charset="0"/>
              </a:rPr>
              <a:t>compatíveis</a:t>
            </a:r>
            <a:endParaRPr lang="en-US" sz="2400" b="1" kern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254925" y="3709620"/>
            <a:ext cx="439164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>
              <a:defRPr/>
            </a:pPr>
            <a:r>
              <a:rPr lang="en-US" sz="2400" b="1" kern="0" dirty="0" err="1">
                <a:latin typeface="Arial" panose="020B0604020202020204" pitchFamily="34" charset="0"/>
                <a:cs typeface="Arial" panose="020B0604020202020204" pitchFamily="34" charset="0"/>
              </a:rPr>
              <a:t>Sintomas</a:t>
            </a:r>
            <a:r>
              <a:rPr lang="en-US" sz="2400" b="1" kern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b="1" kern="0" dirty="0" err="1">
                <a:latin typeface="Arial" panose="020B0604020202020204" pitchFamily="34" charset="0"/>
                <a:cs typeface="Arial" panose="020B0604020202020204" pitchFamily="34" charset="0"/>
              </a:rPr>
              <a:t>compatíveis</a:t>
            </a:r>
            <a:r>
              <a:rPr lang="en-US" sz="2400" b="1" kern="0" dirty="0"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</a:p>
          <a:p>
            <a:pPr algn="ctr" defTabSz="914400">
              <a:defRPr/>
            </a:pPr>
            <a:r>
              <a:rPr lang="en-US" sz="2400" b="1" kern="0" dirty="0" err="1">
                <a:latin typeface="Arial" panose="020B0604020202020204" pitchFamily="34" charset="0"/>
                <a:cs typeface="Arial" panose="020B0604020202020204" pitchFamily="34" charset="0"/>
              </a:rPr>
              <a:t>epidemiologicamente</a:t>
            </a:r>
            <a:r>
              <a:rPr lang="en-US" sz="2400" b="1" kern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b="1" kern="0" dirty="0" err="1">
                <a:latin typeface="Arial" panose="020B0604020202020204" pitchFamily="34" charset="0"/>
                <a:cs typeface="Arial" panose="020B0604020202020204" pitchFamily="34" charset="0"/>
              </a:rPr>
              <a:t>ligados</a:t>
            </a:r>
            <a:endParaRPr lang="en-US" sz="2400" b="1" kern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8527562" y="5337527"/>
            <a:ext cx="240606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>
              <a:defRPr/>
            </a:pPr>
            <a:r>
              <a:rPr lang="en-US" sz="2400" b="1" kern="0">
                <a:latin typeface="Arial" panose="020B0604020202020204" pitchFamily="34" charset="0"/>
                <a:cs typeface="Arial" panose="020B0604020202020204" pitchFamily="34" charset="0"/>
              </a:rPr>
              <a:t>Sintomas compatíveis</a:t>
            </a:r>
          </a:p>
        </p:txBody>
      </p:sp>
      <p:sp>
        <p:nvSpPr>
          <p:cNvPr id="19" name="Freeform 8"/>
          <p:cNvSpPr>
            <a:spLocks/>
          </p:cNvSpPr>
          <p:nvPr/>
        </p:nvSpPr>
        <p:spPr bwMode="auto">
          <a:xfrm>
            <a:off x="2744300" y="5218078"/>
            <a:ext cx="5783263" cy="1289050"/>
          </a:xfrm>
          <a:custGeom>
            <a:avLst/>
            <a:gdLst>
              <a:gd name="T0" fmla="*/ 470 w 3643"/>
              <a:gd name="T1" fmla="*/ 0 h 812"/>
              <a:gd name="T2" fmla="*/ 0 w 3643"/>
              <a:gd name="T3" fmla="*/ 812 h 812"/>
              <a:gd name="T4" fmla="*/ 3643 w 3643"/>
              <a:gd name="T5" fmla="*/ 812 h 812"/>
              <a:gd name="T6" fmla="*/ 3175 w 3643"/>
              <a:gd name="T7" fmla="*/ 0 h 812"/>
              <a:gd name="T8" fmla="*/ 470 w 3643"/>
              <a:gd name="T9" fmla="*/ 0 h 8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643" h="812">
                <a:moveTo>
                  <a:pt x="470" y="0"/>
                </a:moveTo>
                <a:lnTo>
                  <a:pt x="0" y="812"/>
                </a:lnTo>
                <a:lnTo>
                  <a:pt x="3643" y="812"/>
                </a:lnTo>
                <a:lnTo>
                  <a:pt x="3175" y="0"/>
                </a:lnTo>
                <a:lnTo>
                  <a:pt x="470" y="0"/>
                </a:lnTo>
                <a:close/>
              </a:path>
            </a:pathLst>
          </a:custGeom>
          <a:solidFill>
            <a:srgbClr val="00973B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14400">
              <a:defRPr/>
            </a:pPr>
            <a:r>
              <a:rPr lang="en-US" sz="2600" b="1" kern="0">
                <a:latin typeface="Arial" panose="020B0604020202020204" pitchFamily="34" charset="0"/>
                <a:cs typeface="Arial" panose="020B0604020202020204" pitchFamily="34" charset="0"/>
              </a:rPr>
              <a:t>Suspeita </a:t>
            </a:r>
          </a:p>
        </p:txBody>
      </p:sp>
      <p:sp>
        <p:nvSpPr>
          <p:cNvPr id="20" name="Freeform 9"/>
          <p:cNvSpPr>
            <a:spLocks/>
          </p:cNvSpPr>
          <p:nvPr/>
        </p:nvSpPr>
        <p:spPr bwMode="auto">
          <a:xfrm>
            <a:off x="3619013" y="3611528"/>
            <a:ext cx="4035425" cy="1346200"/>
          </a:xfrm>
          <a:custGeom>
            <a:avLst/>
            <a:gdLst>
              <a:gd name="T0" fmla="*/ 2053 w 2542"/>
              <a:gd name="T1" fmla="*/ 0 h 848"/>
              <a:gd name="T2" fmla="*/ 491 w 2542"/>
              <a:gd name="T3" fmla="*/ 0 h 848"/>
              <a:gd name="T4" fmla="*/ 0 w 2542"/>
              <a:gd name="T5" fmla="*/ 848 h 848"/>
              <a:gd name="T6" fmla="*/ 2542 w 2542"/>
              <a:gd name="T7" fmla="*/ 848 h 848"/>
              <a:gd name="T8" fmla="*/ 2053 w 2542"/>
              <a:gd name="T9" fmla="*/ 0 h 8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542" h="848">
                <a:moveTo>
                  <a:pt x="2053" y="0"/>
                </a:moveTo>
                <a:lnTo>
                  <a:pt x="491" y="0"/>
                </a:lnTo>
                <a:lnTo>
                  <a:pt x="0" y="848"/>
                </a:lnTo>
                <a:lnTo>
                  <a:pt x="2542" y="848"/>
                </a:lnTo>
                <a:lnTo>
                  <a:pt x="2053" y="0"/>
                </a:lnTo>
                <a:close/>
              </a:path>
            </a:pathLst>
          </a:custGeom>
          <a:solidFill>
            <a:srgbClr val="00973B">
              <a:alpha val="60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14400">
              <a:defRPr/>
            </a:pPr>
            <a:r>
              <a:rPr lang="en-US" sz="2600" b="1" kern="0">
                <a:latin typeface="Arial" panose="020B0604020202020204" pitchFamily="34" charset="0"/>
                <a:cs typeface="Arial" panose="020B0604020202020204" pitchFamily="34" charset="0"/>
              </a:rPr>
              <a:t>Provável</a:t>
            </a:r>
          </a:p>
        </p:txBody>
      </p:sp>
      <p:sp>
        <p:nvSpPr>
          <p:cNvPr id="21" name="Freeform 10"/>
          <p:cNvSpPr>
            <a:spLocks/>
          </p:cNvSpPr>
          <p:nvPr/>
        </p:nvSpPr>
        <p:spPr bwMode="auto">
          <a:xfrm>
            <a:off x="4530237" y="1390617"/>
            <a:ext cx="2216150" cy="1919287"/>
          </a:xfrm>
          <a:custGeom>
            <a:avLst/>
            <a:gdLst>
              <a:gd name="T0" fmla="*/ 697 w 1396"/>
              <a:gd name="T1" fmla="*/ 0 h 1209"/>
              <a:gd name="T2" fmla="*/ 0 w 1396"/>
              <a:gd name="T3" fmla="*/ 1209 h 1209"/>
              <a:gd name="T4" fmla="*/ 1396 w 1396"/>
              <a:gd name="T5" fmla="*/ 1209 h 1209"/>
              <a:gd name="T6" fmla="*/ 697 w 1396"/>
              <a:gd name="T7" fmla="*/ 0 h 12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396" h="1209">
                <a:moveTo>
                  <a:pt x="697" y="0"/>
                </a:moveTo>
                <a:lnTo>
                  <a:pt x="0" y="1209"/>
                </a:lnTo>
                <a:lnTo>
                  <a:pt x="1396" y="1209"/>
                </a:lnTo>
                <a:lnTo>
                  <a:pt x="697" y="0"/>
                </a:lnTo>
                <a:close/>
              </a:path>
            </a:pathLst>
          </a:custGeom>
          <a:solidFill>
            <a:srgbClr val="00973B">
              <a:alpha val="25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14400">
              <a:defRPr/>
            </a:pPr>
            <a:br>
              <a:rPr lang="en-US" sz="2600" b="1" kern="0" dirty="0"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en-US" sz="2600" b="1" kern="0" dirty="0"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en-US" sz="2600" b="1" kern="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600" b="1" kern="0" dirty="0" err="1">
                <a:latin typeface="Arial" panose="020B0604020202020204" pitchFamily="34" charset="0"/>
                <a:cs typeface="Arial" panose="020B0604020202020204" pitchFamily="34" charset="0"/>
              </a:rPr>
              <a:t>Confirmado</a:t>
            </a:r>
            <a:endParaRPr lang="en-US" sz="2600" b="1" kern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879933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  <p:bldP spid="18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spcBef>
                <a:spcPts val="1800"/>
              </a:spcBef>
            </a:pPr>
            <a:r>
              <a:rPr lang="en-US" altLang="en-US" dirty="0"/>
              <a:t>Caso </a:t>
            </a:r>
            <a:r>
              <a:rPr lang="en-US" altLang="en-US" dirty="0" err="1"/>
              <a:t>suspeito</a:t>
            </a:r>
            <a:r>
              <a:rPr lang="en-US" altLang="en-US" dirty="0"/>
              <a:t>:</a:t>
            </a:r>
          </a:p>
          <a:p>
            <a:pPr marL="280987" lvl="1" indent="0">
              <a:buNone/>
            </a:pPr>
            <a:r>
              <a:rPr lang="en-US" altLang="en-US" dirty="0" err="1"/>
              <a:t>Residente</a:t>
            </a:r>
            <a:r>
              <a:rPr lang="en-US" altLang="en-US" dirty="0"/>
              <a:t> do bairro A com </a:t>
            </a:r>
          </a:p>
          <a:p>
            <a:pPr marL="280987" lvl="1" indent="0">
              <a:buNone/>
            </a:pPr>
            <a:r>
              <a:rPr lang="en-US" altLang="en-US" dirty="0"/>
              <a:t>≥3 </a:t>
            </a:r>
            <a:r>
              <a:rPr lang="en-US" altLang="en-US" dirty="0" err="1"/>
              <a:t>episódios</a:t>
            </a:r>
            <a:r>
              <a:rPr lang="en-US" altLang="en-US" dirty="0"/>
              <a:t> de </a:t>
            </a:r>
            <a:r>
              <a:rPr lang="en-US" altLang="en-US" dirty="0" err="1"/>
              <a:t>fezes</a:t>
            </a:r>
            <a:r>
              <a:rPr lang="en-US" altLang="en-US" dirty="0"/>
              <a:t> moles </a:t>
            </a:r>
            <a:r>
              <a:rPr lang="en-US" altLang="en-US" dirty="0" err="1"/>
              <a:t>em</a:t>
            </a:r>
            <a:r>
              <a:rPr lang="en-US" altLang="en-US" dirty="0"/>
              <a:t> 24 horas</a:t>
            </a:r>
          </a:p>
          <a:p>
            <a:pPr marL="285750" lvl="1" indent="0">
              <a:spcBef>
                <a:spcPts val="0"/>
              </a:spcBef>
              <a:buNone/>
            </a:pPr>
            <a:r>
              <a:rPr lang="en-US" altLang="en-US" dirty="0"/>
              <a:t>1 de Janeiro - 30 de Abril de 2022</a:t>
            </a:r>
          </a:p>
          <a:p>
            <a:endParaRPr lang="en-US" altLang="en-US" dirty="0"/>
          </a:p>
          <a:p>
            <a:r>
              <a:rPr lang="en-US" altLang="en-US" dirty="0"/>
              <a:t>Caso </a:t>
            </a:r>
            <a:r>
              <a:rPr lang="en-US" altLang="en-US" dirty="0" err="1"/>
              <a:t>confirmado</a:t>
            </a:r>
            <a:r>
              <a:rPr lang="en-US" altLang="en-US" dirty="0"/>
              <a:t>:</a:t>
            </a:r>
          </a:p>
          <a:p>
            <a:pPr marL="628650" lvl="1" indent="-342900"/>
            <a:r>
              <a:rPr lang="en-US" altLang="en-US" dirty="0"/>
              <a:t>Caso </a:t>
            </a:r>
            <a:r>
              <a:rPr lang="en-US" altLang="en-US" dirty="0" err="1"/>
              <a:t>suspeito</a:t>
            </a:r>
            <a:r>
              <a:rPr lang="en-US" altLang="en-US" dirty="0"/>
              <a:t> com </a:t>
            </a:r>
            <a:r>
              <a:rPr lang="en-US" altLang="en-US" dirty="0" err="1"/>
              <a:t>esfregaço</a:t>
            </a:r>
            <a:r>
              <a:rPr lang="en-US" altLang="en-US" dirty="0"/>
              <a:t> </a:t>
            </a:r>
            <a:r>
              <a:rPr lang="en-US" altLang="en-US" dirty="0" err="1"/>
              <a:t>retal</a:t>
            </a:r>
            <a:r>
              <a:rPr lang="en-US" altLang="en-US" dirty="0"/>
              <a:t> </a:t>
            </a:r>
            <a:r>
              <a:rPr lang="en-US" altLang="en-US" dirty="0" err="1"/>
              <a:t>positivo</a:t>
            </a:r>
            <a:r>
              <a:rPr lang="en-US" altLang="en-US" dirty="0"/>
              <a:t> para </a:t>
            </a:r>
            <a:r>
              <a:rPr lang="en-US" altLang="en-US" i="1" dirty="0"/>
              <a:t>Vibrio cholerae </a:t>
            </a:r>
            <a:r>
              <a:rPr lang="en-US" altLang="en-US" dirty="0"/>
              <a:t>O1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AD70507-9FCE-6E01-06B3-7EC56FAA15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err="1"/>
              <a:t>Definição</a:t>
            </a:r>
            <a:r>
              <a:rPr lang="en-US" altLang="en-US" dirty="0"/>
              <a:t> de </a:t>
            </a:r>
            <a:r>
              <a:rPr lang="en-US" altLang="en-US" dirty="0" err="1"/>
              <a:t>caso</a:t>
            </a:r>
            <a:r>
              <a:rPr lang="en-US" altLang="en-US" dirty="0"/>
              <a:t> de </a:t>
            </a:r>
            <a:r>
              <a:rPr lang="en-US" altLang="en-US" dirty="0" err="1"/>
              <a:t>surto</a:t>
            </a:r>
            <a:r>
              <a:rPr lang="en-US" altLang="en-US" dirty="0"/>
              <a:t>: </a:t>
            </a:r>
            <a:r>
              <a:rPr lang="en-US" altLang="en-US" dirty="0" err="1"/>
              <a:t>Cólera</a:t>
            </a:r>
            <a:r>
              <a:rPr lang="en-US" altLang="en-US" dirty="0"/>
              <a:t> (1/2)</a:t>
            </a:r>
            <a:br>
              <a:rPr lang="en-US" dirty="0"/>
            </a:b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9949263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8B8DEB2-7029-A762-78C7-5B106521265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D6200AE8-A624-16C8-F691-1308F8DF1C1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8200" y="1478857"/>
            <a:ext cx="6472046" cy="4639309"/>
          </a:xfrm>
        </p:spPr>
        <p:txBody>
          <a:bodyPr/>
          <a:lstStyle/>
          <a:p>
            <a:pPr>
              <a:spcBef>
                <a:spcPts val="1800"/>
              </a:spcBef>
            </a:pPr>
            <a:r>
              <a:rPr lang="en-US" altLang="en-US" dirty="0"/>
              <a:t>Caso </a:t>
            </a:r>
            <a:r>
              <a:rPr lang="en-US" altLang="en-US" dirty="0" err="1"/>
              <a:t>suspeito</a:t>
            </a:r>
            <a:r>
              <a:rPr lang="en-US" altLang="en-US" dirty="0"/>
              <a:t>:</a:t>
            </a:r>
          </a:p>
          <a:p>
            <a:pPr marL="280987" lvl="1" indent="0">
              <a:buNone/>
            </a:pPr>
            <a:r>
              <a:rPr lang="en-US" altLang="en-US" dirty="0" err="1"/>
              <a:t>Residente</a:t>
            </a:r>
            <a:r>
              <a:rPr lang="en-US" altLang="en-US" dirty="0"/>
              <a:t> do bairro A com </a:t>
            </a:r>
          </a:p>
          <a:p>
            <a:pPr marL="280987" lvl="1" indent="0">
              <a:buNone/>
            </a:pPr>
            <a:r>
              <a:rPr lang="en-US" altLang="en-US" dirty="0"/>
              <a:t>≥3 </a:t>
            </a:r>
            <a:r>
              <a:rPr lang="en-US" altLang="en-US" dirty="0" err="1"/>
              <a:t>episódios</a:t>
            </a:r>
            <a:r>
              <a:rPr lang="en-US" altLang="en-US" dirty="0"/>
              <a:t> de </a:t>
            </a:r>
            <a:r>
              <a:rPr lang="en-US" altLang="en-US" dirty="0" err="1"/>
              <a:t>fezes</a:t>
            </a:r>
            <a:r>
              <a:rPr lang="en-US" altLang="en-US" dirty="0"/>
              <a:t> moles </a:t>
            </a:r>
            <a:r>
              <a:rPr lang="en-US" altLang="en-US" dirty="0" err="1"/>
              <a:t>em</a:t>
            </a:r>
            <a:r>
              <a:rPr lang="en-US" altLang="en-US" dirty="0"/>
              <a:t> 24 horas</a:t>
            </a:r>
          </a:p>
          <a:p>
            <a:pPr marL="285750" lvl="1" indent="0">
              <a:spcBef>
                <a:spcPts val="0"/>
              </a:spcBef>
              <a:buNone/>
            </a:pPr>
            <a:r>
              <a:rPr lang="en-US" altLang="en-US" dirty="0"/>
              <a:t>1 de Janeiro - 30 de Abril de 2022</a:t>
            </a:r>
          </a:p>
          <a:p>
            <a:endParaRPr lang="en-US" altLang="en-US" dirty="0"/>
          </a:p>
          <a:p>
            <a:r>
              <a:rPr lang="en-US" altLang="en-US" dirty="0"/>
              <a:t>Caso </a:t>
            </a:r>
            <a:r>
              <a:rPr lang="en-US" altLang="en-US" dirty="0" err="1"/>
              <a:t>confirmado</a:t>
            </a:r>
            <a:r>
              <a:rPr lang="en-US" altLang="en-US" dirty="0"/>
              <a:t>:</a:t>
            </a:r>
          </a:p>
          <a:p>
            <a:pPr marL="628650" lvl="1" indent="-342900"/>
            <a:r>
              <a:rPr lang="en-US" altLang="en-US" dirty="0"/>
              <a:t>Caso </a:t>
            </a:r>
            <a:r>
              <a:rPr lang="en-US" altLang="en-US" dirty="0" err="1"/>
              <a:t>suspeito</a:t>
            </a:r>
            <a:r>
              <a:rPr lang="en-US" altLang="en-US" dirty="0"/>
              <a:t> com </a:t>
            </a:r>
            <a:r>
              <a:rPr lang="en-US" altLang="en-US" dirty="0" err="1"/>
              <a:t>esfregaço</a:t>
            </a:r>
            <a:r>
              <a:rPr lang="en-US" altLang="en-US" dirty="0"/>
              <a:t> </a:t>
            </a:r>
            <a:r>
              <a:rPr lang="en-US" altLang="en-US" dirty="0" err="1"/>
              <a:t>retal</a:t>
            </a:r>
            <a:r>
              <a:rPr lang="en-US" altLang="en-US" dirty="0"/>
              <a:t> </a:t>
            </a:r>
            <a:r>
              <a:rPr lang="en-US" altLang="en-US" dirty="0" err="1"/>
              <a:t>positivo</a:t>
            </a:r>
            <a:r>
              <a:rPr lang="en-US" altLang="en-US" dirty="0"/>
              <a:t> para </a:t>
            </a:r>
            <a:r>
              <a:rPr lang="en-US" altLang="en-US" i="1" dirty="0"/>
              <a:t>Vibrio cholerae </a:t>
            </a:r>
            <a:r>
              <a:rPr lang="en-US" altLang="en-US" dirty="0"/>
              <a:t>O1</a:t>
            </a:r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F1788EC5-8F59-27FD-A64C-77D1DF2652B9}"/>
              </a:ext>
            </a:extLst>
          </p:cNvPr>
          <p:cNvSpPr txBox="1">
            <a:spLocks/>
          </p:cNvSpPr>
          <p:nvPr/>
        </p:nvSpPr>
        <p:spPr>
          <a:xfrm>
            <a:off x="7580329" y="1293548"/>
            <a:ext cx="3773471" cy="782598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accent5"/>
                </a:solidFill>
                <a:latin typeface="Arial"/>
                <a:ea typeface="+mn-ea"/>
                <a:cs typeface="Arial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accent5"/>
                </a:solidFill>
                <a:latin typeface="Arial"/>
                <a:ea typeface="+mn-ea"/>
                <a:cs typeface="Arial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accent5"/>
                </a:solidFill>
                <a:latin typeface="Arial"/>
                <a:ea typeface="+mn-ea"/>
                <a:cs typeface="Arial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accent5"/>
                </a:solidFill>
                <a:latin typeface="Arial"/>
                <a:ea typeface="+mn-ea"/>
                <a:cs typeface="Arial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800" kern="1200">
                <a:solidFill>
                  <a:schemeClr val="accent5"/>
                </a:solidFill>
                <a:latin typeface="Arial"/>
                <a:ea typeface="+mn-ea"/>
                <a:cs typeface="Arial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b="1" u="sng" dirty="0" err="1">
                <a:solidFill>
                  <a:schemeClr val="tx1"/>
                </a:solidFill>
              </a:rPr>
              <a:t>Elementos</a:t>
            </a:r>
            <a:r>
              <a:rPr lang="en-US" b="1" u="sng" dirty="0">
                <a:solidFill>
                  <a:schemeClr val="tx1"/>
                </a:solidFill>
              </a:rPr>
              <a:t> de </a:t>
            </a:r>
            <a:r>
              <a:rPr lang="en-US" b="1" u="sng" dirty="0" err="1">
                <a:solidFill>
                  <a:schemeClr val="tx1"/>
                </a:solidFill>
              </a:rPr>
              <a:t>definição</a:t>
            </a:r>
            <a:r>
              <a:rPr lang="en-US" b="1" u="sng" dirty="0">
                <a:solidFill>
                  <a:schemeClr val="tx1"/>
                </a:solidFill>
              </a:rPr>
              <a:t> de </a:t>
            </a:r>
            <a:r>
              <a:rPr lang="en-US" b="1" u="sng" dirty="0" err="1">
                <a:solidFill>
                  <a:schemeClr val="tx1"/>
                </a:solidFill>
              </a:rPr>
              <a:t>caso</a:t>
            </a:r>
            <a:r>
              <a:rPr lang="en-US" b="1" u="sng" dirty="0">
                <a:solidFill>
                  <a:schemeClr val="tx1"/>
                </a:solidFill>
              </a:rPr>
              <a:t>?</a:t>
            </a:r>
          </a:p>
          <a:p>
            <a:endParaRPr lang="en-US" dirty="0"/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AF719071-989E-F417-66F3-1B4597A03F2F}"/>
              </a:ext>
            </a:extLst>
          </p:cNvPr>
          <p:cNvSpPr/>
          <p:nvPr/>
        </p:nvSpPr>
        <p:spPr>
          <a:xfrm>
            <a:off x="1088993" y="2466301"/>
            <a:ext cx="5841397" cy="436527"/>
          </a:xfrm>
          <a:prstGeom prst="roundRect">
            <a:avLst/>
          </a:prstGeom>
          <a:noFill/>
          <a:ln w="38100">
            <a:solidFill>
              <a:srgbClr val="00953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99DB51D0-1465-BC93-F430-7AC9851705A8}"/>
              </a:ext>
            </a:extLst>
          </p:cNvPr>
          <p:cNvSpPr/>
          <p:nvPr/>
        </p:nvSpPr>
        <p:spPr>
          <a:xfrm>
            <a:off x="1419685" y="4484113"/>
            <a:ext cx="5309076" cy="1067601"/>
          </a:xfrm>
          <a:prstGeom prst="roundRect">
            <a:avLst/>
          </a:prstGeom>
          <a:noFill/>
          <a:ln w="38100">
            <a:solidFill>
              <a:srgbClr val="00953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20C4FCFF-006A-E7EF-DD53-31250B2821A6}"/>
              </a:ext>
            </a:extLst>
          </p:cNvPr>
          <p:cNvSpPr/>
          <p:nvPr/>
        </p:nvSpPr>
        <p:spPr>
          <a:xfrm>
            <a:off x="1092925" y="2950728"/>
            <a:ext cx="5837465" cy="503019"/>
          </a:xfrm>
          <a:prstGeom prst="roundRect">
            <a:avLst/>
          </a:prstGeom>
          <a:noFill/>
          <a:ln w="38100">
            <a:solidFill>
              <a:srgbClr val="00953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273A3548-D349-C822-566D-9E1F4D820FB5}"/>
              </a:ext>
            </a:extLst>
          </p:cNvPr>
          <p:cNvSpPr/>
          <p:nvPr/>
        </p:nvSpPr>
        <p:spPr>
          <a:xfrm>
            <a:off x="1110343" y="1963284"/>
            <a:ext cx="5837466" cy="503019"/>
          </a:xfrm>
          <a:prstGeom prst="roundRect">
            <a:avLst/>
          </a:prstGeom>
          <a:noFill/>
          <a:ln w="38100">
            <a:solidFill>
              <a:srgbClr val="00953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Content Placeholder 1">
            <a:extLst>
              <a:ext uri="{FF2B5EF4-FFF2-40B4-BE49-F238E27FC236}">
                <a16:creationId xmlns:a16="http://schemas.microsoft.com/office/drawing/2014/main" id="{9D744713-5406-34F2-33E8-1AFD30E8EBB9}"/>
              </a:ext>
            </a:extLst>
          </p:cNvPr>
          <p:cNvSpPr txBox="1">
            <a:spLocks/>
          </p:cNvSpPr>
          <p:nvPr/>
        </p:nvSpPr>
        <p:spPr>
          <a:xfrm>
            <a:off x="7580329" y="2554828"/>
            <a:ext cx="3773471" cy="48515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Epi - Pessoa, Lugar</a:t>
            </a:r>
          </a:p>
          <a:p>
            <a:endParaRPr lang="en-US" dirty="0">
              <a:solidFill>
                <a:srgbClr val="00867B"/>
              </a:solidFill>
            </a:endParaRPr>
          </a:p>
        </p:txBody>
      </p:sp>
      <p:sp>
        <p:nvSpPr>
          <p:cNvPr id="17" name="Content Placeholder 1">
            <a:extLst>
              <a:ext uri="{FF2B5EF4-FFF2-40B4-BE49-F238E27FC236}">
                <a16:creationId xmlns:a16="http://schemas.microsoft.com/office/drawing/2014/main" id="{C9840C82-DBA5-FC94-27A3-4DBB721FE057}"/>
              </a:ext>
            </a:extLst>
          </p:cNvPr>
          <p:cNvSpPr txBox="1">
            <a:spLocks/>
          </p:cNvSpPr>
          <p:nvPr/>
        </p:nvSpPr>
        <p:spPr>
          <a:xfrm>
            <a:off x="7607623" y="3834289"/>
            <a:ext cx="2804796" cy="56154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Epi - Tempo</a:t>
            </a:r>
          </a:p>
        </p:txBody>
      </p:sp>
      <p:sp>
        <p:nvSpPr>
          <p:cNvPr id="18" name="Content Placeholder 1">
            <a:extLst>
              <a:ext uri="{FF2B5EF4-FFF2-40B4-BE49-F238E27FC236}">
                <a16:creationId xmlns:a16="http://schemas.microsoft.com/office/drawing/2014/main" id="{F8A8DFD9-41A7-15D0-15CE-B44F4527002A}"/>
              </a:ext>
            </a:extLst>
          </p:cNvPr>
          <p:cNvSpPr txBox="1">
            <a:spLocks/>
          </p:cNvSpPr>
          <p:nvPr/>
        </p:nvSpPr>
        <p:spPr>
          <a:xfrm>
            <a:off x="7607623" y="3161039"/>
            <a:ext cx="3499267" cy="46513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err="1"/>
              <a:t>Clínica</a:t>
            </a:r>
            <a:r>
              <a:rPr lang="en-US" dirty="0"/>
              <a:t> - </a:t>
            </a:r>
            <a:r>
              <a:rPr lang="en-US" dirty="0" err="1"/>
              <a:t>Sintomas</a:t>
            </a:r>
            <a:endParaRPr lang="en-US" dirty="0"/>
          </a:p>
        </p:txBody>
      </p:sp>
      <p:sp>
        <p:nvSpPr>
          <p:cNvPr id="19" name="Content Placeholder 1">
            <a:extLst>
              <a:ext uri="{FF2B5EF4-FFF2-40B4-BE49-F238E27FC236}">
                <a16:creationId xmlns:a16="http://schemas.microsoft.com/office/drawing/2014/main" id="{AEF150D9-6D41-01CE-9587-D4D1B62F9F2E}"/>
              </a:ext>
            </a:extLst>
          </p:cNvPr>
          <p:cNvSpPr txBox="1">
            <a:spLocks/>
          </p:cNvSpPr>
          <p:nvPr/>
        </p:nvSpPr>
        <p:spPr>
          <a:xfrm>
            <a:off x="7607623" y="4490140"/>
            <a:ext cx="3873957" cy="78259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err="1"/>
              <a:t>Clínica</a:t>
            </a:r>
            <a:r>
              <a:rPr lang="en-US" dirty="0"/>
              <a:t> - </a:t>
            </a:r>
            <a:r>
              <a:rPr lang="en-US" dirty="0" err="1"/>
              <a:t>Laboratório</a:t>
            </a:r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8659079-5EE9-7D65-E3DE-F681020A64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57200"/>
            <a:ext cx="10515600" cy="800100"/>
          </a:xfrm>
        </p:spPr>
        <p:txBody>
          <a:bodyPr/>
          <a:lstStyle/>
          <a:p>
            <a:r>
              <a:rPr lang="en-US" altLang="en-US" dirty="0" err="1"/>
              <a:t>Definição</a:t>
            </a:r>
            <a:r>
              <a:rPr lang="en-US" altLang="en-US" dirty="0"/>
              <a:t> de </a:t>
            </a:r>
            <a:r>
              <a:rPr lang="en-US" altLang="en-US" dirty="0" err="1"/>
              <a:t>caso</a:t>
            </a:r>
            <a:r>
              <a:rPr lang="en-US" altLang="en-US" dirty="0"/>
              <a:t> de </a:t>
            </a:r>
            <a:r>
              <a:rPr lang="en-US" altLang="en-US" dirty="0" err="1"/>
              <a:t>surto</a:t>
            </a:r>
            <a:r>
              <a:rPr lang="en-US" altLang="en-US" dirty="0"/>
              <a:t>: </a:t>
            </a:r>
            <a:r>
              <a:rPr lang="en-US" altLang="en-US" dirty="0" err="1"/>
              <a:t>Cólera</a:t>
            </a:r>
            <a:r>
              <a:rPr lang="en-US" altLang="en-US" dirty="0"/>
              <a:t> (2/2)</a:t>
            </a:r>
            <a:br>
              <a:rPr lang="en-US" dirty="0"/>
            </a:b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485884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3" grpId="0" animBg="1"/>
      <p:bldP spid="15" grpId="0" animBg="1"/>
      <p:bldP spid="16" grpId="0"/>
      <p:bldP spid="17" grpId="0"/>
      <p:bldP spid="18" grpId="0"/>
      <p:bldP spid="19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spcBef>
                <a:spcPts val="1800"/>
              </a:spcBef>
            </a:pPr>
            <a:r>
              <a:rPr lang="en-US" altLang="en-US" dirty="0"/>
              <a:t>Caso </a:t>
            </a:r>
            <a:r>
              <a:rPr lang="en-US" altLang="en-US" dirty="0" err="1"/>
              <a:t>suspeito</a:t>
            </a:r>
            <a:r>
              <a:rPr lang="en-US" altLang="en-US" dirty="0"/>
              <a:t>:</a:t>
            </a:r>
          </a:p>
          <a:p>
            <a:pPr marL="628650" lvl="1" indent="-347663"/>
            <a:r>
              <a:rPr lang="en-US" altLang="en-US" dirty="0"/>
              <a:t>Morte </a:t>
            </a:r>
            <a:r>
              <a:rPr lang="en-US" altLang="en-US" dirty="0" err="1"/>
              <a:t>súbita</a:t>
            </a:r>
            <a:r>
              <a:rPr lang="en-US" altLang="en-US" dirty="0"/>
              <a:t> </a:t>
            </a:r>
            <a:r>
              <a:rPr lang="en-US" altLang="en-US" dirty="0" err="1"/>
              <a:t>em</a:t>
            </a:r>
            <a:r>
              <a:rPr lang="en-US" altLang="en-US" dirty="0"/>
              <a:t> </a:t>
            </a:r>
            <a:r>
              <a:rPr lang="en-US" altLang="en-US" dirty="0" err="1"/>
              <a:t>bovinos</a:t>
            </a:r>
            <a:r>
              <a:rPr lang="en-US" altLang="en-US" dirty="0"/>
              <a:t> no </a:t>
            </a:r>
            <a:r>
              <a:rPr lang="en-US" altLang="en-US" dirty="0" err="1"/>
              <a:t>país</a:t>
            </a:r>
            <a:r>
              <a:rPr lang="en-US" altLang="en-US" dirty="0"/>
              <a:t> A</a:t>
            </a:r>
          </a:p>
          <a:p>
            <a:pPr marL="628650" lvl="1" indent="-347663"/>
            <a:r>
              <a:rPr lang="en-US" altLang="en-US" dirty="0"/>
              <a:t>Com </a:t>
            </a:r>
            <a:r>
              <a:rPr lang="en-US" altLang="en-US" dirty="0" err="1"/>
              <a:t>ou</a:t>
            </a:r>
            <a:r>
              <a:rPr lang="en-US" altLang="en-US" dirty="0"/>
              <a:t> </a:t>
            </a:r>
            <a:r>
              <a:rPr lang="en-US" altLang="en-US" dirty="0" err="1"/>
              <a:t>sem</a:t>
            </a:r>
            <a:r>
              <a:rPr lang="en-US" altLang="en-US" dirty="0"/>
              <a:t> </a:t>
            </a:r>
            <a:r>
              <a:rPr lang="en-US" altLang="en-US" dirty="0" err="1"/>
              <a:t>hemorragia</a:t>
            </a:r>
            <a:r>
              <a:rPr lang="en-US" altLang="en-US" dirty="0"/>
              <a:t> dos </a:t>
            </a:r>
            <a:r>
              <a:rPr lang="en-US" altLang="en-US" dirty="0" err="1"/>
              <a:t>orifícios</a:t>
            </a:r>
            <a:endParaRPr lang="en-US" altLang="en-US" dirty="0"/>
          </a:p>
          <a:p>
            <a:pPr marL="628650" lvl="1" indent="-342900">
              <a:spcBef>
                <a:spcPts val="0"/>
              </a:spcBef>
            </a:pPr>
            <a:r>
              <a:rPr lang="en-US" dirty="0">
                <a:ea typeface="+mn-lt"/>
                <a:cs typeface="+mn-lt"/>
              </a:rPr>
              <a:t>1 de Junho - 15 de Junho de 2022</a:t>
            </a:r>
            <a:endParaRPr lang="en-US" dirty="0"/>
          </a:p>
          <a:p>
            <a:endParaRPr lang="en-US" altLang="en-US" dirty="0"/>
          </a:p>
          <a:p>
            <a:r>
              <a:rPr lang="en-US" altLang="en-US" dirty="0"/>
              <a:t>Caso </a:t>
            </a:r>
            <a:r>
              <a:rPr lang="en-US" altLang="en-US" dirty="0" err="1"/>
              <a:t>confirmado</a:t>
            </a:r>
            <a:r>
              <a:rPr lang="en-US" altLang="en-US" dirty="0"/>
              <a:t>:</a:t>
            </a:r>
          </a:p>
          <a:p>
            <a:pPr marL="628650" lvl="1" indent="-342900"/>
            <a:r>
              <a:rPr lang="en-US" altLang="en-US" dirty="0"/>
              <a:t>Cultura </a:t>
            </a:r>
            <a:r>
              <a:rPr lang="en-US" altLang="en-US" dirty="0" err="1"/>
              <a:t>positiva</a:t>
            </a:r>
            <a:r>
              <a:rPr lang="en-US" altLang="en-US" dirty="0"/>
              <a:t> para </a:t>
            </a:r>
            <a:r>
              <a:rPr lang="en-US" altLang="en-US" i="1" dirty="0"/>
              <a:t>Bacillus </a:t>
            </a:r>
            <a:br>
              <a:rPr lang="en-US" altLang="en-US" i="1" dirty="0"/>
            </a:br>
            <a:r>
              <a:rPr lang="en-US" altLang="en-US" i="1" dirty="0"/>
              <a:t>anthracis </a:t>
            </a:r>
            <a:r>
              <a:rPr lang="en-US" altLang="en-US" dirty="0" err="1"/>
              <a:t>em</a:t>
            </a:r>
            <a:r>
              <a:rPr lang="en-US" altLang="en-US" dirty="0"/>
              <a:t> </a:t>
            </a:r>
            <a:r>
              <a:rPr lang="en-US" altLang="en-US" dirty="0" err="1"/>
              <a:t>esfregaços</a:t>
            </a:r>
            <a:r>
              <a:rPr lang="en-US" altLang="en-US" dirty="0"/>
              <a:t> </a:t>
            </a:r>
            <a:r>
              <a:rPr lang="en-US" altLang="en-US" dirty="0" err="1"/>
              <a:t>nasais</a:t>
            </a:r>
            <a:r>
              <a:rPr lang="en-US" altLang="en-US" dirty="0"/>
              <a:t> de </a:t>
            </a:r>
            <a:br>
              <a:rPr lang="en-US" altLang="en-US" dirty="0"/>
            </a:br>
            <a:r>
              <a:rPr lang="en-US" altLang="en-US" dirty="0"/>
              <a:t>animal </a:t>
            </a:r>
            <a:r>
              <a:rPr lang="en-US" altLang="en-US" dirty="0" err="1"/>
              <a:t>morto</a:t>
            </a:r>
            <a:endParaRPr lang="en-US" altLang="en-US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0F1F062D-F695-4E64-BFC1-C7EBBB5111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257300"/>
          </a:xfrm>
        </p:spPr>
        <p:txBody>
          <a:bodyPr/>
          <a:lstStyle/>
          <a:p>
            <a:r>
              <a:rPr lang="en-US" altLang="en-US" dirty="0" err="1">
                <a:latin typeface="Franklin Gothic Medium"/>
              </a:rPr>
              <a:t>Definição</a:t>
            </a:r>
            <a:r>
              <a:rPr lang="en-US" altLang="en-US" dirty="0">
                <a:latin typeface="Franklin Gothic Medium"/>
              </a:rPr>
              <a:t> de </a:t>
            </a:r>
            <a:r>
              <a:rPr lang="en-US" altLang="en-US" dirty="0" err="1">
                <a:latin typeface="Franklin Gothic Medium"/>
              </a:rPr>
              <a:t>caso</a:t>
            </a:r>
            <a:r>
              <a:rPr lang="en-US" altLang="en-US" dirty="0">
                <a:latin typeface="Franklin Gothic Medium"/>
              </a:rPr>
              <a:t> de </a:t>
            </a:r>
            <a:r>
              <a:rPr lang="en-US" altLang="en-US" dirty="0" err="1">
                <a:latin typeface="Franklin Gothic Medium"/>
              </a:rPr>
              <a:t>surto</a:t>
            </a:r>
            <a:r>
              <a:rPr lang="en-US" altLang="en-US" dirty="0">
                <a:latin typeface="Franklin Gothic Medium"/>
              </a:rPr>
              <a:t>: </a:t>
            </a:r>
            <a:br>
              <a:rPr lang="en-US" altLang="en-US" dirty="0">
                <a:latin typeface="Franklin Gothic Medium"/>
              </a:rPr>
            </a:br>
            <a:r>
              <a:rPr lang="en-US" altLang="en-US" dirty="0" err="1">
                <a:latin typeface="Franklin Gothic Medium"/>
              </a:rPr>
              <a:t>Antrax</a:t>
            </a:r>
            <a:r>
              <a:rPr lang="en-US" altLang="en-US" dirty="0">
                <a:latin typeface="Franklin Gothic Medium"/>
              </a:rPr>
              <a:t> animal (1/2)</a:t>
            </a:r>
            <a:endParaRPr lang="en-US" dirty="0">
              <a:latin typeface="Franklin Gothic Medium"/>
            </a:endParaRPr>
          </a:p>
        </p:txBody>
      </p:sp>
    </p:spTree>
    <p:extLst>
      <p:ext uri="{BB962C8B-B14F-4D97-AF65-F5344CB8AC3E}">
        <p14:creationId xmlns:p14="http://schemas.microsoft.com/office/powerpoint/2010/main" val="165240711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sz="half" idx="2"/>
          </p:nvPr>
        </p:nvSpPr>
        <p:spPr>
          <a:xfrm>
            <a:off x="838200" y="1478858"/>
            <a:ext cx="5895479" cy="4382300"/>
          </a:xfrm>
        </p:spPr>
        <p:txBody>
          <a:bodyPr/>
          <a:lstStyle/>
          <a:p>
            <a:pPr>
              <a:spcBef>
                <a:spcPts val="1800"/>
              </a:spcBef>
            </a:pPr>
            <a:r>
              <a:rPr lang="en-US" altLang="en-US" dirty="0"/>
              <a:t>Caso </a:t>
            </a:r>
            <a:r>
              <a:rPr lang="en-US" altLang="en-US" dirty="0" err="1"/>
              <a:t>suspeito</a:t>
            </a:r>
            <a:r>
              <a:rPr lang="en-US" altLang="en-US" dirty="0"/>
              <a:t>:</a:t>
            </a:r>
          </a:p>
          <a:p>
            <a:pPr marL="628650" lvl="1" indent="-347663"/>
            <a:r>
              <a:rPr lang="en-US" altLang="en-US" dirty="0"/>
              <a:t>Morte </a:t>
            </a:r>
            <a:r>
              <a:rPr lang="en-US" altLang="en-US" dirty="0" err="1"/>
              <a:t>súbita</a:t>
            </a:r>
            <a:r>
              <a:rPr lang="en-US" altLang="en-US" dirty="0"/>
              <a:t> </a:t>
            </a:r>
            <a:r>
              <a:rPr lang="en-US" altLang="en-US" dirty="0" err="1"/>
              <a:t>em</a:t>
            </a:r>
            <a:r>
              <a:rPr lang="en-US" altLang="en-US" dirty="0"/>
              <a:t> </a:t>
            </a:r>
            <a:r>
              <a:rPr lang="en-US" altLang="en-US" dirty="0" err="1"/>
              <a:t>bovinos</a:t>
            </a:r>
            <a:r>
              <a:rPr lang="en-US" altLang="en-US" dirty="0"/>
              <a:t> no </a:t>
            </a:r>
            <a:r>
              <a:rPr lang="en-US" altLang="en-US" dirty="0" err="1"/>
              <a:t>país</a:t>
            </a:r>
            <a:r>
              <a:rPr lang="en-US" altLang="en-US" dirty="0"/>
              <a:t> A</a:t>
            </a:r>
          </a:p>
          <a:p>
            <a:pPr marL="628650" lvl="1" indent="-347663"/>
            <a:r>
              <a:rPr lang="en-US" altLang="en-US" dirty="0"/>
              <a:t>Com </a:t>
            </a:r>
            <a:r>
              <a:rPr lang="en-US" altLang="en-US" dirty="0" err="1"/>
              <a:t>ou</a:t>
            </a:r>
            <a:r>
              <a:rPr lang="en-US" altLang="en-US" dirty="0"/>
              <a:t> </a:t>
            </a:r>
            <a:r>
              <a:rPr lang="en-US" altLang="en-US" dirty="0" err="1"/>
              <a:t>sem</a:t>
            </a:r>
            <a:r>
              <a:rPr lang="en-US" altLang="en-US" dirty="0"/>
              <a:t> </a:t>
            </a:r>
            <a:r>
              <a:rPr lang="en-US" altLang="en-US" dirty="0" err="1"/>
              <a:t>hemorragia</a:t>
            </a:r>
            <a:r>
              <a:rPr lang="en-US" altLang="en-US" dirty="0"/>
              <a:t> dos </a:t>
            </a:r>
            <a:r>
              <a:rPr lang="en-US" altLang="en-US" dirty="0" err="1"/>
              <a:t>orifícios</a:t>
            </a:r>
            <a:endParaRPr lang="en-US" altLang="en-US" dirty="0"/>
          </a:p>
          <a:p>
            <a:pPr marL="628650" lvl="1" indent="-342900">
              <a:spcBef>
                <a:spcPts val="0"/>
              </a:spcBef>
            </a:pPr>
            <a:r>
              <a:rPr lang="en-US" dirty="0">
                <a:ea typeface="+mn-lt"/>
                <a:cs typeface="+mn-lt"/>
              </a:rPr>
              <a:t>1 de Junho - 15 de Junho de 2022</a:t>
            </a:r>
            <a:endParaRPr lang="en-US" dirty="0"/>
          </a:p>
          <a:p>
            <a:endParaRPr lang="en-US" altLang="en-US" dirty="0"/>
          </a:p>
          <a:p>
            <a:r>
              <a:rPr lang="en-US" altLang="en-US" dirty="0"/>
              <a:t>Caso </a:t>
            </a:r>
            <a:r>
              <a:rPr lang="en-US" altLang="en-US" dirty="0" err="1"/>
              <a:t>confirmado</a:t>
            </a:r>
            <a:r>
              <a:rPr lang="en-US" altLang="en-US" dirty="0"/>
              <a:t>:</a:t>
            </a:r>
          </a:p>
          <a:p>
            <a:pPr marL="628650" lvl="1" indent="-342900"/>
            <a:r>
              <a:rPr lang="en-US" altLang="en-US" dirty="0"/>
              <a:t>Cultura </a:t>
            </a:r>
            <a:r>
              <a:rPr lang="en-US" altLang="en-US" dirty="0" err="1"/>
              <a:t>positiva</a:t>
            </a:r>
            <a:r>
              <a:rPr lang="en-US" altLang="en-US" dirty="0"/>
              <a:t> para </a:t>
            </a:r>
            <a:r>
              <a:rPr lang="en-US" altLang="en-US" i="1" dirty="0"/>
              <a:t>Bacillus </a:t>
            </a:r>
            <a:br>
              <a:rPr lang="en-US" altLang="en-US" i="1" dirty="0"/>
            </a:br>
            <a:r>
              <a:rPr lang="en-US" altLang="en-US" i="1" dirty="0"/>
              <a:t>anthracis </a:t>
            </a:r>
            <a:r>
              <a:rPr lang="en-US" altLang="en-US" dirty="0"/>
              <a:t>a </a:t>
            </a:r>
            <a:r>
              <a:rPr lang="en-US" altLang="en-US" dirty="0" err="1"/>
              <a:t>partir</a:t>
            </a:r>
            <a:r>
              <a:rPr lang="en-US" altLang="en-US" dirty="0"/>
              <a:t> de </a:t>
            </a:r>
            <a:r>
              <a:rPr lang="en-US" altLang="en-US" dirty="0" err="1"/>
              <a:t>esfregaços</a:t>
            </a:r>
            <a:r>
              <a:rPr lang="en-US" altLang="en-US" dirty="0"/>
              <a:t> </a:t>
            </a:r>
            <a:r>
              <a:rPr lang="en-US" altLang="en-US" dirty="0" err="1"/>
              <a:t>nasais</a:t>
            </a:r>
            <a:r>
              <a:rPr lang="en-US" altLang="en-US" dirty="0"/>
              <a:t> de um animal </a:t>
            </a:r>
            <a:r>
              <a:rPr lang="en-US" altLang="en-US" dirty="0" err="1"/>
              <a:t>morto</a:t>
            </a:r>
            <a:endParaRPr lang="en-US" altLang="en-US" dirty="0"/>
          </a:p>
        </p:txBody>
      </p:sp>
      <p:sp>
        <p:nvSpPr>
          <p:cNvPr id="7" name="Content Placeholder 1"/>
          <p:cNvSpPr txBox="1">
            <a:spLocks/>
          </p:cNvSpPr>
          <p:nvPr/>
        </p:nvSpPr>
        <p:spPr>
          <a:xfrm>
            <a:off x="7228701" y="1359067"/>
            <a:ext cx="4106278" cy="782598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accent5"/>
                </a:solidFill>
                <a:latin typeface="Arial"/>
                <a:ea typeface="+mn-ea"/>
                <a:cs typeface="Arial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accent5"/>
                </a:solidFill>
                <a:latin typeface="Arial"/>
                <a:ea typeface="+mn-ea"/>
                <a:cs typeface="Arial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accent5"/>
                </a:solidFill>
                <a:latin typeface="Arial"/>
                <a:ea typeface="+mn-ea"/>
                <a:cs typeface="Arial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accent5"/>
                </a:solidFill>
                <a:latin typeface="Arial"/>
                <a:ea typeface="+mn-ea"/>
                <a:cs typeface="Arial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800" kern="1200">
                <a:solidFill>
                  <a:schemeClr val="accent5"/>
                </a:solidFill>
                <a:latin typeface="Arial"/>
                <a:ea typeface="+mn-ea"/>
                <a:cs typeface="Arial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b="1" u="sng" dirty="0" err="1">
                <a:solidFill>
                  <a:schemeClr val="tx1"/>
                </a:solidFill>
              </a:rPr>
              <a:t>Elementos</a:t>
            </a:r>
            <a:r>
              <a:rPr lang="en-US" b="1" u="sng" dirty="0">
                <a:solidFill>
                  <a:schemeClr val="tx1"/>
                </a:solidFill>
              </a:rPr>
              <a:t> de </a:t>
            </a:r>
            <a:r>
              <a:rPr lang="en-US" b="1" u="sng" dirty="0" err="1">
                <a:solidFill>
                  <a:schemeClr val="tx1"/>
                </a:solidFill>
              </a:rPr>
              <a:t>definição</a:t>
            </a:r>
            <a:r>
              <a:rPr lang="en-US" b="1" u="sng" dirty="0">
                <a:solidFill>
                  <a:schemeClr val="tx1"/>
                </a:solidFill>
              </a:rPr>
              <a:t> de </a:t>
            </a:r>
            <a:r>
              <a:rPr lang="en-US" b="1" u="sng" dirty="0" err="1">
                <a:solidFill>
                  <a:schemeClr val="tx1"/>
                </a:solidFill>
              </a:rPr>
              <a:t>caso</a:t>
            </a:r>
            <a:r>
              <a:rPr lang="en-US" b="1" u="sng" dirty="0">
                <a:solidFill>
                  <a:schemeClr val="tx1"/>
                </a:solidFill>
              </a:rPr>
              <a:t>?</a:t>
            </a:r>
          </a:p>
          <a:p>
            <a:endParaRPr lang="en-US" dirty="0"/>
          </a:p>
        </p:txBody>
      </p:sp>
      <p:sp>
        <p:nvSpPr>
          <p:cNvPr id="10" name="Rectangle: Rounded Corners 9"/>
          <p:cNvSpPr/>
          <p:nvPr/>
        </p:nvSpPr>
        <p:spPr>
          <a:xfrm>
            <a:off x="1151595" y="2498960"/>
            <a:ext cx="5497285" cy="451945"/>
          </a:xfrm>
          <a:prstGeom prst="roundRect">
            <a:avLst/>
          </a:prstGeom>
          <a:noFill/>
          <a:ln w="38100">
            <a:solidFill>
              <a:srgbClr val="00953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: Rounded Corners 10"/>
          <p:cNvSpPr/>
          <p:nvPr/>
        </p:nvSpPr>
        <p:spPr>
          <a:xfrm>
            <a:off x="1110343" y="4505580"/>
            <a:ext cx="5497286" cy="1187649"/>
          </a:xfrm>
          <a:prstGeom prst="roundRect">
            <a:avLst/>
          </a:prstGeom>
          <a:noFill/>
          <a:ln w="38100">
            <a:solidFill>
              <a:srgbClr val="00953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: Rounded Corners 12"/>
          <p:cNvSpPr/>
          <p:nvPr/>
        </p:nvSpPr>
        <p:spPr>
          <a:xfrm>
            <a:off x="1143000" y="2952837"/>
            <a:ext cx="5497285" cy="476163"/>
          </a:xfrm>
          <a:prstGeom prst="roundRect">
            <a:avLst/>
          </a:prstGeom>
          <a:noFill/>
          <a:ln w="38100">
            <a:solidFill>
              <a:srgbClr val="00953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: Rounded Corners 14"/>
          <p:cNvSpPr/>
          <p:nvPr/>
        </p:nvSpPr>
        <p:spPr>
          <a:xfrm>
            <a:off x="1151595" y="2047015"/>
            <a:ext cx="5497285" cy="451945"/>
          </a:xfrm>
          <a:prstGeom prst="roundRect">
            <a:avLst/>
          </a:prstGeom>
          <a:noFill/>
          <a:ln w="38100">
            <a:solidFill>
              <a:srgbClr val="00953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Content Placeholder 1"/>
          <p:cNvSpPr txBox="1">
            <a:spLocks/>
          </p:cNvSpPr>
          <p:nvPr/>
        </p:nvSpPr>
        <p:spPr>
          <a:xfrm>
            <a:off x="7340690" y="2635987"/>
            <a:ext cx="4338914" cy="61382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Epi - </a:t>
            </a:r>
            <a:r>
              <a:rPr lang="en-US" dirty="0" err="1"/>
              <a:t>Espécie</a:t>
            </a:r>
            <a:r>
              <a:rPr lang="en-US" dirty="0"/>
              <a:t>, Local</a:t>
            </a:r>
          </a:p>
          <a:p>
            <a:endParaRPr lang="en-US" dirty="0">
              <a:solidFill>
                <a:srgbClr val="00867B"/>
              </a:solidFill>
            </a:endParaRPr>
          </a:p>
        </p:txBody>
      </p:sp>
      <p:sp>
        <p:nvSpPr>
          <p:cNvPr id="17" name="Content Placeholder 1"/>
          <p:cNvSpPr txBox="1">
            <a:spLocks/>
          </p:cNvSpPr>
          <p:nvPr/>
        </p:nvSpPr>
        <p:spPr>
          <a:xfrm>
            <a:off x="7340690" y="4057735"/>
            <a:ext cx="3000739" cy="56154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Epi - Tempo</a:t>
            </a:r>
          </a:p>
        </p:txBody>
      </p:sp>
      <p:sp>
        <p:nvSpPr>
          <p:cNvPr id="18" name="Content Placeholder 1"/>
          <p:cNvSpPr txBox="1">
            <a:spLocks/>
          </p:cNvSpPr>
          <p:nvPr/>
        </p:nvSpPr>
        <p:spPr>
          <a:xfrm>
            <a:off x="7340690" y="3346861"/>
            <a:ext cx="3499267" cy="6138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err="1"/>
              <a:t>Clínica</a:t>
            </a:r>
            <a:r>
              <a:rPr lang="en-US" dirty="0"/>
              <a:t> - </a:t>
            </a:r>
            <a:r>
              <a:rPr lang="en-US" dirty="0" err="1"/>
              <a:t>Sintomas</a:t>
            </a:r>
            <a:endParaRPr lang="en-US" dirty="0"/>
          </a:p>
          <a:p>
            <a:pPr lvl="1"/>
            <a:endParaRPr lang="en-US" dirty="0"/>
          </a:p>
        </p:txBody>
      </p:sp>
      <p:sp>
        <p:nvSpPr>
          <p:cNvPr id="19" name="Content Placeholder 1"/>
          <p:cNvSpPr txBox="1">
            <a:spLocks/>
          </p:cNvSpPr>
          <p:nvPr/>
        </p:nvSpPr>
        <p:spPr>
          <a:xfrm>
            <a:off x="7340690" y="4716336"/>
            <a:ext cx="3960864" cy="61382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err="1"/>
              <a:t>Clínica</a:t>
            </a:r>
            <a:r>
              <a:rPr lang="en-US" dirty="0"/>
              <a:t> - </a:t>
            </a:r>
            <a:r>
              <a:rPr lang="en-US" dirty="0" err="1"/>
              <a:t>Laboratório</a:t>
            </a:r>
            <a:endParaRPr lang="en-US" dirty="0"/>
          </a:p>
        </p:txBody>
      </p:sp>
      <p:sp>
        <p:nvSpPr>
          <p:cNvPr id="5" name="Title 5">
            <a:extLst>
              <a:ext uri="{FF2B5EF4-FFF2-40B4-BE49-F238E27FC236}">
                <a16:creationId xmlns:a16="http://schemas.microsoft.com/office/drawing/2014/main" id="{236328AF-499E-5D44-B2D1-9785DCB2DB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957560" cy="1257300"/>
          </a:xfrm>
        </p:spPr>
        <p:txBody>
          <a:bodyPr/>
          <a:lstStyle/>
          <a:p>
            <a:r>
              <a:rPr lang="en-US" altLang="en-US" dirty="0" err="1">
                <a:latin typeface="Franklin Gothic Medium"/>
              </a:rPr>
              <a:t>Definição</a:t>
            </a:r>
            <a:r>
              <a:rPr lang="en-US" altLang="en-US" dirty="0">
                <a:latin typeface="Franklin Gothic Medium"/>
              </a:rPr>
              <a:t> de </a:t>
            </a:r>
            <a:r>
              <a:rPr lang="en-US" altLang="en-US" dirty="0" err="1">
                <a:latin typeface="Franklin Gothic Medium"/>
              </a:rPr>
              <a:t>caso</a:t>
            </a:r>
            <a:r>
              <a:rPr lang="en-US" altLang="en-US" dirty="0">
                <a:latin typeface="Franklin Gothic Medium"/>
              </a:rPr>
              <a:t> de </a:t>
            </a:r>
            <a:r>
              <a:rPr lang="en-US" altLang="en-US" dirty="0" err="1">
                <a:latin typeface="Franklin Gothic Medium"/>
              </a:rPr>
              <a:t>surto</a:t>
            </a:r>
            <a:r>
              <a:rPr lang="en-US" altLang="en-US" dirty="0">
                <a:latin typeface="Franklin Gothic Medium"/>
              </a:rPr>
              <a:t>: </a:t>
            </a:r>
            <a:br>
              <a:rPr lang="en-US" altLang="en-US" dirty="0">
                <a:latin typeface="Franklin Gothic Medium"/>
              </a:rPr>
            </a:br>
            <a:r>
              <a:rPr lang="en-US" altLang="en-US" dirty="0" err="1">
                <a:latin typeface="Franklin Gothic Medium"/>
              </a:rPr>
              <a:t>Antrax</a:t>
            </a:r>
            <a:r>
              <a:rPr lang="en-US" altLang="en-US" dirty="0">
                <a:latin typeface="Franklin Gothic Medium"/>
              </a:rPr>
              <a:t> animal (2/2)</a:t>
            </a:r>
            <a:endParaRPr lang="en-US" dirty="0">
              <a:latin typeface="Franklin Gothic Medium"/>
            </a:endParaRPr>
          </a:p>
        </p:txBody>
      </p:sp>
    </p:spTree>
    <p:extLst>
      <p:ext uri="{BB962C8B-B14F-4D97-AF65-F5344CB8AC3E}">
        <p14:creationId xmlns:p14="http://schemas.microsoft.com/office/powerpoint/2010/main" val="14779343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3" grpId="0" animBg="1"/>
      <p:bldP spid="15" grpId="0" animBg="1"/>
      <p:bldP spid="16" grpId="0"/>
      <p:bldP spid="17" grpId="0"/>
      <p:bldP spid="18" grpId="0"/>
      <p:bldP spid="19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155073-1817-5A8A-3977-ADD65803D8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45770"/>
            <a:ext cx="9752215" cy="800100"/>
          </a:xfrm>
        </p:spPr>
        <p:txBody>
          <a:bodyPr/>
          <a:lstStyle/>
          <a:p>
            <a:r>
              <a:rPr lang="en-US" dirty="0"/>
              <a:t>Doença </a:t>
            </a:r>
            <a:r>
              <a:rPr lang="en-US" dirty="0" err="1"/>
              <a:t>após</a:t>
            </a:r>
            <a:r>
              <a:rPr lang="en-US" dirty="0"/>
              <a:t> </a:t>
            </a:r>
            <a:r>
              <a:rPr lang="en-US" dirty="0" err="1"/>
              <a:t>uma</a:t>
            </a:r>
            <a:r>
              <a:rPr lang="en-US" dirty="0"/>
              <a:t> </a:t>
            </a:r>
            <a:r>
              <a:rPr lang="en-US" dirty="0" err="1"/>
              <a:t>inundação</a:t>
            </a:r>
            <a:r>
              <a:rPr lang="en-US" dirty="0"/>
              <a:t> (1/3)</a:t>
            </a:r>
          </a:p>
        </p:txBody>
      </p:sp>
    </p:spTree>
    <p:extLst>
      <p:ext uri="{BB962C8B-B14F-4D97-AF65-F5344CB8AC3E}">
        <p14:creationId xmlns:p14="http://schemas.microsoft.com/office/powerpoint/2010/main" val="358021390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 algn="just"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2400" b="1" dirty="0" err="1">
                <a:ea typeface="Times New Roman" panose="02020603050405020304" pitchFamily="18" charset="0"/>
                <a:cs typeface="Times New Roman" panose="02020603050405020304" pitchFamily="18" charset="0"/>
              </a:rPr>
              <a:t>Cenário</a:t>
            </a:r>
            <a:r>
              <a:rPr lang="en-US" sz="2400" b="1" dirty="0">
                <a:ea typeface="Times New Roman" panose="02020603050405020304" pitchFamily="18" charset="0"/>
                <a:cs typeface="Times New Roman" panose="02020603050405020304" pitchFamily="18" charset="0"/>
              </a:rPr>
              <a:t> - </a:t>
            </a:r>
            <a:r>
              <a:rPr lang="en-US" sz="2400" b="1" dirty="0" err="1">
                <a:ea typeface="Times New Roman" panose="02020603050405020304" pitchFamily="18" charset="0"/>
                <a:cs typeface="Times New Roman" panose="02020603050405020304" pitchFamily="18" charset="0"/>
              </a:rPr>
              <a:t>Parte</a:t>
            </a:r>
            <a:r>
              <a:rPr lang="en-US" sz="2400" b="1" dirty="0">
                <a:ea typeface="Times New Roman" panose="02020603050405020304" pitchFamily="18" charset="0"/>
                <a:cs typeface="Times New Roman" panose="02020603050405020304" pitchFamily="18" charset="0"/>
              </a:rPr>
              <a:t> 1: </a:t>
            </a:r>
            <a:r>
              <a:rPr lang="en-US" sz="2400" dirty="0">
                <a:ea typeface="Times New Roman" panose="02020603050405020304" pitchFamily="18" charset="0"/>
                <a:cs typeface="Times New Roman" panose="02020603050405020304" pitchFamily="18" charset="0"/>
              </a:rPr>
              <a:t>A </a:t>
            </a:r>
            <a:r>
              <a:rPr lang="en-US" sz="2400" dirty="0" err="1">
                <a:ea typeface="Times New Roman" panose="02020603050405020304" pitchFamily="18" charset="0"/>
                <a:cs typeface="Times New Roman" panose="02020603050405020304" pitchFamily="18" charset="0"/>
              </a:rPr>
              <a:t>estação</a:t>
            </a:r>
            <a:r>
              <a:rPr lang="en-US" sz="2400" dirty="0">
                <a:ea typeface="Times New Roman" panose="02020603050405020304" pitchFamily="18" charset="0"/>
                <a:cs typeface="Times New Roman" panose="02020603050405020304" pitchFamily="18" charset="0"/>
              </a:rPr>
              <a:t> das </a:t>
            </a:r>
            <a:r>
              <a:rPr lang="en-US" sz="2400" dirty="0" err="1">
                <a:ea typeface="Times New Roman" panose="02020603050405020304" pitchFamily="18" charset="0"/>
                <a:cs typeface="Times New Roman" panose="02020603050405020304" pitchFamily="18" charset="0"/>
              </a:rPr>
              <a:t>chuvas</a:t>
            </a:r>
            <a:r>
              <a:rPr lang="en-US" sz="2400" dirty="0"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ea typeface="Times New Roman" panose="02020603050405020304" pitchFamily="18" charset="0"/>
                <a:cs typeface="Times New Roman" panose="02020603050405020304" pitchFamily="18" charset="0"/>
              </a:rPr>
              <a:t>começou</a:t>
            </a:r>
            <a:r>
              <a:rPr lang="en-US" sz="2400" dirty="0"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ea typeface="Times New Roman" panose="02020603050405020304" pitchFamily="18" charset="0"/>
                <a:cs typeface="Times New Roman" panose="02020603050405020304" pitchFamily="18" charset="0"/>
              </a:rPr>
              <a:t>em</a:t>
            </a:r>
            <a:r>
              <a:rPr lang="en-US" sz="2400" dirty="0"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ea typeface="Times New Roman" panose="02020603050405020304" pitchFamily="18" charset="0"/>
                <a:cs typeface="Times New Roman" panose="02020603050405020304" pitchFamily="18" charset="0"/>
              </a:rPr>
              <a:t>maio</a:t>
            </a:r>
            <a:r>
              <a:rPr lang="en-US" sz="2400" dirty="0"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ea typeface="Times New Roman" panose="02020603050405020304" pitchFamily="18" charset="0"/>
                <a:cs typeface="Times New Roman" panose="02020603050405020304" pitchFamily="18" charset="0"/>
              </a:rPr>
              <a:t>na</a:t>
            </a:r>
            <a:r>
              <a:rPr lang="en-US" sz="2400" dirty="0"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ea typeface="Times New Roman" panose="02020603050405020304" pitchFamily="18" charset="0"/>
                <a:cs typeface="Times New Roman" panose="02020603050405020304" pitchFamily="18" charset="0"/>
              </a:rPr>
              <a:t>sua</a:t>
            </a:r>
            <a:r>
              <a:rPr lang="en-US" sz="2400" dirty="0"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ea typeface="Times New Roman" panose="02020603050405020304" pitchFamily="18" charset="0"/>
                <a:cs typeface="Times New Roman" panose="02020603050405020304" pitchFamily="18" charset="0"/>
              </a:rPr>
              <a:t>região</a:t>
            </a:r>
            <a:r>
              <a:rPr lang="en-US" sz="2400" dirty="0">
                <a:ea typeface="Times New Roman" panose="02020603050405020304" pitchFamily="18" charset="0"/>
                <a:cs typeface="Times New Roman" panose="02020603050405020304" pitchFamily="18" charset="0"/>
              </a:rPr>
              <a:t>. No </a:t>
            </a:r>
            <a:r>
              <a:rPr lang="en-US" sz="2400" dirty="0" err="1">
                <a:ea typeface="Times New Roman" panose="02020603050405020304" pitchFamily="18" charset="0"/>
                <a:cs typeface="Times New Roman" panose="02020603050405020304" pitchFamily="18" charset="0"/>
              </a:rPr>
              <a:t>início</a:t>
            </a:r>
            <a:r>
              <a:rPr lang="en-US" sz="2400" dirty="0">
                <a:ea typeface="Times New Roman" panose="02020603050405020304" pitchFamily="18" charset="0"/>
                <a:cs typeface="Times New Roman" panose="02020603050405020304" pitchFamily="18" charset="0"/>
              </a:rPr>
              <a:t> de </a:t>
            </a:r>
            <a:r>
              <a:rPr lang="en-US" sz="2400" dirty="0" err="1">
                <a:ea typeface="Times New Roman" panose="02020603050405020304" pitchFamily="18" charset="0"/>
                <a:cs typeface="Times New Roman" panose="02020603050405020304" pitchFamily="18" charset="0"/>
              </a:rPr>
              <a:t>julho</a:t>
            </a:r>
            <a:r>
              <a:rPr lang="en-US" sz="2400" dirty="0"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2400" dirty="0" err="1">
                <a:ea typeface="Times New Roman" panose="02020603050405020304" pitchFamily="18" charset="0"/>
                <a:cs typeface="Times New Roman" panose="02020603050405020304" pitchFamily="18" charset="0"/>
              </a:rPr>
              <a:t>registraram</a:t>
            </a:r>
            <a:r>
              <a:rPr lang="en-US" sz="2400" dirty="0">
                <a:ea typeface="Times New Roman" panose="02020603050405020304" pitchFamily="18" charset="0"/>
                <a:cs typeface="Times New Roman" panose="02020603050405020304" pitchFamily="18" charset="0"/>
              </a:rPr>
              <a:t>-se </a:t>
            </a:r>
            <a:r>
              <a:rPr lang="en-US" sz="2400" dirty="0" err="1">
                <a:ea typeface="Times New Roman" panose="02020603050405020304" pitchFamily="18" charset="0"/>
                <a:cs typeface="Times New Roman" panose="02020603050405020304" pitchFamily="18" charset="0"/>
              </a:rPr>
              <a:t>grandes</a:t>
            </a:r>
            <a:r>
              <a:rPr lang="en-US" sz="2400" dirty="0"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ea typeface="Times New Roman" panose="02020603050405020304" pitchFamily="18" charset="0"/>
                <a:cs typeface="Times New Roman" panose="02020603050405020304" pitchFamily="18" charset="0"/>
              </a:rPr>
              <a:t>inundações</a:t>
            </a:r>
            <a:r>
              <a:rPr lang="en-US" sz="2400" dirty="0"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US" sz="2400" dirty="0" err="1">
                <a:ea typeface="Times New Roman" panose="02020603050405020304" pitchFamily="18" charset="0"/>
                <a:cs typeface="Times New Roman" panose="02020603050405020304" pitchFamily="18" charset="0"/>
              </a:rPr>
              <a:t>três</a:t>
            </a:r>
            <a:r>
              <a:rPr lang="en-US" sz="2400" dirty="0">
                <a:ea typeface="Times New Roman" panose="02020603050405020304" pitchFamily="18" charset="0"/>
                <a:cs typeface="Times New Roman" panose="02020603050405020304" pitchFamily="18" charset="0"/>
              </a:rPr>
              <a:t> aldeias </a:t>
            </a:r>
            <a:r>
              <a:rPr lang="en-US" sz="2400" dirty="0" err="1">
                <a:ea typeface="Times New Roman" panose="02020603050405020304" pitchFamily="18" charset="0"/>
                <a:cs typeface="Times New Roman" panose="02020603050405020304" pitchFamily="18" charset="0"/>
              </a:rPr>
              <a:t>ficaram</a:t>
            </a:r>
            <a:r>
              <a:rPr lang="en-US" sz="2400" dirty="0"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ea typeface="Times New Roman" panose="02020603050405020304" pitchFamily="18" charset="0"/>
                <a:cs typeface="Times New Roman" panose="02020603050405020304" pitchFamily="18" charset="0"/>
              </a:rPr>
              <a:t>submersas</a:t>
            </a:r>
            <a:r>
              <a:rPr lang="en-US" sz="2400" dirty="0">
                <a:ea typeface="Times New Roman" panose="02020603050405020304" pitchFamily="18" charset="0"/>
                <a:cs typeface="Times New Roman" panose="02020603050405020304" pitchFamily="18" charset="0"/>
              </a:rPr>
              <a:t> e o </a:t>
            </a:r>
            <a:r>
              <a:rPr lang="en-US" sz="2400" dirty="0" err="1">
                <a:ea typeface="Times New Roman" panose="02020603050405020304" pitchFamily="18" charset="0"/>
                <a:cs typeface="Times New Roman" panose="02020603050405020304" pitchFamily="18" charset="0"/>
              </a:rPr>
              <a:t>gado</a:t>
            </a:r>
            <a:r>
              <a:rPr lang="en-US" sz="2400" dirty="0">
                <a:ea typeface="Times New Roman" panose="02020603050405020304" pitchFamily="18" charset="0"/>
                <a:cs typeface="Times New Roman" panose="02020603050405020304" pitchFamily="18" charset="0"/>
              </a:rPr>
              <a:t> que </a:t>
            </a:r>
            <a:r>
              <a:rPr lang="en-US" sz="2400" dirty="0" err="1">
                <a:ea typeface="Times New Roman" panose="02020603050405020304" pitchFamily="18" charset="0"/>
                <a:cs typeface="Times New Roman" panose="02020603050405020304" pitchFamily="18" charset="0"/>
              </a:rPr>
              <a:t>pastava</a:t>
            </a:r>
            <a:r>
              <a:rPr lang="en-US" sz="2400" dirty="0"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ea typeface="Times New Roman" panose="02020603050405020304" pitchFamily="18" charset="0"/>
                <a:cs typeface="Times New Roman" panose="02020603050405020304" pitchFamily="18" charset="0"/>
              </a:rPr>
              <a:t>perto</a:t>
            </a:r>
            <a:r>
              <a:rPr lang="en-US" sz="2400" dirty="0">
                <a:ea typeface="Times New Roman" panose="02020603050405020304" pitchFamily="18" charset="0"/>
                <a:cs typeface="Times New Roman" panose="02020603050405020304" pitchFamily="18" charset="0"/>
              </a:rPr>
              <a:t> do </a:t>
            </a:r>
            <a:r>
              <a:rPr lang="en-US" sz="2400" dirty="0" err="1">
                <a:ea typeface="Times New Roman" panose="02020603050405020304" pitchFamily="18" charset="0"/>
                <a:cs typeface="Times New Roman" panose="02020603050405020304" pitchFamily="18" charset="0"/>
              </a:rPr>
              <a:t>rio</a:t>
            </a:r>
            <a:r>
              <a:rPr lang="en-US" sz="2400" dirty="0"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ea typeface="Times New Roman" panose="02020603050405020304" pitchFamily="18" charset="0"/>
                <a:cs typeface="Times New Roman" panose="02020603050405020304" pitchFamily="18" charset="0"/>
              </a:rPr>
              <a:t>teve</a:t>
            </a:r>
            <a:r>
              <a:rPr lang="en-US" sz="2400" dirty="0">
                <a:ea typeface="Times New Roman" panose="02020603050405020304" pitchFamily="18" charset="0"/>
                <a:cs typeface="Times New Roman" panose="02020603050405020304" pitchFamily="18" charset="0"/>
              </a:rPr>
              <a:t> de ser </a:t>
            </a:r>
            <a:r>
              <a:rPr lang="en-US" sz="2400" dirty="0" err="1">
                <a:ea typeface="Times New Roman" panose="02020603050405020304" pitchFamily="18" charset="0"/>
                <a:cs typeface="Times New Roman" panose="02020603050405020304" pitchFamily="18" charset="0"/>
              </a:rPr>
              <a:t>resgatado</a:t>
            </a:r>
            <a:r>
              <a:rPr lang="en-US" sz="2400" dirty="0">
                <a:ea typeface="Times New Roman" panose="02020603050405020304" pitchFamily="18" charset="0"/>
                <a:cs typeface="Times New Roman" panose="02020603050405020304" pitchFamily="18" charset="0"/>
              </a:rPr>
              <a:t>. Em </a:t>
            </a:r>
            <a:r>
              <a:rPr lang="en-US" sz="2400" dirty="0" err="1">
                <a:ea typeface="Times New Roman" panose="02020603050405020304" pitchFamily="18" charset="0"/>
                <a:cs typeface="Times New Roman" panose="02020603050405020304" pitchFamily="18" charset="0"/>
              </a:rPr>
              <a:t>meados</a:t>
            </a:r>
            <a:r>
              <a:rPr lang="en-US" sz="2400" dirty="0">
                <a:ea typeface="Times New Roman" panose="02020603050405020304" pitchFamily="18" charset="0"/>
                <a:cs typeface="Times New Roman" panose="02020603050405020304" pitchFamily="18" charset="0"/>
              </a:rPr>
              <a:t> de </a:t>
            </a:r>
            <a:r>
              <a:rPr lang="en-US" sz="2400" dirty="0" err="1">
                <a:ea typeface="Times New Roman" panose="02020603050405020304" pitchFamily="18" charset="0"/>
                <a:cs typeface="Times New Roman" panose="02020603050405020304" pitchFamily="18" charset="0"/>
              </a:rPr>
              <a:t>julho</a:t>
            </a:r>
            <a:r>
              <a:rPr lang="en-US" sz="2400" dirty="0">
                <a:ea typeface="Times New Roman" panose="02020603050405020304" pitchFamily="18" charset="0"/>
                <a:cs typeface="Times New Roman" panose="02020603050405020304" pitchFamily="18" charset="0"/>
              </a:rPr>
              <a:t>, duas </a:t>
            </a:r>
            <a:r>
              <a:rPr lang="en-US" sz="2400" dirty="0" err="1">
                <a:ea typeface="Times New Roman" panose="02020603050405020304" pitchFamily="18" charset="0"/>
                <a:cs typeface="Times New Roman" panose="02020603050405020304" pitchFamily="18" charset="0"/>
              </a:rPr>
              <a:t>unidades</a:t>
            </a:r>
            <a:r>
              <a:rPr lang="en-US" sz="2400" dirty="0">
                <a:ea typeface="Times New Roman" panose="02020603050405020304" pitchFamily="18" charset="0"/>
                <a:cs typeface="Times New Roman" panose="02020603050405020304" pitchFamily="18" charset="0"/>
              </a:rPr>
              <a:t> de </a:t>
            </a:r>
            <a:r>
              <a:rPr lang="en-US" sz="2400" dirty="0" err="1">
                <a:ea typeface="Times New Roman" panose="02020603050405020304" pitchFamily="18" charset="0"/>
                <a:cs typeface="Times New Roman" panose="02020603050405020304" pitchFamily="18" charset="0"/>
              </a:rPr>
              <a:t>saúde</a:t>
            </a:r>
            <a:r>
              <a:rPr lang="en-US" sz="2400" dirty="0"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ea typeface="Times New Roman" panose="02020603050405020304" pitchFamily="18" charset="0"/>
                <a:cs typeface="Times New Roman" panose="02020603050405020304" pitchFamily="18" charset="0"/>
              </a:rPr>
              <a:t>registaram</a:t>
            </a:r>
            <a:r>
              <a:rPr lang="en-US" sz="2400" dirty="0"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ea typeface="Times New Roman" panose="02020603050405020304" pitchFamily="18" charset="0"/>
                <a:cs typeface="Times New Roman" panose="02020603050405020304" pitchFamily="18" charset="0"/>
              </a:rPr>
              <a:t>casos</a:t>
            </a:r>
            <a:r>
              <a:rPr lang="en-US" sz="2400" dirty="0">
                <a:ea typeface="Times New Roman" panose="02020603050405020304" pitchFamily="18" charset="0"/>
                <a:cs typeface="Times New Roman" panose="02020603050405020304" pitchFamily="18" charset="0"/>
              </a:rPr>
              <a:t> de </a:t>
            </a:r>
            <a:r>
              <a:rPr lang="en-US" sz="2400" dirty="0" err="1">
                <a:ea typeface="Times New Roman" panose="02020603050405020304" pitchFamily="18" charset="0"/>
                <a:cs typeface="Times New Roman" panose="02020603050405020304" pitchFamily="18" charset="0"/>
              </a:rPr>
              <a:t>doenças</a:t>
            </a:r>
            <a:r>
              <a:rPr lang="en-US" sz="2400" dirty="0"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ea typeface="Times New Roman" panose="02020603050405020304" pitchFamily="18" charset="0"/>
                <a:cs typeface="Times New Roman" panose="02020603050405020304" pitchFamily="18" charset="0"/>
              </a:rPr>
              <a:t>febris</a:t>
            </a:r>
            <a:r>
              <a:rPr lang="en-US" sz="2400" dirty="0"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ea typeface="Times New Roman" panose="02020603050405020304" pitchFamily="18" charset="0"/>
                <a:cs typeface="Times New Roman" panose="02020603050405020304" pitchFamily="18" charset="0"/>
              </a:rPr>
              <a:t>durante</a:t>
            </a:r>
            <a:r>
              <a:rPr lang="en-US" sz="2400" dirty="0">
                <a:ea typeface="Times New Roman" panose="02020603050405020304" pitchFamily="18" charset="0"/>
                <a:cs typeface="Times New Roman" panose="02020603050405020304" pitchFamily="18" charset="0"/>
              </a:rPr>
              <a:t> a </a:t>
            </a:r>
            <a:r>
              <a:rPr lang="en-US" sz="2400" dirty="0" err="1">
                <a:ea typeface="Times New Roman" panose="02020603050405020304" pitchFamily="18" charset="0"/>
                <a:cs typeface="Times New Roman" panose="02020603050405020304" pitchFamily="18" charset="0"/>
              </a:rPr>
              <a:t>vigilância</a:t>
            </a:r>
            <a:r>
              <a:rPr lang="en-US" sz="2400" dirty="0"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ea typeface="Times New Roman" panose="02020603050405020304" pitchFamily="18" charset="0"/>
                <a:cs typeface="Times New Roman" panose="02020603050405020304" pitchFamily="18" charset="0"/>
              </a:rPr>
              <a:t>semanal</a:t>
            </a:r>
            <a:r>
              <a:rPr lang="en-US" sz="2400" dirty="0"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pPr lvl="1" algn="just">
              <a:spcBef>
                <a:spcPts val="0"/>
              </a:spcBef>
              <a:spcAft>
                <a:spcPts val="600"/>
              </a:spcAft>
            </a:pPr>
            <a:r>
              <a:rPr lang="en-US" dirty="0">
                <a:ea typeface="Times New Roman" panose="02020603050405020304" pitchFamily="18" charset="0"/>
                <a:cs typeface="Times New Roman" panose="02020603050405020304" pitchFamily="18" charset="0"/>
              </a:rPr>
              <a:t>Uma </a:t>
            </a:r>
            <a:r>
              <a:rPr lang="en-US" dirty="0" err="1">
                <a:ea typeface="Times New Roman" panose="02020603050405020304" pitchFamily="18" charset="0"/>
                <a:cs typeface="Times New Roman" panose="02020603050405020304" pitchFamily="18" charset="0"/>
              </a:rPr>
              <a:t>unidade</a:t>
            </a:r>
            <a:r>
              <a:rPr lang="en-US" dirty="0">
                <a:ea typeface="Times New Roman" panose="02020603050405020304" pitchFamily="18" charset="0"/>
                <a:cs typeface="Times New Roman" panose="02020603050405020304" pitchFamily="18" charset="0"/>
              </a:rPr>
              <a:t> de </a:t>
            </a:r>
            <a:r>
              <a:rPr lang="en-US" dirty="0" err="1">
                <a:ea typeface="Times New Roman" panose="02020603050405020304" pitchFamily="18" charset="0"/>
                <a:cs typeface="Times New Roman" panose="02020603050405020304" pitchFamily="18" charset="0"/>
              </a:rPr>
              <a:t>saúde</a:t>
            </a:r>
            <a:r>
              <a:rPr lang="en-US" dirty="0"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ea typeface="Times New Roman" panose="02020603050405020304" pitchFamily="18" charset="0"/>
                <a:cs typeface="Times New Roman" panose="02020603050405020304" pitchFamily="18" charset="0"/>
              </a:rPr>
              <a:t>registrou</a:t>
            </a:r>
            <a:r>
              <a:rPr lang="en-US" dirty="0">
                <a:ea typeface="Times New Roman" panose="02020603050405020304" pitchFamily="18" charset="0"/>
                <a:cs typeface="Times New Roman" panose="02020603050405020304" pitchFamily="18" charset="0"/>
              </a:rPr>
              <a:t> 5 </a:t>
            </a:r>
            <a:r>
              <a:rPr lang="en-US" dirty="0" err="1">
                <a:ea typeface="Times New Roman" panose="02020603050405020304" pitchFamily="18" charset="0"/>
                <a:cs typeface="Times New Roman" panose="02020603050405020304" pitchFamily="18" charset="0"/>
              </a:rPr>
              <a:t>doentes</a:t>
            </a:r>
            <a:r>
              <a:rPr lang="en-US" dirty="0">
                <a:ea typeface="Times New Roman" panose="02020603050405020304" pitchFamily="18" charset="0"/>
                <a:cs typeface="Times New Roman" panose="02020603050405020304" pitchFamily="18" charset="0"/>
              </a:rPr>
              <a:t> com </a:t>
            </a:r>
            <a:r>
              <a:rPr lang="en-US" dirty="0" err="1">
                <a:ea typeface="Times New Roman" panose="02020603050405020304" pitchFamily="18" charset="0"/>
                <a:cs typeface="Times New Roman" panose="02020603050405020304" pitchFamily="18" charset="0"/>
              </a:rPr>
              <a:t>febre</a:t>
            </a:r>
            <a:r>
              <a:rPr lang="en-US" dirty="0"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ea typeface="Times New Roman" panose="02020603050405020304" pitchFamily="18" charset="0"/>
                <a:cs typeface="Times New Roman" panose="02020603050405020304" pitchFamily="18" charset="0"/>
              </a:rPr>
              <a:t>aguda</a:t>
            </a:r>
            <a:r>
              <a:rPr lang="en-US" dirty="0">
                <a:ea typeface="Times New Roman" panose="02020603050405020304" pitchFamily="18" charset="0"/>
                <a:cs typeface="Times New Roman" panose="02020603050405020304" pitchFamily="18" charset="0"/>
              </a:rPr>
              <a:t> e </a:t>
            </a:r>
            <a:r>
              <a:rPr lang="en-US" dirty="0" err="1">
                <a:ea typeface="Times New Roman" panose="02020603050405020304" pitchFamily="18" charset="0"/>
                <a:cs typeface="Times New Roman" panose="02020603050405020304" pitchFamily="18" charset="0"/>
              </a:rPr>
              <a:t>dor</a:t>
            </a:r>
            <a:r>
              <a:rPr lang="en-US" dirty="0">
                <a:ea typeface="Times New Roman" panose="02020603050405020304" pitchFamily="18" charset="0"/>
                <a:cs typeface="Times New Roman" panose="02020603050405020304" pitchFamily="18" charset="0"/>
              </a:rPr>
              <a:t> de </a:t>
            </a:r>
            <a:r>
              <a:rPr lang="en-US" dirty="0" err="1">
                <a:ea typeface="Times New Roman" panose="02020603050405020304" pitchFamily="18" charset="0"/>
                <a:cs typeface="Times New Roman" panose="02020603050405020304" pitchFamily="18" charset="0"/>
              </a:rPr>
              <a:t>cabeça</a:t>
            </a:r>
            <a:r>
              <a:rPr lang="en-US" dirty="0"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dirty="0" err="1">
                <a:ea typeface="Times New Roman" panose="02020603050405020304" pitchFamily="18" charset="0"/>
                <a:cs typeface="Times New Roman" panose="02020603050405020304" pitchFamily="18" charset="0"/>
              </a:rPr>
              <a:t>Destes</a:t>
            </a:r>
            <a:r>
              <a:rPr lang="en-US" dirty="0">
                <a:ea typeface="Times New Roman" panose="02020603050405020304" pitchFamily="18" charset="0"/>
                <a:cs typeface="Times New Roman" panose="02020603050405020304" pitchFamily="18" charset="0"/>
              </a:rPr>
              <a:t>, 3 </a:t>
            </a:r>
            <a:r>
              <a:rPr lang="en-US" dirty="0" err="1">
                <a:ea typeface="Times New Roman" panose="02020603050405020304" pitchFamily="18" charset="0"/>
                <a:cs typeface="Times New Roman" panose="02020603050405020304" pitchFamily="18" charset="0"/>
              </a:rPr>
              <a:t>foram</a:t>
            </a:r>
            <a:r>
              <a:rPr lang="en-US" dirty="0"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ea typeface="Times New Roman" panose="02020603050405020304" pitchFamily="18" charset="0"/>
                <a:cs typeface="Times New Roman" panose="02020603050405020304" pitchFamily="18" charset="0"/>
              </a:rPr>
              <a:t>hospitalizados</a:t>
            </a:r>
            <a:r>
              <a:rPr lang="en-US" dirty="0">
                <a:ea typeface="Times New Roman" panose="02020603050405020304" pitchFamily="18" charset="0"/>
                <a:cs typeface="Times New Roman" panose="02020603050405020304" pitchFamily="18" charset="0"/>
              </a:rPr>
              <a:t> com </a:t>
            </a:r>
            <a:r>
              <a:rPr lang="en-US" dirty="0" err="1">
                <a:ea typeface="Times New Roman" panose="02020603050405020304" pitchFamily="18" charset="0"/>
                <a:cs typeface="Times New Roman" panose="02020603050405020304" pitchFamily="18" charset="0"/>
              </a:rPr>
              <a:t>vômitos</a:t>
            </a:r>
            <a:r>
              <a:rPr lang="en-US" dirty="0">
                <a:ea typeface="Times New Roman" panose="02020603050405020304" pitchFamily="18" charset="0"/>
                <a:cs typeface="Times New Roman" panose="02020603050405020304" pitchFamily="18" charset="0"/>
              </a:rPr>
              <a:t> graves, </a:t>
            </a:r>
            <a:r>
              <a:rPr lang="en-US" dirty="0" err="1">
                <a:ea typeface="Times New Roman" panose="02020603050405020304" pitchFamily="18" charset="0"/>
                <a:cs typeface="Times New Roman" panose="02020603050405020304" pitchFamily="18" charset="0"/>
              </a:rPr>
              <a:t>diarreia</a:t>
            </a:r>
            <a:r>
              <a:rPr lang="en-US" dirty="0">
                <a:ea typeface="Times New Roman" panose="02020603050405020304" pitchFamily="18" charset="0"/>
                <a:cs typeface="Times New Roman" panose="02020603050405020304" pitchFamily="18" charset="0"/>
              </a:rPr>
              <a:t> e </a:t>
            </a:r>
            <a:r>
              <a:rPr lang="en-US" dirty="0" err="1">
                <a:ea typeface="Times New Roman" panose="02020603050405020304" pitchFamily="18" charset="0"/>
                <a:cs typeface="Times New Roman" panose="02020603050405020304" pitchFamily="18" charset="0"/>
              </a:rPr>
              <a:t>dores</a:t>
            </a:r>
            <a:r>
              <a:rPr lang="en-US" dirty="0"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ea typeface="Times New Roman" panose="02020603050405020304" pitchFamily="18" charset="0"/>
                <a:cs typeface="Times New Roman" panose="02020603050405020304" pitchFamily="18" charset="0"/>
              </a:rPr>
              <a:t>abdominais</a:t>
            </a:r>
            <a:r>
              <a:rPr lang="en-US" dirty="0"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lvl="1" algn="just"/>
            <a:r>
              <a:rPr lang="pt-BR" dirty="0">
                <a:cs typeface="Times New Roman" panose="02020603050405020304" pitchFamily="18" charset="0"/>
              </a:rPr>
              <a:t>A outra unidade de saúde recebeu 4 pacientes com febre aguda, dor de cabeça, vômitos, diarreia e dor abdominal. Destes, 1 também tinha icterícia e foi hospitalizado.  Foram coletadas amostras de sangue, soro e fezes de todos os doentes. </a:t>
            </a:r>
            <a:r>
              <a:rPr lang="en-US" dirty="0" err="1">
                <a:cs typeface="Times New Roman" panose="02020603050405020304" pitchFamily="18" charset="0"/>
              </a:rPr>
              <a:t>Os</a:t>
            </a:r>
            <a:r>
              <a:rPr lang="en-US" dirty="0">
                <a:cs typeface="Times New Roman" panose="02020603050405020304" pitchFamily="18" charset="0"/>
              </a:rPr>
              <a:t> testes de </a:t>
            </a:r>
            <a:r>
              <a:rPr lang="en-US" dirty="0" err="1">
                <a:cs typeface="Times New Roman" panose="02020603050405020304" pitchFamily="18" charset="0"/>
              </a:rPr>
              <a:t>malária</a:t>
            </a:r>
            <a:r>
              <a:rPr lang="en-US" dirty="0">
                <a:cs typeface="Times New Roman" panose="02020603050405020304" pitchFamily="18" charset="0"/>
              </a:rPr>
              <a:t> </a:t>
            </a:r>
            <a:r>
              <a:rPr lang="en-US" dirty="0" err="1">
                <a:cs typeface="Times New Roman" panose="02020603050405020304" pitchFamily="18" charset="0"/>
              </a:rPr>
              <a:t>realizados</a:t>
            </a:r>
            <a:r>
              <a:rPr lang="en-US" dirty="0">
                <a:cs typeface="Times New Roman" panose="02020603050405020304" pitchFamily="18" charset="0"/>
              </a:rPr>
              <a:t> </a:t>
            </a:r>
            <a:r>
              <a:rPr lang="en-US" dirty="0" err="1">
                <a:cs typeface="Times New Roman" panose="02020603050405020304" pitchFamily="18" charset="0"/>
              </a:rPr>
              <a:t>em</a:t>
            </a:r>
            <a:r>
              <a:rPr lang="en-US" dirty="0">
                <a:cs typeface="Times New Roman" panose="02020603050405020304" pitchFamily="18" charset="0"/>
              </a:rPr>
              <a:t> 4 </a:t>
            </a:r>
            <a:r>
              <a:rPr lang="en-US" dirty="0" err="1">
                <a:cs typeface="Times New Roman" panose="02020603050405020304" pitchFamily="18" charset="0"/>
              </a:rPr>
              <a:t>doentes</a:t>
            </a:r>
            <a:r>
              <a:rPr lang="en-US" dirty="0">
                <a:cs typeface="Times New Roman" panose="02020603050405020304" pitchFamily="18" charset="0"/>
              </a:rPr>
              <a:t> </a:t>
            </a:r>
            <a:r>
              <a:rPr lang="en-US" dirty="0" err="1">
                <a:cs typeface="Times New Roman" panose="02020603050405020304" pitchFamily="18" charset="0"/>
              </a:rPr>
              <a:t>foram</a:t>
            </a:r>
            <a:r>
              <a:rPr lang="en-US" dirty="0">
                <a:cs typeface="Times New Roman" panose="02020603050405020304" pitchFamily="18" charset="0"/>
              </a:rPr>
              <a:t> </a:t>
            </a:r>
            <a:r>
              <a:rPr lang="en-US" dirty="0" err="1">
                <a:cs typeface="Times New Roman" panose="02020603050405020304" pitchFamily="18" charset="0"/>
              </a:rPr>
              <a:t>negativos</a:t>
            </a:r>
            <a:r>
              <a:rPr lang="en-US" dirty="0">
                <a:cs typeface="Times New Roman" panose="02020603050405020304" pitchFamily="18" charset="0"/>
              </a:rPr>
              <a:t>.</a:t>
            </a:r>
            <a:endParaRPr lang="pt-BR" dirty="0">
              <a:cs typeface="Times New Roman" panose="02020603050405020304" pitchFamily="18" charset="0"/>
            </a:endParaRPr>
          </a:p>
          <a:p>
            <a:pPr algn="just">
              <a:spcBef>
                <a:spcPts val="0"/>
              </a:spcBef>
              <a:spcAft>
                <a:spcPts val="600"/>
              </a:spcAft>
            </a:pPr>
            <a:endParaRPr lang="en-US" sz="2400" dirty="0"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0C32F96-B9D0-4F07-BA64-875D3855B9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Doença </a:t>
            </a:r>
            <a:r>
              <a:rPr lang="en-US" dirty="0" err="1"/>
              <a:t>após</a:t>
            </a:r>
            <a:r>
              <a:rPr lang="en-US" dirty="0"/>
              <a:t> </a:t>
            </a:r>
            <a:r>
              <a:rPr lang="en-US" dirty="0" err="1"/>
              <a:t>uma</a:t>
            </a:r>
            <a:r>
              <a:rPr lang="en-US" dirty="0"/>
              <a:t> </a:t>
            </a:r>
            <a:r>
              <a:rPr lang="en-US" dirty="0" err="1"/>
              <a:t>inundação</a:t>
            </a:r>
            <a:r>
              <a:rPr lang="en-US" dirty="0"/>
              <a:t> (2/3)</a:t>
            </a:r>
          </a:p>
        </p:txBody>
      </p:sp>
    </p:spTree>
    <p:extLst>
      <p:ext uri="{BB962C8B-B14F-4D97-AF65-F5344CB8AC3E}">
        <p14:creationId xmlns:p14="http://schemas.microsoft.com/office/powerpoint/2010/main" val="31662830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1">
            <a:extLst>
              <a:ext uri="{FF2B5EF4-FFF2-40B4-BE49-F238E27FC236}">
                <a16:creationId xmlns:a16="http://schemas.microsoft.com/office/drawing/2014/main" id="{8E1B1376-BFC6-1939-A4FE-21B8561D111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66057" y="1480457"/>
            <a:ext cx="10787743" cy="4637709"/>
          </a:xfrm>
        </p:spPr>
        <p:txBody>
          <a:bodyPr/>
          <a:lstStyle/>
          <a:p>
            <a:r>
              <a:rPr lang="en-US" sz="2800" dirty="0"/>
              <a:t>No final </a:t>
            </a:r>
            <a:r>
              <a:rPr lang="en-US" sz="2800" dirty="0" err="1"/>
              <a:t>desta</a:t>
            </a:r>
            <a:r>
              <a:rPr lang="en-US" sz="2800" dirty="0"/>
              <a:t> </a:t>
            </a:r>
            <a:r>
              <a:rPr lang="en-US" sz="2800" dirty="0" err="1"/>
              <a:t>lição</a:t>
            </a:r>
            <a:r>
              <a:rPr lang="en-US" sz="2800" dirty="0"/>
              <a:t>, </a:t>
            </a:r>
            <a:r>
              <a:rPr lang="en-US" sz="2800" dirty="0" err="1"/>
              <a:t>será</a:t>
            </a:r>
            <a:r>
              <a:rPr lang="en-US" sz="2800" dirty="0"/>
              <a:t> </a:t>
            </a:r>
            <a:r>
              <a:rPr lang="en-US" sz="2800" dirty="0" err="1"/>
              <a:t>capaz</a:t>
            </a:r>
            <a:r>
              <a:rPr lang="en-US" sz="2800" dirty="0"/>
              <a:t> de:</a:t>
            </a:r>
          </a:p>
          <a:p>
            <a:pPr lvl="1"/>
            <a:r>
              <a:rPr lang="en-US" sz="2400" dirty="0" err="1"/>
              <a:t>Identificar</a:t>
            </a:r>
            <a:r>
              <a:rPr lang="en-US" sz="2400" dirty="0"/>
              <a:t> </a:t>
            </a:r>
            <a:r>
              <a:rPr lang="en-US" sz="2400" dirty="0" err="1"/>
              <a:t>os</a:t>
            </a:r>
            <a:r>
              <a:rPr lang="en-US" sz="2400" dirty="0"/>
              <a:t> </a:t>
            </a:r>
            <a:r>
              <a:rPr lang="en-US" sz="2400" dirty="0" err="1"/>
              <a:t>membros</a:t>
            </a:r>
            <a:r>
              <a:rPr lang="en-US" sz="2400" dirty="0"/>
              <a:t> </a:t>
            </a:r>
            <a:r>
              <a:rPr lang="en-US" sz="2400" dirty="0" err="1"/>
              <a:t>necessários</a:t>
            </a:r>
            <a:r>
              <a:rPr lang="en-US" sz="2400" dirty="0"/>
              <a:t> para a </a:t>
            </a:r>
            <a:r>
              <a:rPr lang="en-US" sz="2400" dirty="0" err="1"/>
              <a:t>sua</a:t>
            </a:r>
            <a:r>
              <a:rPr lang="en-US" sz="2400" dirty="0"/>
              <a:t> equipe de </a:t>
            </a:r>
            <a:r>
              <a:rPr lang="en-US" sz="2400" dirty="0" err="1"/>
              <a:t>investigação</a:t>
            </a:r>
            <a:r>
              <a:rPr lang="en-US" sz="2400" dirty="0"/>
              <a:t> de </a:t>
            </a:r>
            <a:r>
              <a:rPr lang="en-US" sz="2400" dirty="0" err="1"/>
              <a:t>surtos</a:t>
            </a:r>
            <a:endParaRPr lang="en-US" sz="2400" dirty="0"/>
          </a:p>
          <a:p>
            <a:pPr lvl="1"/>
            <a:r>
              <a:rPr lang="en-US" sz="2400" dirty="0" err="1"/>
              <a:t>Confirmar</a:t>
            </a:r>
            <a:r>
              <a:rPr lang="en-US" sz="2400" dirty="0"/>
              <a:t> a </a:t>
            </a:r>
            <a:r>
              <a:rPr lang="en-US" sz="2400" dirty="0" err="1"/>
              <a:t>existência</a:t>
            </a:r>
            <a:r>
              <a:rPr lang="en-US" sz="2400" dirty="0"/>
              <a:t> de um </a:t>
            </a:r>
            <a:r>
              <a:rPr lang="en-US" sz="2400" dirty="0" err="1"/>
              <a:t>surto</a:t>
            </a:r>
            <a:endParaRPr lang="en-US" sz="2400" dirty="0"/>
          </a:p>
          <a:p>
            <a:pPr lvl="1"/>
            <a:r>
              <a:rPr lang="en-US" sz="2400" dirty="0" err="1"/>
              <a:t>Construir</a:t>
            </a:r>
            <a:r>
              <a:rPr lang="en-US" sz="2400" dirty="0"/>
              <a:t> </a:t>
            </a:r>
            <a:r>
              <a:rPr lang="en-US" sz="2400" dirty="0" err="1"/>
              <a:t>uma</a:t>
            </a:r>
            <a:r>
              <a:rPr lang="en-US" sz="2400" dirty="0"/>
              <a:t> </a:t>
            </a:r>
            <a:r>
              <a:rPr lang="en-US" sz="2400" dirty="0" err="1"/>
              <a:t>definição</a:t>
            </a:r>
            <a:r>
              <a:rPr lang="en-US" sz="2400" dirty="0"/>
              <a:t> de </a:t>
            </a:r>
            <a:r>
              <a:rPr lang="en-US" sz="2400" dirty="0" err="1"/>
              <a:t>caso</a:t>
            </a:r>
            <a:r>
              <a:rPr lang="en-US" sz="2400" dirty="0"/>
              <a:t> de </a:t>
            </a:r>
            <a:r>
              <a:rPr lang="en-US" sz="2400" dirty="0" err="1"/>
              <a:t>surto</a:t>
            </a:r>
            <a:endParaRPr lang="en-US" sz="2400" dirty="0"/>
          </a:p>
          <a:p>
            <a:pPr lvl="1"/>
            <a:r>
              <a:rPr lang="en-US" sz="2400" dirty="0" err="1"/>
              <a:t>Encontrar</a:t>
            </a:r>
            <a:r>
              <a:rPr lang="en-US" sz="2400" dirty="0"/>
              <a:t> </a:t>
            </a:r>
            <a:r>
              <a:rPr lang="en-US" sz="2400" dirty="0" err="1"/>
              <a:t>casos</a:t>
            </a:r>
            <a:r>
              <a:rPr lang="en-US" sz="2400" dirty="0"/>
              <a:t> de forma </a:t>
            </a:r>
            <a:r>
              <a:rPr lang="en-US" sz="2400" dirty="0" err="1"/>
              <a:t>sistemática</a:t>
            </a:r>
            <a:endParaRPr lang="en-US" sz="2400" dirty="0"/>
          </a:p>
          <a:p>
            <a:pPr lvl="1"/>
            <a:r>
              <a:rPr lang="en-US" sz="2400" dirty="0" err="1"/>
              <a:t>Desenvolver</a:t>
            </a:r>
            <a:r>
              <a:rPr lang="en-US" sz="2400" dirty="0"/>
              <a:t> um plano de </a:t>
            </a:r>
            <a:r>
              <a:rPr lang="en-US" sz="2400" dirty="0" err="1"/>
              <a:t>análise</a:t>
            </a:r>
            <a:endParaRPr lang="en-US" sz="2400" dirty="0"/>
          </a:p>
          <a:p>
            <a:pPr lvl="1"/>
            <a:r>
              <a:rPr lang="en-US" sz="2400" dirty="0" err="1"/>
              <a:t>Resumir</a:t>
            </a:r>
            <a:r>
              <a:rPr lang="en-US" sz="2400" dirty="0"/>
              <a:t> </a:t>
            </a:r>
            <a:r>
              <a:rPr lang="en-US" sz="2400" dirty="0" err="1"/>
              <a:t>os</a:t>
            </a:r>
            <a:r>
              <a:rPr lang="en-US" sz="2400" dirty="0"/>
              <a:t> </a:t>
            </a:r>
            <a:r>
              <a:rPr lang="en-US" sz="2400" dirty="0" err="1"/>
              <a:t>casos</a:t>
            </a:r>
            <a:r>
              <a:rPr lang="en-US" sz="2400" dirty="0"/>
              <a:t> </a:t>
            </a:r>
            <a:r>
              <a:rPr lang="en-US" sz="2400" dirty="0" err="1"/>
              <a:t>por</a:t>
            </a:r>
            <a:r>
              <a:rPr lang="en-US" sz="2400" dirty="0"/>
              <a:t> tempo, </a:t>
            </a:r>
            <a:r>
              <a:rPr lang="en-US" sz="2400" dirty="0" err="1"/>
              <a:t>lugar</a:t>
            </a:r>
            <a:r>
              <a:rPr lang="en-US" sz="2400" dirty="0"/>
              <a:t> e </a:t>
            </a:r>
            <a:r>
              <a:rPr lang="en-US" sz="2400" dirty="0" err="1"/>
              <a:t>pessoa</a:t>
            </a:r>
            <a:endParaRPr lang="en-US" sz="2400" dirty="0"/>
          </a:p>
          <a:p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60816770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-US" b="1" u="sng" dirty="0" err="1">
                <a:ea typeface="Times New Roman" panose="02020603050405020304" pitchFamily="18" charset="0"/>
                <a:cs typeface="Times New Roman" panose="02020603050405020304" pitchFamily="18" charset="0"/>
              </a:rPr>
              <a:t>Questão</a:t>
            </a:r>
            <a:r>
              <a:rPr lang="en-US" b="1" u="sng" dirty="0">
                <a:ea typeface="Times New Roman" panose="02020603050405020304" pitchFamily="18" charset="0"/>
                <a:cs typeface="Times New Roman" panose="02020603050405020304" pitchFamily="18" charset="0"/>
              </a:rPr>
              <a:t> 1:</a:t>
            </a:r>
            <a:r>
              <a:rPr lang="en-US" b="1" dirty="0"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t-BR" dirty="0"/>
              <a:t>Que medidas deve tomar o agente de vigilância após ter recebido a notificação dos casos? </a:t>
            </a:r>
            <a:endParaRPr lang="en-US" sz="2400" dirty="0"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0C32F96-B9D0-4F07-BA64-875D3855B9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Doença </a:t>
            </a:r>
            <a:r>
              <a:rPr lang="en-US" dirty="0" err="1"/>
              <a:t>após</a:t>
            </a:r>
            <a:r>
              <a:rPr lang="en-US" dirty="0"/>
              <a:t> </a:t>
            </a:r>
            <a:r>
              <a:rPr lang="en-US" dirty="0" err="1"/>
              <a:t>uma</a:t>
            </a:r>
            <a:r>
              <a:rPr lang="en-US" dirty="0"/>
              <a:t> </a:t>
            </a:r>
            <a:r>
              <a:rPr lang="en-US" dirty="0" err="1"/>
              <a:t>inundação</a:t>
            </a:r>
            <a:r>
              <a:rPr lang="en-US" dirty="0"/>
              <a:t> (3/3)</a:t>
            </a:r>
          </a:p>
        </p:txBody>
      </p:sp>
    </p:spTree>
    <p:extLst>
      <p:ext uri="{BB962C8B-B14F-4D97-AF65-F5344CB8AC3E}">
        <p14:creationId xmlns:p14="http://schemas.microsoft.com/office/powerpoint/2010/main" val="28506842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537822-0642-B22C-34D4-3E992856E0DF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 algn="just">
              <a:spcBef>
                <a:spcPts val="0"/>
              </a:spcBef>
              <a:spcAft>
                <a:spcPts val="600"/>
              </a:spcAft>
              <a:buNone/>
            </a:pPr>
            <a:r>
              <a:rPr lang="en-US" b="1" u="sng" dirty="0" err="1">
                <a:ea typeface="Times New Roman" panose="02020603050405020304" pitchFamily="18" charset="0"/>
                <a:cs typeface="Times New Roman" panose="02020603050405020304" pitchFamily="18" charset="0"/>
              </a:rPr>
              <a:t>Questão</a:t>
            </a:r>
            <a:r>
              <a:rPr lang="en-US" b="1" u="sng" dirty="0">
                <a:ea typeface="Times New Roman" panose="02020603050405020304" pitchFamily="18" charset="0"/>
                <a:cs typeface="Times New Roman" panose="02020603050405020304" pitchFamily="18" charset="0"/>
              </a:rPr>
              <a:t> 1:</a:t>
            </a:r>
            <a:r>
              <a:rPr lang="en-US" b="1" dirty="0"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t-BR" dirty="0"/>
              <a:t>Que medidas deve tomar o agente de vigilância após ter recebido a notificação dos casos? </a:t>
            </a:r>
            <a:r>
              <a:rPr lang="en-US" sz="2800" b="1" u="sng" dirty="0" err="1"/>
              <a:t>Resposta</a:t>
            </a:r>
            <a:r>
              <a:rPr lang="en-US" sz="2800" b="1" u="sng" dirty="0"/>
              <a:t>:</a:t>
            </a:r>
          </a:p>
          <a:p>
            <a:pPr lvl="1" algn="just">
              <a:spcBef>
                <a:spcPts val="0"/>
              </a:spcBef>
              <a:spcAft>
                <a:spcPts val="600"/>
              </a:spcAft>
            </a:pPr>
            <a:r>
              <a:rPr lang="en-US" dirty="0">
                <a:ea typeface="Times New Roman" panose="02020603050405020304" pitchFamily="18" charset="0"/>
                <a:cs typeface="Times New Roman" panose="02020603050405020304" pitchFamily="18" charset="0"/>
              </a:rPr>
              <a:t>O </a:t>
            </a:r>
            <a:r>
              <a:rPr lang="en-US" dirty="0" err="1">
                <a:ea typeface="Times New Roman" panose="02020603050405020304" pitchFamily="18" charset="0"/>
                <a:cs typeface="Times New Roman" panose="02020603050405020304" pitchFamily="18" charset="0"/>
              </a:rPr>
              <a:t>agente</a:t>
            </a:r>
            <a:r>
              <a:rPr lang="en-US" dirty="0">
                <a:ea typeface="Times New Roman" panose="02020603050405020304" pitchFamily="18" charset="0"/>
                <a:cs typeface="Times New Roman" panose="02020603050405020304" pitchFamily="18" charset="0"/>
              </a:rPr>
              <a:t> de </a:t>
            </a:r>
            <a:r>
              <a:rPr lang="en-US" dirty="0" err="1">
                <a:ea typeface="Times New Roman" panose="02020603050405020304" pitchFamily="18" charset="0"/>
                <a:cs typeface="Times New Roman" panose="02020603050405020304" pitchFamily="18" charset="0"/>
              </a:rPr>
              <a:t>vigilância</a:t>
            </a:r>
            <a:r>
              <a:rPr lang="en-US" dirty="0"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ea typeface="Times New Roman" panose="02020603050405020304" pitchFamily="18" charset="0"/>
                <a:cs typeface="Times New Roman" panose="02020603050405020304" pitchFamily="18" charset="0"/>
              </a:rPr>
              <a:t>notificou</a:t>
            </a:r>
            <a:r>
              <a:rPr lang="en-US" dirty="0">
                <a:ea typeface="Times New Roman" panose="02020603050405020304" pitchFamily="18" charset="0"/>
                <a:cs typeface="Times New Roman" panose="02020603050405020304" pitchFamily="18" charset="0"/>
              </a:rPr>
              <a:t> a </a:t>
            </a:r>
            <a:r>
              <a:rPr lang="en-US" dirty="0" err="1">
                <a:ea typeface="Times New Roman" panose="02020603050405020304" pitchFamily="18" charset="0"/>
                <a:cs typeface="Times New Roman" panose="02020603050405020304" pitchFamily="18" charset="0"/>
              </a:rPr>
              <a:t>pessoa</a:t>
            </a:r>
            <a:r>
              <a:rPr lang="en-US" dirty="0">
                <a:ea typeface="Times New Roman" panose="02020603050405020304" pitchFamily="18" charset="0"/>
                <a:cs typeface="Times New Roman" panose="02020603050405020304" pitchFamily="18" charset="0"/>
              </a:rPr>
              <a:t> de </a:t>
            </a:r>
            <a:r>
              <a:rPr lang="en-US" dirty="0" err="1">
                <a:ea typeface="Times New Roman" panose="02020603050405020304" pitchFamily="18" charset="0"/>
                <a:cs typeface="Times New Roman" panose="02020603050405020304" pitchFamily="18" charset="0"/>
              </a:rPr>
              <a:t>contato</a:t>
            </a:r>
            <a:r>
              <a:rPr lang="en-US" dirty="0">
                <a:ea typeface="Times New Roman" panose="02020603050405020304" pitchFamily="18" charset="0"/>
                <a:cs typeface="Times New Roman" panose="02020603050405020304" pitchFamily="18" charset="0"/>
              </a:rPr>
              <a:t> do </a:t>
            </a:r>
            <a:r>
              <a:rPr lang="en-US" dirty="0" err="1">
                <a:ea typeface="Times New Roman" panose="02020603050405020304" pitchFamily="18" charset="0"/>
                <a:cs typeface="Times New Roman" panose="02020603050405020304" pitchFamily="18" charset="0"/>
              </a:rPr>
              <a:t>sistema</a:t>
            </a:r>
            <a:r>
              <a:rPr lang="en-US" dirty="0"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ea typeface="Times New Roman" panose="02020603050405020304" pitchFamily="18" charset="0"/>
                <a:cs typeface="Times New Roman" panose="02020603050405020304" pitchFamily="18" charset="0"/>
              </a:rPr>
              <a:t>nacional</a:t>
            </a:r>
            <a:r>
              <a:rPr lang="en-US" dirty="0">
                <a:ea typeface="Times New Roman" panose="02020603050405020304" pitchFamily="18" charset="0"/>
                <a:cs typeface="Times New Roman" panose="02020603050405020304" pitchFamily="18" charset="0"/>
              </a:rPr>
              <a:t> de </a:t>
            </a:r>
            <a:r>
              <a:rPr lang="en-US" dirty="0" err="1">
                <a:ea typeface="Times New Roman" panose="02020603050405020304" pitchFamily="18" charset="0"/>
                <a:cs typeface="Times New Roman" panose="02020603050405020304" pitchFamily="18" charset="0"/>
              </a:rPr>
              <a:t>vigilância</a:t>
            </a:r>
            <a:r>
              <a:rPr lang="en-US" dirty="0"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ea typeface="Times New Roman" panose="02020603050405020304" pitchFamily="18" charset="0"/>
                <a:cs typeface="Times New Roman" panose="02020603050405020304" pitchFamily="18" charset="0"/>
              </a:rPr>
              <a:t>eletrónica</a:t>
            </a:r>
            <a:r>
              <a:rPr lang="en-US" dirty="0">
                <a:ea typeface="Times New Roman" panose="02020603050405020304" pitchFamily="18" charset="0"/>
                <a:cs typeface="Times New Roman" panose="02020603050405020304" pitchFamily="18" charset="0"/>
              </a:rPr>
              <a:t> do conjunto de </a:t>
            </a:r>
            <a:r>
              <a:rPr lang="en-US" dirty="0" err="1">
                <a:ea typeface="Times New Roman" panose="02020603050405020304" pitchFamily="18" charset="0"/>
                <a:cs typeface="Times New Roman" panose="02020603050405020304" pitchFamily="18" charset="0"/>
              </a:rPr>
              <a:t>casos</a:t>
            </a:r>
            <a:r>
              <a:rPr lang="en-US" dirty="0"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pPr lvl="1" algn="just">
              <a:spcBef>
                <a:spcPts val="0"/>
              </a:spcBef>
              <a:spcAft>
                <a:spcPts val="600"/>
              </a:spcAft>
            </a:pPr>
            <a:r>
              <a:rPr lang="en-US" dirty="0" err="1">
                <a:ea typeface="Times New Roman" panose="02020603050405020304" pitchFamily="18" charset="0"/>
                <a:cs typeface="Times New Roman" panose="02020603050405020304" pitchFamily="18" charset="0"/>
              </a:rPr>
              <a:t>Os</a:t>
            </a:r>
            <a:r>
              <a:rPr lang="en-US" dirty="0"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ea typeface="Times New Roman" panose="02020603050405020304" pitchFamily="18" charset="0"/>
                <a:cs typeface="Times New Roman" panose="02020603050405020304" pitchFamily="18" charset="0"/>
              </a:rPr>
              <a:t>sintomas</a:t>
            </a:r>
            <a:r>
              <a:rPr lang="en-US" dirty="0"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ea typeface="Times New Roman" panose="02020603050405020304" pitchFamily="18" charset="0"/>
                <a:cs typeface="Times New Roman" panose="02020603050405020304" pitchFamily="18" charset="0"/>
              </a:rPr>
              <a:t>eram</a:t>
            </a:r>
            <a:r>
              <a:rPr lang="en-US" dirty="0"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ea typeface="Times New Roman" panose="02020603050405020304" pitchFamily="18" charset="0"/>
                <a:cs typeface="Times New Roman" panose="02020603050405020304" pitchFamily="18" charset="0"/>
              </a:rPr>
              <a:t>compatíveis</a:t>
            </a:r>
            <a:r>
              <a:rPr lang="en-US" dirty="0">
                <a:ea typeface="Times New Roman" panose="02020603050405020304" pitchFamily="18" charset="0"/>
                <a:cs typeface="Times New Roman" panose="02020603050405020304" pitchFamily="18" charset="0"/>
              </a:rPr>
              <a:t> com a </a:t>
            </a:r>
            <a:r>
              <a:rPr lang="en-US" dirty="0" err="1">
                <a:ea typeface="Times New Roman" panose="02020603050405020304" pitchFamily="18" charset="0"/>
                <a:cs typeface="Times New Roman" panose="02020603050405020304" pitchFamily="18" charset="0"/>
              </a:rPr>
              <a:t>leptospirose</a:t>
            </a:r>
            <a:r>
              <a:rPr lang="en-US" dirty="0">
                <a:ea typeface="Times New Roman" panose="02020603050405020304" pitchFamily="18" charset="0"/>
                <a:cs typeface="Times New Roman" panose="02020603050405020304" pitchFamily="18" charset="0"/>
              </a:rPr>
              <a:t>, que </a:t>
            </a:r>
            <a:r>
              <a:rPr lang="en-US" dirty="0" err="1">
                <a:ea typeface="Times New Roman" panose="02020603050405020304" pitchFamily="18" charset="0"/>
                <a:cs typeface="Times New Roman" panose="02020603050405020304" pitchFamily="18" charset="0"/>
              </a:rPr>
              <a:t>faz</a:t>
            </a:r>
            <a:r>
              <a:rPr lang="en-US" dirty="0"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ea typeface="Times New Roman" panose="02020603050405020304" pitchFamily="18" charset="0"/>
                <a:cs typeface="Times New Roman" panose="02020603050405020304" pitchFamily="18" charset="0"/>
              </a:rPr>
              <a:t>parte</a:t>
            </a:r>
            <a:r>
              <a:rPr lang="en-US" dirty="0">
                <a:ea typeface="Times New Roman" panose="02020603050405020304" pitchFamily="18" charset="0"/>
                <a:cs typeface="Times New Roman" panose="02020603050405020304" pitchFamily="18" charset="0"/>
              </a:rPr>
              <a:t> da </a:t>
            </a:r>
            <a:r>
              <a:rPr lang="en-US" dirty="0" err="1">
                <a:ea typeface="Times New Roman" panose="02020603050405020304" pitchFamily="18" charset="0"/>
                <a:cs typeface="Times New Roman" panose="02020603050405020304" pitchFamily="18" charset="0"/>
              </a:rPr>
              <a:t>lista</a:t>
            </a:r>
            <a:r>
              <a:rPr lang="en-US" dirty="0">
                <a:ea typeface="Times New Roman" panose="02020603050405020304" pitchFamily="18" charset="0"/>
                <a:cs typeface="Times New Roman" panose="02020603050405020304" pitchFamily="18" charset="0"/>
              </a:rPr>
              <a:t> de </a:t>
            </a:r>
            <a:r>
              <a:rPr lang="en-US" dirty="0" err="1">
                <a:ea typeface="Times New Roman" panose="02020603050405020304" pitchFamily="18" charset="0"/>
                <a:cs typeface="Times New Roman" panose="02020603050405020304" pitchFamily="18" charset="0"/>
              </a:rPr>
              <a:t>doenças</a:t>
            </a:r>
            <a:r>
              <a:rPr lang="en-US" dirty="0">
                <a:ea typeface="Times New Roman" panose="02020603050405020304" pitchFamily="18" charset="0"/>
                <a:cs typeface="Times New Roman" panose="02020603050405020304" pitchFamily="18" charset="0"/>
              </a:rPr>
              <a:t> de </a:t>
            </a:r>
            <a:r>
              <a:rPr lang="en-US" dirty="0" err="1">
                <a:ea typeface="Times New Roman" panose="02020603050405020304" pitchFamily="18" charset="0"/>
                <a:cs typeface="Times New Roman" panose="02020603050405020304" pitchFamily="18" charset="0"/>
              </a:rPr>
              <a:t>notificação</a:t>
            </a:r>
            <a:r>
              <a:rPr lang="en-US" dirty="0"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ea typeface="Times New Roman" panose="02020603050405020304" pitchFamily="18" charset="0"/>
                <a:cs typeface="Times New Roman" panose="02020603050405020304" pitchFamily="18" charset="0"/>
              </a:rPr>
              <a:t>obrigatória</a:t>
            </a:r>
            <a:r>
              <a:rPr lang="en-US" dirty="0"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lvl="1" algn="just">
              <a:spcBef>
                <a:spcPts val="0"/>
              </a:spcBef>
              <a:spcAft>
                <a:spcPts val="600"/>
              </a:spcAft>
            </a:pPr>
            <a:r>
              <a:rPr lang="en-US" dirty="0">
                <a:ea typeface="Times New Roman" panose="02020603050405020304" pitchFamily="18" charset="0"/>
                <a:cs typeface="Times New Roman" panose="02020603050405020304" pitchFamily="18" charset="0"/>
              </a:rPr>
              <a:t>O </a:t>
            </a:r>
            <a:r>
              <a:rPr lang="en-US" dirty="0" err="1">
                <a:ea typeface="Times New Roman" panose="02020603050405020304" pitchFamily="18" charset="0"/>
                <a:cs typeface="Times New Roman" panose="02020603050405020304" pitchFamily="18" charset="0"/>
              </a:rPr>
              <a:t>responsável</a:t>
            </a:r>
            <a:r>
              <a:rPr lang="en-US" dirty="0">
                <a:ea typeface="Times New Roman" panose="02020603050405020304" pitchFamily="18" charset="0"/>
                <a:cs typeface="Times New Roman" panose="02020603050405020304" pitchFamily="18" charset="0"/>
              </a:rPr>
              <a:t> pela </a:t>
            </a:r>
            <a:r>
              <a:rPr lang="en-US" dirty="0" err="1">
                <a:ea typeface="Times New Roman" panose="02020603050405020304" pitchFamily="18" charset="0"/>
                <a:cs typeface="Times New Roman" panose="02020603050405020304" pitchFamily="18" charset="0"/>
              </a:rPr>
              <a:t>vigilância</a:t>
            </a:r>
            <a:r>
              <a:rPr lang="en-US" dirty="0"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ea typeface="Times New Roman" panose="02020603050405020304" pitchFamily="18" charset="0"/>
                <a:cs typeface="Times New Roman" panose="02020603050405020304" pitchFamily="18" charset="0"/>
              </a:rPr>
              <a:t>comparou</a:t>
            </a:r>
            <a:r>
              <a:rPr lang="en-US" dirty="0">
                <a:ea typeface="Times New Roman" panose="02020603050405020304" pitchFamily="18" charset="0"/>
                <a:cs typeface="Times New Roman" panose="02020603050405020304" pitchFamily="18" charset="0"/>
              </a:rPr>
              <a:t> o </a:t>
            </a:r>
            <a:r>
              <a:rPr lang="en-US" dirty="0" err="1">
                <a:ea typeface="Times New Roman" panose="02020603050405020304" pitchFamily="18" charset="0"/>
                <a:cs typeface="Times New Roman" panose="02020603050405020304" pitchFamily="18" charset="0"/>
              </a:rPr>
              <a:t>número</a:t>
            </a:r>
            <a:r>
              <a:rPr lang="en-US" dirty="0">
                <a:ea typeface="Times New Roman" panose="02020603050405020304" pitchFamily="18" charset="0"/>
                <a:cs typeface="Times New Roman" panose="02020603050405020304" pitchFamily="18" charset="0"/>
              </a:rPr>
              <a:t> de </a:t>
            </a:r>
            <a:r>
              <a:rPr lang="en-US" dirty="0" err="1">
                <a:ea typeface="Times New Roman" panose="02020603050405020304" pitchFamily="18" charset="0"/>
                <a:cs typeface="Times New Roman" panose="02020603050405020304" pitchFamily="18" charset="0"/>
              </a:rPr>
              <a:t>casos</a:t>
            </a:r>
            <a:r>
              <a:rPr lang="en-US" dirty="0">
                <a:ea typeface="Times New Roman" panose="02020603050405020304" pitchFamily="18" charset="0"/>
                <a:cs typeface="Times New Roman" panose="02020603050405020304" pitchFamily="18" charset="0"/>
              </a:rPr>
              <a:t> com </a:t>
            </a:r>
            <a:r>
              <a:rPr lang="en-US" dirty="0" err="1">
                <a:ea typeface="Times New Roman" panose="02020603050405020304" pitchFamily="18" charset="0"/>
                <a:cs typeface="Times New Roman" panose="02020603050405020304" pitchFamily="18" charset="0"/>
              </a:rPr>
              <a:t>os</a:t>
            </a:r>
            <a:r>
              <a:rPr lang="en-US" dirty="0">
                <a:ea typeface="Times New Roman" panose="02020603050405020304" pitchFamily="18" charset="0"/>
                <a:cs typeface="Times New Roman" panose="02020603050405020304" pitchFamily="18" charset="0"/>
              </a:rPr>
              <a:t> dados </a:t>
            </a:r>
            <a:r>
              <a:rPr lang="en-US" dirty="0" err="1">
                <a:ea typeface="Times New Roman" panose="02020603050405020304" pitchFamily="18" charset="0"/>
                <a:cs typeface="Times New Roman" panose="02020603050405020304" pitchFamily="18" charset="0"/>
              </a:rPr>
              <a:t>históricos</a:t>
            </a:r>
            <a:r>
              <a:rPr lang="en-US" dirty="0">
                <a:ea typeface="Times New Roman" panose="02020603050405020304" pitchFamily="18" charset="0"/>
                <a:cs typeface="Times New Roman" panose="02020603050405020304" pitchFamily="18" charset="0"/>
              </a:rPr>
              <a:t> de </a:t>
            </a:r>
            <a:r>
              <a:rPr lang="en-US" dirty="0" err="1">
                <a:ea typeface="Times New Roman" panose="02020603050405020304" pitchFamily="18" charset="0"/>
                <a:cs typeface="Times New Roman" panose="02020603050405020304" pitchFamily="18" charset="0"/>
              </a:rPr>
              <a:t>vigilância</a:t>
            </a:r>
            <a:r>
              <a:rPr lang="en-US" dirty="0">
                <a:ea typeface="Times New Roman" panose="02020603050405020304" pitchFamily="18" charset="0"/>
                <a:cs typeface="Times New Roman" panose="02020603050405020304" pitchFamily="18" charset="0"/>
              </a:rPr>
              <a:t> da </a:t>
            </a:r>
            <a:r>
              <a:rPr lang="en-US" dirty="0" err="1">
                <a:ea typeface="Times New Roman" panose="02020603050405020304" pitchFamily="18" charset="0"/>
                <a:cs typeface="Times New Roman" panose="02020603050405020304" pitchFamily="18" charset="0"/>
              </a:rPr>
              <a:t>leptospirose</a:t>
            </a:r>
            <a:r>
              <a:rPr lang="en-US" dirty="0">
                <a:ea typeface="Times New Roman" panose="02020603050405020304" pitchFamily="18" charset="0"/>
                <a:cs typeface="Times New Roman" panose="02020603050405020304" pitchFamily="18" charset="0"/>
              </a:rPr>
              <a:t> para </a:t>
            </a:r>
            <a:r>
              <a:rPr lang="en-US" dirty="0" err="1">
                <a:ea typeface="Times New Roman" panose="02020603050405020304" pitchFamily="18" charset="0"/>
                <a:cs typeface="Times New Roman" panose="02020603050405020304" pitchFamily="18" charset="0"/>
              </a:rPr>
              <a:t>determinar</a:t>
            </a:r>
            <a:r>
              <a:rPr lang="en-US" dirty="0">
                <a:ea typeface="Times New Roman" panose="02020603050405020304" pitchFamily="18" charset="0"/>
                <a:cs typeface="Times New Roman" panose="02020603050405020304" pitchFamily="18" charset="0"/>
              </a:rPr>
              <a:t> se </a:t>
            </a:r>
            <a:r>
              <a:rPr lang="en-US" dirty="0" err="1">
                <a:ea typeface="Times New Roman" panose="02020603050405020304" pitchFamily="18" charset="0"/>
                <a:cs typeface="Times New Roman" panose="02020603050405020304" pitchFamily="18" charset="0"/>
              </a:rPr>
              <a:t>ocorreu</a:t>
            </a:r>
            <a:r>
              <a:rPr lang="en-US" dirty="0">
                <a:ea typeface="Times New Roman" panose="02020603050405020304" pitchFamily="18" charset="0"/>
                <a:cs typeface="Times New Roman" panose="02020603050405020304" pitchFamily="18" charset="0"/>
              </a:rPr>
              <a:t> um </a:t>
            </a:r>
            <a:r>
              <a:rPr lang="en-US" dirty="0" err="1">
                <a:ea typeface="Times New Roman" panose="02020603050405020304" pitchFamily="18" charset="0"/>
                <a:cs typeface="Times New Roman" panose="02020603050405020304" pitchFamily="18" charset="0"/>
              </a:rPr>
              <a:t>surto</a:t>
            </a:r>
            <a:r>
              <a:rPr lang="en-US" dirty="0"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dirty="0" err="1">
                <a:ea typeface="Times New Roman" panose="02020603050405020304" pitchFamily="18" charset="0"/>
                <a:cs typeface="Times New Roman" panose="02020603050405020304" pitchFamily="18" charset="0"/>
              </a:rPr>
              <a:t>Os</a:t>
            </a:r>
            <a:r>
              <a:rPr lang="en-US" dirty="0">
                <a:ea typeface="Times New Roman" panose="02020603050405020304" pitchFamily="18" charset="0"/>
                <a:cs typeface="Times New Roman" panose="02020603050405020304" pitchFamily="18" charset="0"/>
              </a:rPr>
              <a:t> dados </a:t>
            </a:r>
            <a:r>
              <a:rPr lang="en-US" dirty="0" err="1">
                <a:ea typeface="Times New Roman" panose="02020603050405020304" pitchFamily="18" charset="0"/>
                <a:cs typeface="Times New Roman" panose="02020603050405020304" pitchFamily="18" charset="0"/>
              </a:rPr>
              <a:t>incluíam</a:t>
            </a:r>
            <a:r>
              <a:rPr lang="en-US" dirty="0">
                <a:ea typeface="Times New Roman" panose="02020603050405020304" pitchFamily="18" charset="0"/>
                <a:cs typeface="Times New Roman" panose="02020603050405020304" pitchFamily="18" charset="0"/>
              </a:rPr>
              <a:t> tanto </a:t>
            </a:r>
            <a:r>
              <a:rPr lang="en-US" dirty="0" err="1">
                <a:ea typeface="Times New Roman" panose="02020603050405020304" pitchFamily="18" charset="0"/>
                <a:cs typeface="Times New Roman" panose="02020603050405020304" pitchFamily="18" charset="0"/>
              </a:rPr>
              <a:t>casos</a:t>
            </a:r>
            <a:r>
              <a:rPr lang="en-US" dirty="0"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ea typeface="Times New Roman" panose="02020603050405020304" pitchFamily="18" charset="0"/>
                <a:cs typeface="Times New Roman" panose="02020603050405020304" pitchFamily="18" charset="0"/>
              </a:rPr>
              <a:t>confirmados</a:t>
            </a:r>
            <a:r>
              <a:rPr lang="en-US" dirty="0"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br>
              <a:rPr lang="en-US" dirty="0"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 err="1">
                <a:ea typeface="Times New Roman" panose="02020603050405020304" pitchFamily="18" charset="0"/>
                <a:cs typeface="Times New Roman" panose="02020603050405020304" pitchFamily="18" charset="0"/>
              </a:rPr>
              <a:t>como</a:t>
            </a:r>
            <a:r>
              <a:rPr lang="en-US" dirty="0"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ea typeface="Times New Roman" panose="02020603050405020304" pitchFamily="18" charset="0"/>
                <a:cs typeface="Times New Roman" panose="02020603050405020304" pitchFamily="18" charset="0"/>
              </a:rPr>
              <a:t>prováveis</a:t>
            </a:r>
            <a:r>
              <a:rPr lang="en-US" dirty="0"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0C32F96-B9D0-4F07-BA64-875D3855B9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Doença </a:t>
            </a:r>
            <a:r>
              <a:rPr lang="en-US" dirty="0" err="1"/>
              <a:t>após</a:t>
            </a:r>
            <a:r>
              <a:rPr lang="en-US" dirty="0"/>
              <a:t> </a:t>
            </a:r>
            <a:r>
              <a:rPr lang="en-US" dirty="0" err="1"/>
              <a:t>uma</a:t>
            </a:r>
            <a:r>
              <a:rPr lang="en-US" dirty="0"/>
              <a:t> </a:t>
            </a:r>
            <a:r>
              <a:rPr lang="en-US" dirty="0" err="1"/>
              <a:t>inundação</a:t>
            </a:r>
            <a:r>
              <a:rPr lang="en-US" dirty="0"/>
              <a:t> </a:t>
            </a:r>
            <a:r>
              <a:rPr lang="en-US" dirty="0" err="1"/>
              <a:t>resposta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627725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1800" b="1" kern="1400" spc="25" dirty="0" err="1">
                <a:latin typeface="Arial Bold" panose="020B0704020202020204" pitchFamily="34" charset="0"/>
                <a:ea typeface="MS Gothic" panose="020B0609070205080204" pitchFamily="49" charset="-128"/>
                <a:cs typeface="Times New Roman" panose="02020603050405020304" pitchFamily="18" charset="0"/>
              </a:rPr>
              <a:t>Tabela</a:t>
            </a:r>
            <a:r>
              <a:rPr lang="en-US" sz="1800" b="1" kern="1400" spc="25" dirty="0">
                <a:latin typeface="Arial Bold" panose="020B0704020202020204" pitchFamily="34" charset="0"/>
                <a:ea typeface="MS Gothic" panose="020B0609070205080204" pitchFamily="49" charset="-128"/>
                <a:cs typeface="Times New Roman" panose="02020603050405020304" pitchFamily="18" charset="0"/>
              </a:rPr>
              <a:t>: Casos </a:t>
            </a:r>
            <a:r>
              <a:rPr lang="en-US" sz="1800" b="1" kern="1400" spc="25" dirty="0" err="1">
                <a:latin typeface="Arial Bold" panose="020B0704020202020204" pitchFamily="34" charset="0"/>
                <a:ea typeface="MS Gothic" panose="020B0609070205080204" pitchFamily="49" charset="-128"/>
                <a:cs typeface="Times New Roman" panose="02020603050405020304" pitchFamily="18" charset="0"/>
              </a:rPr>
              <a:t>anuais</a:t>
            </a:r>
            <a:r>
              <a:rPr lang="en-US" sz="1800" b="1" kern="1400" spc="25" dirty="0">
                <a:latin typeface="Arial Bold" panose="020B0704020202020204" pitchFamily="34" charset="0"/>
                <a:ea typeface="MS Gothic" panose="020B0609070205080204" pitchFamily="49" charset="-128"/>
                <a:cs typeface="Times New Roman" panose="02020603050405020304" pitchFamily="18" charset="0"/>
              </a:rPr>
              <a:t> </a:t>
            </a:r>
            <a:r>
              <a:rPr lang="en-US" sz="1800" b="1" kern="1400" spc="25" dirty="0" err="1">
                <a:latin typeface="Arial Bold" panose="020B0704020202020204" pitchFamily="34" charset="0"/>
                <a:ea typeface="MS Gothic" panose="020B0609070205080204" pitchFamily="49" charset="-128"/>
                <a:cs typeface="Times New Roman" panose="02020603050405020304" pitchFamily="18" charset="0"/>
              </a:rPr>
              <a:t>confirmados</a:t>
            </a:r>
            <a:r>
              <a:rPr lang="en-US" sz="1800" b="1" kern="1400" spc="25" dirty="0">
                <a:latin typeface="Arial Bold" panose="020B0704020202020204" pitchFamily="34" charset="0"/>
                <a:ea typeface="MS Gothic" panose="020B0609070205080204" pitchFamily="49" charset="-128"/>
                <a:cs typeface="Times New Roman" panose="02020603050405020304" pitchFamily="18" charset="0"/>
              </a:rPr>
              <a:t> e </a:t>
            </a:r>
            <a:r>
              <a:rPr lang="en-US" sz="1800" b="1" kern="1400" spc="25" dirty="0" err="1">
                <a:latin typeface="Arial Bold" panose="020B0704020202020204" pitchFamily="34" charset="0"/>
                <a:ea typeface="MS Gothic" panose="020B0609070205080204" pitchFamily="49" charset="-128"/>
                <a:cs typeface="Times New Roman" panose="02020603050405020304" pitchFamily="18" charset="0"/>
              </a:rPr>
              <a:t>prováveis</a:t>
            </a:r>
            <a:r>
              <a:rPr lang="en-US" sz="1800" b="1" kern="1400" spc="25" dirty="0">
                <a:latin typeface="Arial Bold" panose="020B0704020202020204" pitchFamily="34" charset="0"/>
                <a:ea typeface="MS Gothic" panose="020B0609070205080204" pitchFamily="49" charset="-128"/>
                <a:cs typeface="Times New Roman" panose="02020603050405020304" pitchFamily="18" charset="0"/>
              </a:rPr>
              <a:t> de </a:t>
            </a:r>
            <a:r>
              <a:rPr lang="en-US" sz="1800" b="1" kern="1400" spc="25" dirty="0" err="1">
                <a:latin typeface="Arial Bold" panose="020B0704020202020204" pitchFamily="34" charset="0"/>
                <a:ea typeface="MS Gothic" panose="020B0609070205080204" pitchFamily="49" charset="-128"/>
                <a:cs typeface="Times New Roman" panose="02020603050405020304" pitchFamily="18" charset="0"/>
              </a:rPr>
              <a:t>leptospirose</a:t>
            </a:r>
            <a:r>
              <a:rPr lang="en-US" sz="1800" b="1" kern="1400" spc="25" dirty="0">
                <a:latin typeface="Arial Bold" panose="020B0704020202020204" pitchFamily="34" charset="0"/>
                <a:ea typeface="MS Gothic" panose="020B0609070205080204" pitchFamily="49" charset="-128"/>
                <a:cs typeface="Times New Roman" panose="02020603050405020304" pitchFamily="18" charset="0"/>
              </a:rPr>
              <a:t> </a:t>
            </a:r>
            <a:r>
              <a:rPr lang="en-US" sz="1800" b="1" kern="1400" spc="25" dirty="0" err="1">
                <a:latin typeface="Arial Bold" panose="020B0704020202020204" pitchFamily="34" charset="0"/>
                <a:ea typeface="MS Gothic" panose="020B0609070205080204" pitchFamily="49" charset="-128"/>
                <a:cs typeface="Times New Roman" panose="02020603050405020304" pitchFamily="18" charset="0"/>
              </a:rPr>
              <a:t>em</a:t>
            </a:r>
            <a:r>
              <a:rPr lang="en-US" sz="1800" b="1" kern="1400" spc="25" dirty="0">
                <a:latin typeface="Arial Bold" panose="020B0704020202020204" pitchFamily="34" charset="0"/>
                <a:ea typeface="MS Gothic" panose="020B0609070205080204" pitchFamily="49" charset="-128"/>
                <a:cs typeface="Times New Roman" panose="02020603050405020304" pitchFamily="18" charset="0"/>
              </a:rPr>
              <a:t> </a:t>
            </a:r>
            <a:r>
              <a:rPr lang="en-US" sz="1800" b="1" kern="1400" spc="25" dirty="0" err="1">
                <a:latin typeface="Arial Bold" panose="020B0704020202020204" pitchFamily="34" charset="0"/>
                <a:ea typeface="MS Gothic" panose="020B0609070205080204" pitchFamily="49" charset="-128"/>
                <a:cs typeface="Times New Roman" panose="02020603050405020304" pitchFamily="18" charset="0"/>
              </a:rPr>
              <a:t>humanos</a:t>
            </a:r>
            <a:r>
              <a:rPr lang="en-US" sz="1800" b="1" kern="1400" spc="25" dirty="0">
                <a:latin typeface="Arial Bold" panose="020B0704020202020204" pitchFamily="34" charset="0"/>
                <a:ea typeface="MS Gothic" panose="020B0609070205080204" pitchFamily="49" charset="-128"/>
                <a:cs typeface="Times New Roman" panose="02020603050405020304" pitchFamily="18" charset="0"/>
              </a:rPr>
              <a:t>, 2015-2023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0C32F96-B9D0-4F07-BA64-875D3855B9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Doença </a:t>
            </a:r>
            <a:r>
              <a:rPr lang="en-US" dirty="0" err="1"/>
              <a:t>após</a:t>
            </a:r>
            <a:r>
              <a:rPr lang="en-US" dirty="0"/>
              <a:t> </a:t>
            </a:r>
            <a:r>
              <a:rPr lang="en-US" dirty="0" err="1"/>
              <a:t>uma</a:t>
            </a:r>
            <a:r>
              <a:rPr lang="en-US" dirty="0"/>
              <a:t> </a:t>
            </a:r>
            <a:r>
              <a:rPr lang="en-US" dirty="0" err="1"/>
              <a:t>inundação</a:t>
            </a:r>
            <a:endParaRPr lang="en-US" dirty="0"/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87E66A68-BB56-4935-B0C0-CDFFCAE3C47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69265927"/>
              </p:ext>
            </p:extLst>
          </p:nvPr>
        </p:nvGraphicFramePr>
        <p:xfrm>
          <a:off x="513307" y="2178558"/>
          <a:ext cx="8025051" cy="423176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858293">
                  <a:extLst>
                    <a:ext uri="{9D8B030D-6E8A-4147-A177-3AD203B41FA5}">
                      <a16:colId xmlns:a16="http://schemas.microsoft.com/office/drawing/2014/main" val="1907397766"/>
                    </a:ext>
                  </a:extLst>
                </a:gridCol>
                <a:gridCol w="494542">
                  <a:extLst>
                    <a:ext uri="{9D8B030D-6E8A-4147-A177-3AD203B41FA5}">
                      <a16:colId xmlns:a16="http://schemas.microsoft.com/office/drawing/2014/main" val="1630405595"/>
                    </a:ext>
                  </a:extLst>
                </a:gridCol>
                <a:gridCol w="615299">
                  <a:extLst>
                    <a:ext uri="{9D8B030D-6E8A-4147-A177-3AD203B41FA5}">
                      <a16:colId xmlns:a16="http://schemas.microsoft.com/office/drawing/2014/main" val="107346414"/>
                    </a:ext>
                  </a:extLst>
                </a:gridCol>
                <a:gridCol w="518237">
                  <a:extLst>
                    <a:ext uri="{9D8B030D-6E8A-4147-A177-3AD203B41FA5}">
                      <a16:colId xmlns:a16="http://schemas.microsoft.com/office/drawing/2014/main" val="3989746105"/>
                    </a:ext>
                  </a:extLst>
                </a:gridCol>
                <a:gridCol w="602166">
                  <a:extLst>
                    <a:ext uri="{9D8B030D-6E8A-4147-A177-3AD203B41FA5}">
                      <a16:colId xmlns:a16="http://schemas.microsoft.com/office/drawing/2014/main" val="4075752731"/>
                    </a:ext>
                  </a:extLst>
                </a:gridCol>
                <a:gridCol w="579863">
                  <a:extLst>
                    <a:ext uri="{9D8B030D-6E8A-4147-A177-3AD203B41FA5}">
                      <a16:colId xmlns:a16="http://schemas.microsoft.com/office/drawing/2014/main" val="137726741"/>
                    </a:ext>
                  </a:extLst>
                </a:gridCol>
                <a:gridCol w="613317">
                  <a:extLst>
                    <a:ext uri="{9D8B030D-6E8A-4147-A177-3AD203B41FA5}">
                      <a16:colId xmlns:a16="http://schemas.microsoft.com/office/drawing/2014/main" val="638125426"/>
                    </a:ext>
                  </a:extLst>
                </a:gridCol>
                <a:gridCol w="468352">
                  <a:extLst>
                    <a:ext uri="{9D8B030D-6E8A-4147-A177-3AD203B41FA5}">
                      <a16:colId xmlns:a16="http://schemas.microsoft.com/office/drawing/2014/main" val="3931430481"/>
                    </a:ext>
                  </a:extLst>
                </a:gridCol>
                <a:gridCol w="735980">
                  <a:extLst>
                    <a:ext uri="{9D8B030D-6E8A-4147-A177-3AD203B41FA5}">
                      <a16:colId xmlns:a16="http://schemas.microsoft.com/office/drawing/2014/main" val="1309609244"/>
                    </a:ext>
                  </a:extLst>
                </a:gridCol>
                <a:gridCol w="698327">
                  <a:extLst>
                    <a:ext uri="{9D8B030D-6E8A-4147-A177-3AD203B41FA5}">
                      <a16:colId xmlns:a16="http://schemas.microsoft.com/office/drawing/2014/main" val="1314812102"/>
                    </a:ext>
                  </a:extLst>
                </a:gridCol>
                <a:gridCol w="712520">
                  <a:extLst>
                    <a:ext uri="{9D8B030D-6E8A-4147-A177-3AD203B41FA5}">
                      <a16:colId xmlns:a16="http://schemas.microsoft.com/office/drawing/2014/main" val="4079037277"/>
                    </a:ext>
                  </a:extLst>
                </a:gridCol>
                <a:gridCol w="605641">
                  <a:extLst>
                    <a:ext uri="{9D8B030D-6E8A-4147-A177-3AD203B41FA5}">
                      <a16:colId xmlns:a16="http://schemas.microsoft.com/office/drawing/2014/main" val="3748990184"/>
                    </a:ext>
                  </a:extLst>
                </a:gridCol>
                <a:gridCol w="522514">
                  <a:extLst>
                    <a:ext uri="{9D8B030D-6E8A-4147-A177-3AD203B41FA5}">
                      <a16:colId xmlns:a16="http://schemas.microsoft.com/office/drawing/2014/main" val="773632572"/>
                    </a:ext>
                  </a:extLst>
                </a:gridCol>
              </a:tblGrid>
              <a:tr h="38391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Ano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Jan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Fev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Mar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Abril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Maio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Jun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Jul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Ago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Set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Out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Nov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Dez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68316274"/>
                  </a:ext>
                </a:extLst>
              </a:tr>
              <a:tr h="33544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2015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3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5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4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5050244"/>
                  </a:ext>
                </a:extLst>
              </a:tr>
              <a:tr h="33544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2016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3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3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16267926"/>
                  </a:ext>
                </a:extLst>
              </a:tr>
              <a:tr h="33544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2017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4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3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3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5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5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9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3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3997755"/>
                  </a:ext>
                </a:extLst>
              </a:tr>
              <a:tr h="33544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2018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4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3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3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3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22264175"/>
                  </a:ext>
                </a:extLst>
              </a:tr>
              <a:tr h="33544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2019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3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5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4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19220904"/>
                  </a:ext>
                </a:extLst>
              </a:tr>
              <a:tr h="33544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2020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4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6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7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37158383"/>
                  </a:ext>
                </a:extLst>
              </a:tr>
              <a:tr h="33544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2021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3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3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3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71057687"/>
                  </a:ext>
                </a:extLst>
              </a:tr>
              <a:tr h="33544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2022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31587612"/>
                  </a:ext>
                </a:extLst>
              </a:tr>
              <a:tr h="33544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2023</a:t>
                      </a:r>
                      <a:endParaRPr lang="en-US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4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6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24388842"/>
                  </a:ext>
                </a:extLst>
              </a:tr>
              <a:tr h="33544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Média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0.7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0.7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1.4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1.4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1.6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solidFill>
                            <a:srgbClr val="FF0000"/>
                          </a:solidFill>
                          <a:effectLst/>
                        </a:rPr>
                        <a:t> ?</a:t>
                      </a:r>
                      <a:endParaRPr lang="en-US" sz="1600" b="1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solidFill>
                            <a:srgbClr val="FF0000"/>
                          </a:solidFill>
                          <a:effectLst/>
                        </a:rPr>
                        <a:t>? </a:t>
                      </a:r>
                      <a:endParaRPr lang="en-US" sz="1600" b="1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solidFill>
                            <a:srgbClr val="FF0000"/>
                          </a:solidFill>
                          <a:effectLst/>
                        </a:rPr>
                        <a:t> ?</a:t>
                      </a:r>
                      <a:endParaRPr lang="en-US" sz="1600" b="1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1.2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0.9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1.4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0.3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93884144"/>
                  </a:ext>
                </a:extLst>
              </a:tr>
              <a:tr h="49345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Mediana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solidFill>
                            <a:srgbClr val="FF0000"/>
                          </a:solidFill>
                          <a:effectLst/>
                        </a:rPr>
                        <a:t> ?</a:t>
                      </a:r>
                      <a:endParaRPr lang="en-US" sz="1600" b="1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solidFill>
                            <a:srgbClr val="FF0000"/>
                          </a:solidFill>
                          <a:effectLst/>
                        </a:rPr>
                        <a:t>? </a:t>
                      </a:r>
                      <a:endParaRPr lang="en-US" sz="1600" b="1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solidFill>
                            <a:srgbClr val="FF0000"/>
                          </a:solidFill>
                          <a:effectLst/>
                        </a:rPr>
                        <a:t> ?</a:t>
                      </a:r>
                      <a:endParaRPr lang="en-US" sz="1600" b="1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  <a:endParaRPr lang="en-US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48095330"/>
                  </a:ext>
                </a:extLst>
              </a:tr>
            </a:tbl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2BDB67A2-56CF-8300-AC35-9FF9B944FC8B}"/>
              </a:ext>
            </a:extLst>
          </p:cNvPr>
          <p:cNvSpPr txBox="1"/>
          <p:nvPr/>
        </p:nvSpPr>
        <p:spPr>
          <a:xfrm>
            <a:off x="8912160" y="3429000"/>
            <a:ext cx="3076640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800" b="1" u="sng" dirty="0" err="1">
                <a:ea typeface="Times New Roman" panose="02020603050405020304" pitchFamily="18" charset="0"/>
                <a:cs typeface="Times New Roman" panose="02020603050405020304" pitchFamily="18" charset="0"/>
              </a:rPr>
              <a:t>Questão</a:t>
            </a:r>
            <a:r>
              <a:rPr lang="en-US" sz="1800" b="1" u="sng" dirty="0">
                <a:ea typeface="Times New Roman" panose="02020603050405020304" pitchFamily="18" charset="0"/>
                <a:cs typeface="Times New Roman" panose="02020603050405020304" pitchFamily="18" charset="0"/>
              </a:rPr>
              <a:t> 2: </a:t>
            </a:r>
            <a:r>
              <a:rPr lang="pt-BR" dirty="0"/>
              <a:t>Calcule a média e a mediana para Junho, Julho e Agosto para o período de 2015 a 2023. </a:t>
            </a:r>
            <a:endParaRPr lang="en-US" sz="1800" dirty="0"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51167246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600" b="1" u="sng" dirty="0" err="1"/>
              <a:t>Questão</a:t>
            </a:r>
            <a:r>
              <a:rPr lang="en-US" sz="2600" b="1" u="sng" dirty="0"/>
              <a:t> 2:</a:t>
            </a:r>
            <a:r>
              <a:rPr lang="en-US" sz="2600" b="1" dirty="0"/>
              <a:t> </a:t>
            </a:r>
            <a:r>
              <a:rPr lang="en-US" sz="2600" dirty="0" err="1"/>
              <a:t>Calcule</a:t>
            </a:r>
            <a:r>
              <a:rPr lang="en-US" sz="2600" dirty="0"/>
              <a:t> a </a:t>
            </a:r>
            <a:r>
              <a:rPr lang="en-US" sz="2600" dirty="0" err="1"/>
              <a:t>média</a:t>
            </a:r>
            <a:r>
              <a:rPr lang="en-US" sz="2600" dirty="0"/>
              <a:t> e a </a:t>
            </a:r>
            <a:r>
              <a:rPr lang="en-US" sz="2600" dirty="0" err="1"/>
              <a:t>mediana</a:t>
            </a:r>
            <a:r>
              <a:rPr lang="en-US" sz="2600" dirty="0"/>
              <a:t> para Junho, </a:t>
            </a:r>
            <a:r>
              <a:rPr lang="en-US" sz="2600" dirty="0" err="1"/>
              <a:t>Julho</a:t>
            </a:r>
            <a:r>
              <a:rPr lang="en-US" sz="2600" dirty="0"/>
              <a:t> e Agosto.</a:t>
            </a:r>
          </a:p>
          <a:p>
            <a:pPr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600" b="1" u="sng" dirty="0"/>
              <a:t>Resposta:</a:t>
            </a:r>
          </a:p>
          <a:p>
            <a:pPr marL="0" indent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US" sz="2400" b="1" i="1" u="sng" dirty="0">
              <a:solidFill>
                <a:srgbClr val="0059C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br>
              <a:rPr lang="en-US" sz="1800" b="1" i="1" u="sng" dirty="0">
                <a:solidFill>
                  <a:srgbClr val="0059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1800" b="1" i="1" u="sng" dirty="0">
              <a:solidFill>
                <a:srgbClr val="0059C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US" sz="18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sz="240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0C32F96-B9D0-4F07-BA64-875D3855B9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Doença </a:t>
            </a:r>
            <a:r>
              <a:rPr lang="en-US" dirty="0" err="1"/>
              <a:t>após</a:t>
            </a:r>
            <a:r>
              <a:rPr lang="en-US" dirty="0"/>
              <a:t> </a:t>
            </a:r>
            <a:r>
              <a:rPr lang="en-US" dirty="0" err="1"/>
              <a:t>uma</a:t>
            </a:r>
            <a:r>
              <a:rPr lang="en-US" dirty="0"/>
              <a:t> </a:t>
            </a:r>
            <a:r>
              <a:rPr lang="en-US" dirty="0" err="1"/>
              <a:t>inundação</a:t>
            </a:r>
            <a:r>
              <a:rPr lang="en-US" dirty="0"/>
              <a:t> </a:t>
            </a:r>
            <a:r>
              <a:rPr lang="en-US" dirty="0" err="1"/>
              <a:t>resposta</a:t>
            </a:r>
            <a:endParaRPr lang="en-US" dirty="0"/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8FE77BC7-644D-AFBB-4263-2266CD96865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38442534"/>
              </p:ext>
            </p:extLst>
          </p:nvPr>
        </p:nvGraphicFramePr>
        <p:xfrm>
          <a:off x="2025692" y="3596419"/>
          <a:ext cx="8128000" cy="1371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>
                  <a:extLst>
                    <a:ext uri="{9D8B030D-6E8A-4147-A177-3AD203B41FA5}">
                      <a16:colId xmlns:a16="http://schemas.microsoft.com/office/drawing/2014/main" val="3909142107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3923471291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2977591948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341070316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>
                          <a:solidFill>
                            <a:schemeClr val="tx1"/>
                          </a:solidFill>
                        </a:rPr>
                        <a:t>Junho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err="1">
                          <a:solidFill>
                            <a:schemeClr val="tx1"/>
                          </a:solidFill>
                        </a:rPr>
                        <a:t>Julho</a:t>
                      </a:r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chemeClr val="tx1"/>
                          </a:solidFill>
                        </a:rPr>
                        <a:t>Agosto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2601962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>
                          <a:solidFill>
                            <a:schemeClr val="tx1"/>
                          </a:solidFill>
                        </a:rPr>
                        <a:t>Média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chemeClr val="tx1"/>
                          </a:solidFill>
                        </a:rPr>
                        <a:t>24/9 = 2,7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chemeClr val="tx1"/>
                          </a:solidFill>
                        </a:rPr>
                        <a:t>33/9=3,7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chemeClr val="tx1"/>
                          </a:solidFill>
                        </a:rPr>
                        <a:t>41/9=4,6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839136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>
                          <a:solidFill>
                            <a:schemeClr val="tx1"/>
                          </a:solidFill>
                        </a:rPr>
                        <a:t>Mediana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>
                          <a:solidFill>
                            <a:schemeClr val="tx1"/>
                          </a:solidFill>
                        </a:rPr>
                        <a:t>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>
                          <a:solidFill>
                            <a:schemeClr val="tx1"/>
                          </a:solidFill>
                        </a:rPr>
                        <a:t>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chemeClr val="tx1"/>
                          </a:solidFill>
                        </a:rPr>
                        <a:t>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8662499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461051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u="sng" dirty="0" err="1"/>
              <a:t>Questão</a:t>
            </a:r>
            <a:r>
              <a:rPr lang="en-US" b="1" u="sng" dirty="0"/>
              <a:t> 3:</a:t>
            </a:r>
            <a:r>
              <a:rPr lang="en-US" b="1" dirty="0"/>
              <a:t> </a:t>
            </a:r>
            <a:r>
              <a:rPr lang="pt-BR" dirty="0"/>
              <a:t>Trata-se de um surto? Com base na sua análise, recomendaria uma investigação? </a:t>
            </a:r>
            <a:endParaRPr lang="en-US" sz="2400" dirty="0"/>
          </a:p>
          <a:p>
            <a:pPr marL="0" indent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US" sz="2400" b="1" i="1" u="sng" dirty="0">
              <a:solidFill>
                <a:srgbClr val="0059C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endParaRPr lang="en-US" sz="2400" dirty="0"/>
          </a:p>
          <a:p>
            <a:pPr marL="0" indent="0" algn="just">
              <a:buNone/>
            </a:pPr>
            <a:endParaRPr lang="en-US" sz="2400" dirty="0"/>
          </a:p>
          <a:p>
            <a:pPr marL="0" indent="0" algn="just">
              <a:buNone/>
            </a:pPr>
            <a:endParaRPr lang="en-US" sz="240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0C32F96-B9D0-4F07-BA64-875D3855B9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Doença </a:t>
            </a:r>
            <a:r>
              <a:rPr lang="en-US" dirty="0" err="1"/>
              <a:t>após</a:t>
            </a:r>
            <a:r>
              <a:rPr lang="en-US" dirty="0"/>
              <a:t> </a:t>
            </a:r>
            <a:r>
              <a:rPr lang="en-US" dirty="0" err="1"/>
              <a:t>uma</a:t>
            </a:r>
            <a:r>
              <a:rPr lang="en-US" dirty="0"/>
              <a:t> </a:t>
            </a:r>
            <a:r>
              <a:rPr lang="en-US" dirty="0" err="1"/>
              <a:t>inundação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8937106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u="sng" dirty="0" err="1"/>
              <a:t>Questão</a:t>
            </a:r>
            <a:r>
              <a:rPr lang="en-US" b="1" u="sng" dirty="0"/>
              <a:t> 3:</a:t>
            </a:r>
            <a:r>
              <a:rPr lang="en-US" b="1" dirty="0"/>
              <a:t> </a:t>
            </a:r>
            <a:r>
              <a:rPr lang="pt-BR" dirty="0"/>
              <a:t>Trata-se de um surto? Com base na sua análise, recomendaria uma investigação? </a:t>
            </a:r>
            <a:endParaRPr lang="en-US" sz="2400" dirty="0"/>
          </a:p>
          <a:p>
            <a:pPr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endParaRPr lang="en-US" b="1" u="sng" dirty="0">
              <a:effectLst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b="1" u="sng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Resposta:</a:t>
            </a:r>
            <a:endParaRPr lang="en-US" b="1" u="sng" dirty="0"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dirty="0" err="1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Nove</a:t>
            </a:r>
            <a:r>
              <a:rPr lang="en-US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casos</a:t>
            </a:r>
            <a:r>
              <a:rPr lang="en-US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observados</a:t>
            </a:r>
            <a:r>
              <a:rPr lang="en-US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em</a:t>
            </a:r>
            <a:r>
              <a:rPr lang="en-US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dois</a:t>
            </a:r>
            <a:r>
              <a:rPr lang="en-US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dias</a:t>
            </a:r>
            <a:r>
              <a:rPr lang="en-US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é </a:t>
            </a:r>
            <a:r>
              <a:rPr lang="en-US" dirty="0" err="1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mais</a:t>
            </a:r>
            <a:r>
              <a:rPr lang="en-US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do que a </a:t>
            </a:r>
            <a:r>
              <a:rPr lang="en-US" dirty="0" err="1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comunidade</a:t>
            </a:r>
            <a:r>
              <a:rPr lang="en-US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normalmente</a:t>
            </a:r>
            <a:r>
              <a:rPr lang="en-US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vê</a:t>
            </a:r>
            <a:r>
              <a:rPr lang="en-US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em</a:t>
            </a:r>
            <a:r>
              <a:rPr lang="en-US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média</a:t>
            </a:r>
            <a:r>
              <a:rPr lang="en-US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durante</a:t>
            </a:r>
            <a:r>
              <a:rPr lang="en-US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todo</a:t>
            </a:r>
            <a:r>
              <a:rPr lang="en-US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o </a:t>
            </a:r>
            <a:r>
              <a:rPr lang="en-US" dirty="0" err="1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mês</a:t>
            </a:r>
            <a:r>
              <a:rPr lang="en-US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de </a:t>
            </a:r>
            <a:r>
              <a:rPr lang="en-US" dirty="0" err="1">
                <a:ea typeface="Times New Roman" panose="02020603050405020304" pitchFamily="18" charset="0"/>
                <a:cs typeface="Times New Roman" panose="02020603050405020304" pitchFamily="18" charset="0"/>
              </a:rPr>
              <a:t>J</a:t>
            </a:r>
            <a:r>
              <a:rPr lang="en-US" dirty="0" err="1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ulho</a:t>
            </a:r>
            <a:r>
              <a:rPr lang="en-US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en-US" dirty="0" err="1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média</a:t>
            </a:r>
            <a:r>
              <a:rPr lang="en-US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= 3,7). Este </a:t>
            </a:r>
            <a:r>
              <a:rPr lang="en-US" dirty="0" err="1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grupo</a:t>
            </a:r>
            <a:r>
              <a:rPr lang="en-US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deve</a:t>
            </a:r>
            <a:r>
              <a:rPr lang="en-US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ser </a:t>
            </a:r>
            <a:r>
              <a:rPr lang="en-US" dirty="0" err="1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objeto</a:t>
            </a:r>
            <a:r>
              <a:rPr lang="en-US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de </a:t>
            </a:r>
            <a:r>
              <a:rPr lang="en-US" dirty="0" err="1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uma</a:t>
            </a:r>
            <a:r>
              <a:rPr lang="en-US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investigação</a:t>
            </a:r>
            <a:r>
              <a:rPr lang="en-US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mais</a:t>
            </a:r>
            <a:r>
              <a:rPr lang="en-US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aprofundada</a:t>
            </a:r>
            <a:r>
              <a:rPr lang="en-US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para </a:t>
            </a:r>
            <a:r>
              <a:rPr lang="en-US" dirty="0" err="1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determinar</a:t>
            </a:r>
            <a:r>
              <a:rPr lang="en-US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se </a:t>
            </a:r>
            <a:r>
              <a:rPr lang="en-US" dirty="0" err="1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trata</a:t>
            </a:r>
            <a:r>
              <a:rPr lang="en-US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de um </a:t>
            </a:r>
            <a:r>
              <a:rPr lang="en-US" dirty="0" err="1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verdadeiro</a:t>
            </a:r>
            <a:r>
              <a:rPr lang="en-US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surto</a:t>
            </a:r>
            <a:r>
              <a:rPr lang="en-US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US" b="1" dirty="0">
              <a:effectLst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US" sz="2400" dirty="0"/>
          </a:p>
          <a:p>
            <a:pPr marL="0" indent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US" sz="2400" b="1" i="1" u="sng" dirty="0">
              <a:solidFill>
                <a:srgbClr val="0059C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sz="240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0C32F96-B9D0-4F07-BA64-875D3855B9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Doença </a:t>
            </a:r>
            <a:r>
              <a:rPr lang="en-US" dirty="0" err="1"/>
              <a:t>após</a:t>
            </a:r>
            <a:r>
              <a:rPr lang="en-US" dirty="0"/>
              <a:t> </a:t>
            </a:r>
            <a:r>
              <a:rPr lang="en-US" dirty="0" err="1"/>
              <a:t>uma</a:t>
            </a:r>
            <a:r>
              <a:rPr lang="en-US" dirty="0"/>
              <a:t> </a:t>
            </a:r>
            <a:r>
              <a:rPr lang="en-US" dirty="0" err="1"/>
              <a:t>inundação</a:t>
            </a:r>
            <a:r>
              <a:rPr lang="en-US" dirty="0"/>
              <a:t> </a:t>
            </a:r>
            <a:r>
              <a:rPr lang="en-US" dirty="0" err="1"/>
              <a:t>resposta</a:t>
            </a:r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026110768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7CA9743D-939F-AE95-7B1F-CC0F81C23C5E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/>
              <a:t>Ler </a:t>
            </a:r>
            <a:r>
              <a:rPr lang="en-US" dirty="0" err="1"/>
              <a:t>sobre</a:t>
            </a:r>
            <a:r>
              <a:rPr lang="en-US" dirty="0"/>
              <a:t>:</a:t>
            </a:r>
          </a:p>
          <a:p>
            <a:pPr lvl="1"/>
            <a:r>
              <a:rPr lang="en-US" dirty="0" err="1"/>
              <a:t>Leptospirose</a:t>
            </a:r>
            <a:endParaRPr lang="en-US" dirty="0"/>
          </a:p>
          <a:p>
            <a:pPr lvl="1"/>
            <a:r>
              <a:rPr lang="en-US" dirty="0" err="1"/>
              <a:t>Definição</a:t>
            </a:r>
            <a:r>
              <a:rPr lang="en-US" dirty="0"/>
              <a:t> de </a:t>
            </a:r>
            <a:r>
              <a:rPr lang="en-US" dirty="0" err="1"/>
              <a:t>caso</a:t>
            </a:r>
            <a:r>
              <a:rPr lang="en-US" dirty="0"/>
              <a:t> da OMS</a:t>
            </a:r>
          </a:p>
          <a:p>
            <a:pPr lvl="1"/>
            <a:r>
              <a:rPr lang="en-US" dirty="0" err="1"/>
              <a:t>Definição</a:t>
            </a:r>
            <a:r>
              <a:rPr lang="en-US" dirty="0"/>
              <a:t> de </a:t>
            </a:r>
            <a:r>
              <a:rPr lang="en-US" dirty="0" err="1"/>
              <a:t>caso</a:t>
            </a:r>
            <a:r>
              <a:rPr lang="en-US" dirty="0"/>
              <a:t> do CDC dos EUA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0C32F96-B9D0-4F07-BA64-875D3855B9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Doença </a:t>
            </a:r>
            <a:r>
              <a:rPr lang="en-US" dirty="0" err="1"/>
              <a:t>após</a:t>
            </a:r>
            <a:r>
              <a:rPr lang="en-US" dirty="0"/>
              <a:t> </a:t>
            </a:r>
            <a:r>
              <a:rPr lang="en-US" dirty="0" err="1"/>
              <a:t>uma</a:t>
            </a:r>
            <a:r>
              <a:rPr lang="en-US" dirty="0"/>
              <a:t> </a:t>
            </a:r>
            <a:r>
              <a:rPr lang="en-US" dirty="0" err="1"/>
              <a:t>inundação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9197194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u="sng" dirty="0" err="1"/>
              <a:t>Questão</a:t>
            </a:r>
            <a:r>
              <a:rPr lang="en-US" b="1" u="sng" dirty="0"/>
              <a:t> 4:</a:t>
            </a:r>
            <a:r>
              <a:rPr lang="en-US" b="1" dirty="0"/>
              <a:t> </a:t>
            </a:r>
            <a:r>
              <a:rPr lang="pt-BR" dirty="0"/>
              <a:t>Crie uma definição de caso de surto para casos humanos prováveis e confirmados de leptospirose. </a:t>
            </a:r>
            <a:endParaRPr lang="en-US" dirty="0"/>
          </a:p>
          <a:p>
            <a:pPr marL="0" indent="0">
              <a:buNone/>
            </a:pPr>
            <a:endParaRPr lang="en-US" dirty="0">
              <a:effectLst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0C32F96-B9D0-4F07-BA64-875D3855B9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Doença </a:t>
            </a:r>
            <a:r>
              <a:rPr lang="en-US" dirty="0" err="1"/>
              <a:t>após</a:t>
            </a:r>
            <a:r>
              <a:rPr lang="en-US" dirty="0"/>
              <a:t> </a:t>
            </a:r>
            <a:r>
              <a:rPr lang="en-US" dirty="0" err="1"/>
              <a:t>uma</a:t>
            </a:r>
            <a:r>
              <a:rPr lang="en-US" dirty="0"/>
              <a:t> </a:t>
            </a:r>
            <a:r>
              <a:rPr lang="en-US" dirty="0" err="1"/>
              <a:t>inundação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3114836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u="sng" dirty="0" err="1"/>
              <a:t>Questão</a:t>
            </a:r>
            <a:r>
              <a:rPr lang="en-US" b="1" u="sng" dirty="0"/>
              <a:t> 4:</a:t>
            </a:r>
            <a:r>
              <a:rPr lang="en-US" b="1" dirty="0"/>
              <a:t> </a:t>
            </a:r>
            <a:r>
              <a:rPr lang="pt-BR" dirty="0"/>
              <a:t>Crie uma definição de caso de surto para casos humanos prováveis e confirmados de leptospirose. </a:t>
            </a:r>
            <a:endParaRPr lang="en-US" b="1" u="sng" dirty="0"/>
          </a:p>
          <a:p>
            <a:r>
              <a:rPr lang="en-US" b="1" u="sng" dirty="0"/>
              <a:t>Resposta </a:t>
            </a:r>
            <a:r>
              <a:rPr lang="en-US" b="1" u="sng" dirty="0" err="1"/>
              <a:t>possível</a:t>
            </a:r>
            <a:r>
              <a:rPr lang="en-US" b="1" u="sng" dirty="0"/>
              <a:t>:</a:t>
            </a:r>
          </a:p>
          <a:p>
            <a:pPr lvl="1"/>
            <a:r>
              <a:rPr lang="en-US" sz="2800" dirty="0" err="1"/>
              <a:t>Provável</a:t>
            </a:r>
            <a:r>
              <a:rPr lang="en-US" sz="2800" dirty="0"/>
              <a:t>: </a:t>
            </a:r>
            <a:r>
              <a:rPr lang="en-US" sz="2800" dirty="0" err="1"/>
              <a:t>caso</a:t>
            </a:r>
            <a:r>
              <a:rPr lang="en-US" sz="2800" dirty="0"/>
              <a:t> com </a:t>
            </a:r>
            <a:r>
              <a:rPr lang="en-US" sz="2800" dirty="0" err="1"/>
              <a:t>sintomas</a:t>
            </a:r>
            <a:r>
              <a:rPr lang="en-US" sz="2800" dirty="0"/>
              <a:t> </a:t>
            </a:r>
            <a:r>
              <a:rPr lang="en-US" sz="2800" dirty="0" err="1"/>
              <a:t>compatíveis</a:t>
            </a:r>
            <a:r>
              <a:rPr lang="en-US" sz="2800" dirty="0"/>
              <a:t> </a:t>
            </a:r>
            <a:r>
              <a:rPr lang="en-US" sz="2800" u="sng" dirty="0"/>
              <a:t>e</a:t>
            </a:r>
          </a:p>
          <a:p>
            <a:pPr lvl="2"/>
            <a:r>
              <a:rPr lang="en-US" sz="2400" dirty="0" err="1"/>
              <a:t>Vínculo</a:t>
            </a:r>
            <a:r>
              <a:rPr lang="en-US" sz="2400" dirty="0"/>
              <a:t> </a:t>
            </a:r>
            <a:r>
              <a:rPr lang="en-US" sz="2400" dirty="0" err="1"/>
              <a:t>epidemiológico</a:t>
            </a:r>
            <a:r>
              <a:rPr lang="en-US" sz="2400" dirty="0"/>
              <a:t> (hora e local) </a:t>
            </a:r>
            <a:r>
              <a:rPr lang="en-US" sz="2400" u="sng" dirty="0" err="1"/>
              <a:t>ou</a:t>
            </a:r>
            <a:endParaRPr lang="en-US" sz="2400" u="sng" dirty="0"/>
          </a:p>
          <a:p>
            <a:pPr lvl="2"/>
            <a:r>
              <a:rPr lang="en-US" sz="2400" dirty="0"/>
              <a:t>Testes </a:t>
            </a:r>
            <a:r>
              <a:rPr lang="en-US" sz="2400" dirty="0" err="1"/>
              <a:t>laboratoriais</a:t>
            </a:r>
            <a:r>
              <a:rPr lang="en-US" sz="2400" dirty="0"/>
              <a:t> de </a:t>
            </a:r>
            <a:r>
              <a:rPr lang="en-US" sz="2400" dirty="0" err="1"/>
              <a:t>suporte</a:t>
            </a:r>
            <a:r>
              <a:rPr lang="en-US" sz="2400" dirty="0"/>
              <a:t> </a:t>
            </a:r>
            <a:r>
              <a:rPr lang="en-US" sz="2400" dirty="0" err="1"/>
              <a:t>positivos</a:t>
            </a:r>
            <a:endParaRPr lang="en-US" sz="2400" b="1" dirty="0"/>
          </a:p>
          <a:p>
            <a:pPr lvl="1"/>
            <a:r>
              <a:rPr lang="en-US" sz="2800" dirty="0" err="1"/>
              <a:t>Confirmado</a:t>
            </a:r>
            <a:r>
              <a:rPr lang="en-US" sz="2800" b="1" dirty="0"/>
              <a:t>: </a:t>
            </a:r>
            <a:r>
              <a:rPr lang="en-US" sz="2800" dirty="0" err="1"/>
              <a:t>caso</a:t>
            </a:r>
            <a:r>
              <a:rPr lang="en-US" sz="2800" dirty="0"/>
              <a:t> </a:t>
            </a:r>
            <a:r>
              <a:rPr lang="en-US" sz="2800" dirty="0" err="1"/>
              <a:t>provável</a:t>
            </a:r>
            <a:r>
              <a:rPr lang="en-US" sz="2800" dirty="0"/>
              <a:t> </a:t>
            </a:r>
            <a:r>
              <a:rPr lang="en-US" sz="2800" dirty="0" err="1"/>
              <a:t>confirmado</a:t>
            </a:r>
            <a:r>
              <a:rPr lang="en-US" sz="2800" dirty="0"/>
              <a:t> </a:t>
            </a:r>
            <a:r>
              <a:rPr lang="en-US" sz="2800" dirty="0" err="1"/>
              <a:t>laboratorialmente</a:t>
            </a:r>
            <a:endParaRPr lang="en-US" sz="3200" dirty="0">
              <a:effectLst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320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0C32F96-B9D0-4F07-BA64-875D3855B9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Doença </a:t>
            </a:r>
            <a:r>
              <a:rPr lang="en-US" dirty="0" err="1"/>
              <a:t>após</a:t>
            </a:r>
            <a:r>
              <a:rPr lang="en-US" dirty="0"/>
              <a:t> </a:t>
            </a:r>
            <a:r>
              <a:rPr lang="en-US" dirty="0" err="1"/>
              <a:t>uma</a:t>
            </a:r>
            <a:r>
              <a:rPr lang="en-US" dirty="0"/>
              <a:t> </a:t>
            </a:r>
            <a:r>
              <a:rPr lang="en-US" dirty="0" err="1"/>
              <a:t>inundação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5446179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u="sng" dirty="0" err="1"/>
              <a:t>Questão</a:t>
            </a:r>
            <a:r>
              <a:rPr lang="en-US" b="1" u="sng" dirty="0"/>
              <a:t> 5:</a:t>
            </a:r>
            <a:r>
              <a:rPr lang="en-US" b="1" dirty="0"/>
              <a:t> </a:t>
            </a:r>
            <a:r>
              <a:rPr lang="pt-BR" dirty="0"/>
              <a:t>Em que uma definição de caso de surto difere de uma definição de caso de vigilância? </a:t>
            </a:r>
            <a:endParaRPr lang="en-US" dirty="0"/>
          </a:p>
          <a:p>
            <a:pPr marL="0" indent="0" algn="just">
              <a:buNone/>
            </a:pPr>
            <a:endParaRPr lang="en-US" dirty="0">
              <a:effectLst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0C32F96-B9D0-4F07-BA64-875D3855B9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Doença </a:t>
            </a:r>
            <a:r>
              <a:rPr lang="en-US" dirty="0" err="1"/>
              <a:t>após</a:t>
            </a:r>
            <a:r>
              <a:rPr lang="en-US" dirty="0"/>
              <a:t> </a:t>
            </a:r>
            <a:r>
              <a:rPr lang="en-US" dirty="0" err="1"/>
              <a:t>uma</a:t>
            </a:r>
            <a:r>
              <a:rPr lang="en-US" dirty="0"/>
              <a:t> </a:t>
            </a:r>
            <a:r>
              <a:rPr lang="en-US" dirty="0" err="1"/>
              <a:t>inundação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25517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877198" y="2194358"/>
            <a:ext cx="2800970" cy="1806259"/>
          </a:xfrm>
          <a:prstGeom prst="roundRect">
            <a:avLst/>
          </a:prstGeom>
          <a:solidFill>
            <a:srgbClr val="00953A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14400">
              <a:defRPr/>
            </a:pPr>
            <a:r>
              <a:rPr lang="en-US" altLang="en-US" sz="2800" b="1" kern="0" dirty="0" err="1">
                <a:latin typeface="Arial" panose="020B0604020202020204" pitchFamily="34" charset="0"/>
                <a:ea typeface="ＭＳ Ｐゴシック" pitchFamily="34" charset="-128"/>
                <a:cs typeface="Arial" panose="020B0604020202020204" pitchFamily="34" charset="0"/>
              </a:rPr>
              <a:t>Descritivo</a:t>
            </a:r>
            <a:endParaRPr lang="en-US" altLang="en-US" sz="2800" b="1" kern="0" dirty="0">
              <a:latin typeface="Arial" panose="020B0604020202020204" pitchFamily="34" charset="0"/>
              <a:ea typeface="ＭＳ Ｐゴシック" pitchFamily="34" charset="-128"/>
              <a:cs typeface="Arial" panose="020B0604020202020204" pitchFamily="34" charset="0"/>
            </a:endParaRPr>
          </a:p>
          <a:p>
            <a:pPr algn="ctr" defTabSz="914400">
              <a:defRPr/>
            </a:pPr>
            <a:r>
              <a:rPr lang="en-US" sz="2800" kern="0" dirty="0">
                <a:latin typeface="Arial" panose="020B0604020202020204" pitchFamily="34" charset="0"/>
                <a:ea typeface="ＭＳ Ｐゴシック" pitchFamily="34" charset="-128"/>
                <a:cs typeface="Arial" panose="020B0604020202020204" pitchFamily="34" charset="0"/>
              </a:rPr>
              <a:t>Passos 1-6</a:t>
            </a:r>
            <a:endParaRPr lang="en-US" sz="2800" kern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Rounded Rectangle 14"/>
          <p:cNvSpPr/>
          <p:nvPr/>
        </p:nvSpPr>
        <p:spPr>
          <a:xfrm>
            <a:off x="4734513" y="2193228"/>
            <a:ext cx="2800970" cy="1809797"/>
          </a:xfrm>
          <a:prstGeom prst="roundRect">
            <a:avLst/>
          </a:prstGeom>
          <a:solidFill>
            <a:srgbClr val="00953A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14400"/>
            <a:r>
              <a:rPr lang="en-US" altLang="en-US" sz="2800" b="1" kern="0" dirty="0" err="1">
                <a:latin typeface="Arial" panose="020B0604020202020204" pitchFamily="34" charset="0"/>
                <a:ea typeface="ＭＳ Ｐゴシック" pitchFamily="34" charset="-128"/>
                <a:cs typeface="Arial" panose="020B0604020202020204" pitchFamily="34" charset="0"/>
              </a:rPr>
              <a:t>Analítico</a:t>
            </a:r>
            <a:endParaRPr lang="en-US" altLang="en-US" sz="2800" b="1" kern="0" dirty="0">
              <a:latin typeface="Arial" panose="020B0604020202020204" pitchFamily="34" charset="0"/>
              <a:ea typeface="ＭＳ Ｐゴシック" pitchFamily="34" charset="-128"/>
              <a:cs typeface="Arial" panose="020B0604020202020204" pitchFamily="34" charset="0"/>
            </a:endParaRPr>
          </a:p>
          <a:p>
            <a:pPr algn="ctr" defTabSz="914400"/>
            <a:r>
              <a:rPr lang="en-US" sz="2800" kern="0" dirty="0">
                <a:latin typeface="Arial" panose="020B0604020202020204" pitchFamily="34" charset="0"/>
                <a:ea typeface="ＭＳ Ｐゴシック" pitchFamily="34" charset="-128"/>
                <a:cs typeface="Arial" panose="020B0604020202020204" pitchFamily="34" charset="0"/>
              </a:rPr>
              <a:t>Passos 7-10</a:t>
            </a:r>
          </a:p>
        </p:txBody>
      </p:sp>
      <p:sp>
        <p:nvSpPr>
          <p:cNvPr id="19" name="Rounded Rectangle 18"/>
          <p:cNvSpPr/>
          <p:nvPr/>
        </p:nvSpPr>
        <p:spPr>
          <a:xfrm>
            <a:off x="8591828" y="2193228"/>
            <a:ext cx="2800970" cy="1808028"/>
          </a:xfrm>
          <a:prstGeom prst="roundRect">
            <a:avLst/>
          </a:prstGeom>
          <a:solidFill>
            <a:srgbClr val="00953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lvl="1" algn="ctr"/>
            <a:r>
              <a:rPr lang="en-US" altLang="en-US" sz="2800" b="1" dirty="0"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  <a:cs typeface="Arial" panose="020B0604020202020204" pitchFamily="34" charset="0"/>
              </a:rPr>
              <a:t>Resposta</a:t>
            </a:r>
          </a:p>
          <a:p>
            <a:pPr marL="0" lvl="1" algn="ctr"/>
            <a:r>
              <a:rPr lang="en-US" altLang="en-US" sz="2800" dirty="0">
                <a:solidFill>
                  <a:schemeClr val="tx1"/>
                </a:solidFill>
                <a:latin typeface="Arial" panose="020B0604020202020204" pitchFamily="34" charset="0"/>
                <a:ea typeface="ＭＳ Ｐゴシック" pitchFamily="34" charset="-128"/>
                <a:cs typeface="Arial" panose="020B0604020202020204" pitchFamily="34" charset="0"/>
              </a:rPr>
              <a:t>Passos 11-13</a:t>
            </a:r>
          </a:p>
        </p:txBody>
      </p:sp>
      <p:sp>
        <p:nvSpPr>
          <p:cNvPr id="10" name="Right Arrow 26">
            <a:extLst>
              <a:ext uri="{FF2B5EF4-FFF2-40B4-BE49-F238E27FC236}">
                <a16:creationId xmlns:a16="http://schemas.microsoft.com/office/drawing/2014/main" id="{42405DBC-F5C0-79FE-F979-CE40ADDE9506}"/>
              </a:ext>
            </a:extLst>
          </p:cNvPr>
          <p:cNvSpPr/>
          <p:nvPr/>
        </p:nvSpPr>
        <p:spPr>
          <a:xfrm>
            <a:off x="3818637" y="2763900"/>
            <a:ext cx="775406" cy="666683"/>
          </a:xfrm>
          <a:prstGeom prst="rightArrow">
            <a:avLst/>
          </a:prstGeom>
          <a:solidFill>
            <a:schemeClr val="bg2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kern="0">
              <a:solidFill>
                <a:prstClr val="white"/>
              </a:solidFill>
              <a:latin typeface="Calibri"/>
              <a:cs typeface="+mn-cs"/>
            </a:endParaRPr>
          </a:p>
        </p:txBody>
      </p:sp>
      <p:sp>
        <p:nvSpPr>
          <p:cNvPr id="11" name="Right Arrow 27">
            <a:extLst>
              <a:ext uri="{FF2B5EF4-FFF2-40B4-BE49-F238E27FC236}">
                <a16:creationId xmlns:a16="http://schemas.microsoft.com/office/drawing/2014/main" id="{A9BBD122-F1DF-55EC-A560-FD2193F9AA9E}"/>
              </a:ext>
            </a:extLst>
          </p:cNvPr>
          <p:cNvSpPr/>
          <p:nvPr/>
        </p:nvSpPr>
        <p:spPr>
          <a:xfrm>
            <a:off x="7675952" y="2782789"/>
            <a:ext cx="775406" cy="701333"/>
          </a:xfrm>
          <a:prstGeom prst="rightArrow">
            <a:avLst/>
          </a:prstGeom>
          <a:solidFill>
            <a:schemeClr val="bg2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kern="0">
              <a:solidFill>
                <a:prstClr val="white"/>
              </a:solidFill>
              <a:latin typeface="Calibri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3C39F62-2C38-D4BF-169E-D5DA4EEC1E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err="1"/>
              <a:t>Fases</a:t>
            </a:r>
            <a:r>
              <a:rPr lang="en-US" altLang="en-US" dirty="0"/>
              <a:t> da </a:t>
            </a:r>
            <a:r>
              <a:rPr lang="en-US" altLang="en-US" dirty="0" err="1"/>
              <a:t>investigação</a:t>
            </a:r>
            <a:r>
              <a:rPr lang="en-US" altLang="en-US" dirty="0"/>
              <a:t> de um </a:t>
            </a:r>
            <a:r>
              <a:rPr lang="en-US" altLang="en-US" dirty="0" err="1"/>
              <a:t>surto</a:t>
            </a:r>
            <a:br>
              <a:rPr lang="en-US" dirty="0"/>
            </a:b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376145716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u="sng" dirty="0" err="1"/>
              <a:t>Questão</a:t>
            </a:r>
            <a:r>
              <a:rPr lang="en-US" b="1" u="sng" dirty="0"/>
              <a:t> 5:</a:t>
            </a:r>
            <a:r>
              <a:rPr lang="en-US" b="1" dirty="0"/>
              <a:t> </a:t>
            </a:r>
            <a:r>
              <a:rPr lang="pt-BR" dirty="0"/>
              <a:t>Em que uma definição de caso de surto difere de uma definição de caso de vigilância? </a:t>
            </a:r>
            <a:endParaRPr lang="en-US" b="1" u="sng" dirty="0"/>
          </a:p>
          <a:p>
            <a:pPr algn="just"/>
            <a:r>
              <a:rPr lang="en-US" b="1" u="sng" dirty="0"/>
              <a:t>Resposta:</a:t>
            </a:r>
            <a:r>
              <a:rPr lang="en-US" b="1" dirty="0"/>
              <a:t> </a:t>
            </a:r>
          </a:p>
          <a:p>
            <a:pPr lvl="1" algn="just"/>
            <a:r>
              <a:rPr lang="en-US" sz="2800" dirty="0"/>
              <a:t>A </a:t>
            </a:r>
            <a:r>
              <a:rPr lang="en-US" sz="2800" dirty="0" err="1"/>
              <a:t>definição</a:t>
            </a:r>
            <a:r>
              <a:rPr lang="en-US" sz="2800" dirty="0"/>
              <a:t> de </a:t>
            </a:r>
            <a:r>
              <a:rPr lang="en-US" sz="2800" dirty="0" err="1"/>
              <a:t>caso</a:t>
            </a:r>
            <a:r>
              <a:rPr lang="en-US" sz="2800" dirty="0"/>
              <a:t> de </a:t>
            </a:r>
            <a:r>
              <a:rPr lang="en-US" sz="2800" dirty="0" err="1"/>
              <a:t>surto</a:t>
            </a:r>
            <a:r>
              <a:rPr lang="en-US" sz="2800" dirty="0"/>
              <a:t> </a:t>
            </a:r>
            <a:r>
              <a:rPr lang="en-US" sz="2800" dirty="0" err="1"/>
              <a:t>inclui</a:t>
            </a:r>
            <a:r>
              <a:rPr lang="en-US" sz="2800" dirty="0"/>
              <a:t> </a:t>
            </a:r>
            <a:r>
              <a:rPr lang="en-US" sz="2800" dirty="0" err="1"/>
              <a:t>delimitações</a:t>
            </a:r>
            <a:r>
              <a:rPr lang="en-US" sz="2800" dirty="0"/>
              <a:t> de tempo e local e </a:t>
            </a:r>
            <a:r>
              <a:rPr lang="en-US" sz="2800" dirty="0" err="1"/>
              <a:t>pessoa</a:t>
            </a:r>
            <a:r>
              <a:rPr lang="en-US" sz="2800" dirty="0"/>
              <a:t>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>
              <a:effectLst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0C32F96-B9D0-4F07-BA64-875D3855B9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Doença </a:t>
            </a:r>
            <a:r>
              <a:rPr lang="en-US" dirty="0" err="1"/>
              <a:t>após</a:t>
            </a:r>
            <a:r>
              <a:rPr lang="en-US" dirty="0"/>
              <a:t> </a:t>
            </a:r>
            <a:r>
              <a:rPr lang="en-US" dirty="0" err="1"/>
              <a:t>uma</a:t>
            </a:r>
            <a:r>
              <a:rPr lang="en-US" dirty="0"/>
              <a:t> </a:t>
            </a:r>
            <a:r>
              <a:rPr lang="en-US" dirty="0" err="1"/>
              <a:t>inundação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0496191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 eaLnBrk="0" fontAlgn="base" hangingPunct="0">
              <a:spcBef>
                <a:spcPts val="600"/>
              </a:spcBef>
              <a:spcAft>
                <a:spcPts val="0"/>
              </a:spcAft>
              <a:buNone/>
            </a:pPr>
            <a:r>
              <a:rPr lang="en-US" b="1" u="sng" dirty="0" err="1"/>
              <a:t>Questão</a:t>
            </a:r>
            <a:r>
              <a:rPr lang="en-US" b="1" u="sng" dirty="0"/>
              <a:t> 6:</a:t>
            </a:r>
            <a:r>
              <a:rPr lang="en-US" b="1" dirty="0"/>
              <a:t> </a:t>
            </a:r>
            <a:r>
              <a:rPr lang="pt-BR" dirty="0"/>
              <a:t>Com base nos seus conhecimentos sobre a leptospirose, que outros ministérios/agências poderiam ser notificadas e por quê? </a:t>
            </a:r>
            <a:endParaRPr lang="en-US" dirty="0">
              <a:effectLst/>
              <a:ea typeface="MS Mincho" panose="02020609040205080304" pitchFamily="49" charset="-128"/>
              <a:cs typeface="Times New Roman" panose="02020603050405020304" pitchFamily="18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0C32F96-B9D0-4F07-BA64-875D3855B9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Doença </a:t>
            </a:r>
            <a:r>
              <a:rPr lang="en-US" dirty="0" err="1"/>
              <a:t>após</a:t>
            </a:r>
            <a:r>
              <a:rPr lang="en-US" dirty="0"/>
              <a:t> </a:t>
            </a:r>
            <a:r>
              <a:rPr lang="en-US" dirty="0" err="1"/>
              <a:t>uma</a:t>
            </a:r>
            <a:r>
              <a:rPr lang="en-US" dirty="0"/>
              <a:t> </a:t>
            </a:r>
            <a:r>
              <a:rPr lang="en-US" dirty="0" err="1"/>
              <a:t>inundação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8188788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sz="half" idx="2"/>
          </p:nvPr>
        </p:nvSpPr>
        <p:spPr>
          <a:ln w="28575">
            <a:noFill/>
          </a:ln>
        </p:spPr>
        <p:txBody>
          <a:bodyPr/>
          <a:lstStyle/>
          <a:p>
            <a:pPr marL="0" indent="0" eaLnBrk="0" fontAlgn="base" hangingPunct="0">
              <a:buNone/>
            </a:pPr>
            <a:r>
              <a:rPr lang="en-US" b="1" u="sng" dirty="0" err="1"/>
              <a:t>Questão</a:t>
            </a:r>
            <a:r>
              <a:rPr lang="en-US" b="1" u="sng" dirty="0"/>
              <a:t> 6:</a:t>
            </a:r>
            <a:r>
              <a:rPr lang="en-US" b="1" dirty="0">
                <a:ea typeface="MS Mincho" panose="02020609040205080304" pitchFamily="49" charset="-128"/>
                <a:cs typeface="Times New Roman" panose="02020603050405020304" pitchFamily="18" charset="0"/>
              </a:rPr>
              <a:t> </a:t>
            </a:r>
            <a:r>
              <a:rPr lang="pt-BR" dirty="0"/>
              <a:t>Com base nos seus conhecimentos sobre a leptospirose, que outros ministérios/agências poderiam ser notificadas e por quê? </a:t>
            </a:r>
            <a:endParaRPr lang="en-US" b="1" u="sng" dirty="0">
              <a:effectLst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 algn="just" eaLnBrk="0" fontAlgn="base" hangingPunct="0"/>
            <a:r>
              <a:rPr lang="en-US" b="1" u="sng" dirty="0"/>
              <a:t>Resposta:</a:t>
            </a:r>
            <a:r>
              <a:rPr lang="en-US" b="1" dirty="0"/>
              <a:t> </a:t>
            </a:r>
          </a:p>
          <a:p>
            <a:pPr lvl="1" eaLnBrk="0" fontAlgn="base" hangingPunct="0"/>
            <a:r>
              <a:rPr lang="en-US" sz="2800" dirty="0">
                <a:ea typeface="MS Mincho" panose="02020609040205080304" pitchFamily="49" charset="-128"/>
                <a:cs typeface="Times New Roman" panose="02020603050405020304" pitchFamily="18" charset="0"/>
              </a:rPr>
              <a:t>Uma </a:t>
            </a:r>
            <a:r>
              <a:rPr lang="en-US" sz="2800" dirty="0" err="1">
                <a:ea typeface="MS Mincho" panose="02020609040205080304" pitchFamily="49" charset="-128"/>
                <a:cs typeface="Times New Roman" panose="02020603050405020304" pitchFamily="18" charset="0"/>
              </a:rPr>
              <a:t>vez</a:t>
            </a:r>
            <a:r>
              <a:rPr lang="en-US" sz="2800" dirty="0">
                <a:ea typeface="MS Mincho" panose="02020609040205080304" pitchFamily="49" charset="-128"/>
                <a:cs typeface="Times New Roman" panose="02020603050405020304" pitchFamily="18" charset="0"/>
              </a:rPr>
              <a:t> que a </a:t>
            </a:r>
            <a:r>
              <a:rPr lang="en-US" sz="2800" dirty="0" err="1">
                <a:ea typeface="MS Mincho" panose="02020609040205080304" pitchFamily="49" charset="-128"/>
                <a:cs typeface="Times New Roman" panose="02020603050405020304" pitchFamily="18" charset="0"/>
              </a:rPr>
              <a:t>leptospirose</a:t>
            </a:r>
            <a:r>
              <a:rPr lang="en-US" sz="2800" dirty="0">
                <a:ea typeface="MS Mincho" panose="02020609040205080304" pitchFamily="49" charset="-128"/>
                <a:cs typeface="Times New Roman" panose="02020603050405020304" pitchFamily="18" charset="0"/>
              </a:rPr>
              <a:t> é </a:t>
            </a:r>
            <a:r>
              <a:rPr lang="en-US" sz="2800" dirty="0" err="1">
                <a:ea typeface="MS Mincho" panose="02020609040205080304" pitchFamily="49" charset="-128"/>
                <a:cs typeface="Times New Roman" panose="02020603050405020304" pitchFamily="18" charset="0"/>
              </a:rPr>
              <a:t>uma</a:t>
            </a:r>
            <a:r>
              <a:rPr lang="en-US" sz="2800" dirty="0">
                <a:ea typeface="MS Mincho" panose="02020609040205080304" pitchFamily="49" charset="-128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ea typeface="MS Mincho" panose="02020609040205080304" pitchFamily="49" charset="-128"/>
                <a:cs typeface="Times New Roman" panose="02020603050405020304" pitchFamily="18" charset="0"/>
              </a:rPr>
              <a:t>doença</a:t>
            </a:r>
            <a:r>
              <a:rPr lang="en-US" sz="2800" dirty="0">
                <a:ea typeface="MS Mincho" panose="02020609040205080304" pitchFamily="49" charset="-128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ea typeface="MS Mincho" panose="02020609040205080304" pitchFamily="49" charset="-128"/>
                <a:cs typeface="Times New Roman" panose="02020603050405020304" pitchFamily="18" charset="0"/>
              </a:rPr>
              <a:t>zoonótica</a:t>
            </a:r>
            <a:r>
              <a:rPr lang="en-US" sz="2800" dirty="0">
                <a:ea typeface="MS Mincho" panose="02020609040205080304" pitchFamily="49" charset="-128"/>
                <a:cs typeface="Times New Roman" panose="02020603050405020304" pitchFamily="18" charset="0"/>
              </a:rPr>
              <a:t> e que o </a:t>
            </a:r>
            <a:r>
              <a:rPr lang="en-US" sz="2800" dirty="0" err="1">
                <a:ea typeface="MS Mincho" panose="02020609040205080304" pitchFamily="49" charset="-128"/>
                <a:cs typeface="Times New Roman" panose="02020603050405020304" pitchFamily="18" charset="0"/>
              </a:rPr>
              <a:t>organismo</a:t>
            </a:r>
            <a:r>
              <a:rPr lang="en-US" sz="2800" dirty="0">
                <a:ea typeface="MS Mincho" panose="02020609040205080304" pitchFamily="49" charset="-128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ea typeface="MS Mincho" panose="02020609040205080304" pitchFamily="49" charset="-128"/>
                <a:cs typeface="Times New Roman" panose="02020603050405020304" pitchFamily="18" charset="0"/>
              </a:rPr>
              <a:t>está</a:t>
            </a:r>
            <a:r>
              <a:rPr lang="en-US" sz="2800" dirty="0">
                <a:ea typeface="MS Mincho" panose="02020609040205080304" pitchFamily="49" charset="-128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ea typeface="MS Mincho" panose="02020609040205080304" pitchFamily="49" charset="-128"/>
                <a:cs typeface="Times New Roman" panose="02020603050405020304" pitchFamily="18" charset="0"/>
              </a:rPr>
              <a:t>presente</a:t>
            </a:r>
            <a:r>
              <a:rPr lang="en-US" sz="2800" dirty="0">
                <a:ea typeface="MS Mincho" panose="02020609040205080304" pitchFamily="49" charset="-128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ea typeface="MS Mincho" panose="02020609040205080304" pitchFamily="49" charset="-128"/>
                <a:cs typeface="Times New Roman" panose="02020603050405020304" pitchFamily="18" charset="0"/>
              </a:rPr>
              <a:t>em</a:t>
            </a:r>
            <a:r>
              <a:rPr lang="en-US" sz="2800" dirty="0">
                <a:ea typeface="MS Mincho" panose="02020609040205080304" pitchFamily="49" charset="-128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ea typeface="MS Mincho" panose="02020609040205080304" pitchFamily="49" charset="-128"/>
                <a:cs typeface="Times New Roman" panose="02020603050405020304" pitchFamily="18" charset="0"/>
              </a:rPr>
              <a:t>reservatórios</a:t>
            </a:r>
            <a:r>
              <a:rPr lang="en-US" sz="2800" dirty="0">
                <a:ea typeface="MS Mincho" panose="02020609040205080304" pitchFamily="49" charset="-128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ea typeface="MS Mincho" panose="02020609040205080304" pitchFamily="49" charset="-128"/>
                <a:cs typeface="Times New Roman" panose="02020603050405020304" pitchFamily="18" charset="0"/>
              </a:rPr>
              <a:t>animais</a:t>
            </a:r>
            <a:r>
              <a:rPr lang="en-US" sz="2800" dirty="0">
                <a:ea typeface="MS Mincho" panose="02020609040205080304" pitchFamily="49" charset="-128"/>
                <a:cs typeface="Times New Roman" panose="02020603050405020304" pitchFamily="18" charset="0"/>
              </a:rPr>
              <a:t> e no </a:t>
            </a:r>
            <a:r>
              <a:rPr lang="en-US" sz="2800" dirty="0" err="1">
                <a:ea typeface="MS Mincho" panose="02020609040205080304" pitchFamily="49" charset="-128"/>
                <a:cs typeface="Times New Roman" panose="02020603050405020304" pitchFamily="18" charset="0"/>
              </a:rPr>
              <a:t>ambiente</a:t>
            </a:r>
            <a:r>
              <a:rPr lang="en-US" sz="2800" dirty="0">
                <a:ea typeface="MS Mincho" panose="02020609040205080304" pitchFamily="49" charset="-128"/>
                <a:cs typeface="Times New Roman" panose="02020603050405020304" pitchFamily="18" charset="0"/>
              </a:rPr>
              <a:t>, </a:t>
            </a:r>
            <a:r>
              <a:rPr lang="en-US" sz="2800" dirty="0" err="1">
                <a:ea typeface="MS Mincho" panose="02020609040205080304" pitchFamily="49" charset="-128"/>
                <a:cs typeface="Times New Roman" panose="02020603050405020304" pitchFamily="18" charset="0"/>
              </a:rPr>
              <a:t>devem</a:t>
            </a:r>
            <a:r>
              <a:rPr lang="en-US" sz="2800" dirty="0">
                <a:ea typeface="MS Mincho" panose="02020609040205080304" pitchFamily="49" charset="-128"/>
                <a:cs typeface="Times New Roman" panose="02020603050405020304" pitchFamily="18" charset="0"/>
              </a:rPr>
              <a:t> ser </a:t>
            </a:r>
            <a:r>
              <a:rPr lang="en-US" sz="2800" dirty="0" err="1">
                <a:ea typeface="MS Mincho" panose="02020609040205080304" pitchFamily="49" charset="-128"/>
                <a:cs typeface="Times New Roman" panose="02020603050405020304" pitchFamily="18" charset="0"/>
              </a:rPr>
              <a:t>contactados</a:t>
            </a:r>
            <a:r>
              <a:rPr lang="en-US" sz="2800" dirty="0">
                <a:ea typeface="MS Mincho" panose="02020609040205080304" pitchFamily="49" charset="-128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ea typeface="MS Mincho" panose="02020609040205080304" pitchFamily="49" charset="-128"/>
                <a:cs typeface="Times New Roman" panose="02020603050405020304" pitchFamily="18" charset="0"/>
              </a:rPr>
              <a:t>os</a:t>
            </a:r>
            <a:r>
              <a:rPr lang="en-US" sz="2800" dirty="0">
                <a:ea typeface="MS Mincho" panose="02020609040205080304" pitchFamily="49" charset="-128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ea typeface="MS Mincho" panose="02020609040205080304" pitchFamily="49" charset="-128"/>
                <a:cs typeface="Times New Roman" panose="02020603050405020304" pitchFamily="18" charset="0"/>
              </a:rPr>
              <a:t>ministérios</a:t>
            </a:r>
            <a:r>
              <a:rPr lang="en-US" sz="2800" dirty="0">
                <a:ea typeface="MS Mincho" panose="02020609040205080304" pitchFamily="49" charset="-128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ea typeface="MS Mincho" panose="02020609040205080304" pitchFamily="49" charset="-128"/>
                <a:cs typeface="Times New Roman" panose="02020603050405020304" pitchFamily="18" charset="0"/>
              </a:rPr>
              <a:t>responsáveis</a:t>
            </a:r>
            <a:r>
              <a:rPr lang="en-US" sz="2800" dirty="0">
                <a:ea typeface="MS Mincho" panose="02020609040205080304" pitchFamily="49" charset="-128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ea typeface="MS Mincho" panose="02020609040205080304" pitchFamily="49" charset="-128"/>
                <a:cs typeface="Times New Roman" panose="02020603050405020304" pitchFamily="18" charset="0"/>
              </a:rPr>
              <a:t>pelas</a:t>
            </a:r>
            <a:r>
              <a:rPr lang="en-US" sz="2800" dirty="0">
                <a:ea typeface="MS Mincho" panose="02020609040205080304" pitchFamily="49" charset="-128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ea typeface="MS Mincho" panose="02020609040205080304" pitchFamily="49" charset="-128"/>
                <a:cs typeface="Times New Roman" panose="02020603050405020304" pitchFamily="18" charset="0"/>
              </a:rPr>
              <a:t>doenças</a:t>
            </a:r>
            <a:r>
              <a:rPr lang="en-US" sz="2800" dirty="0">
                <a:ea typeface="MS Mincho" panose="02020609040205080304" pitchFamily="49" charset="-128"/>
                <a:cs typeface="Times New Roman" panose="02020603050405020304" pitchFamily="18" charset="0"/>
              </a:rPr>
              <a:t> que </a:t>
            </a:r>
            <a:r>
              <a:rPr lang="en-US" sz="2800" dirty="0" err="1">
                <a:ea typeface="MS Mincho" panose="02020609040205080304" pitchFamily="49" charset="-128"/>
                <a:cs typeface="Times New Roman" panose="02020603050405020304" pitchFamily="18" charset="0"/>
              </a:rPr>
              <a:t>afetam</a:t>
            </a:r>
            <a:r>
              <a:rPr lang="en-US" sz="2800" dirty="0">
                <a:ea typeface="MS Mincho" panose="02020609040205080304" pitchFamily="49" charset="-128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ea typeface="MS Mincho" panose="02020609040205080304" pitchFamily="49" charset="-128"/>
                <a:cs typeface="Times New Roman" panose="02020603050405020304" pitchFamily="18" charset="0"/>
              </a:rPr>
              <a:t>os</a:t>
            </a:r>
            <a:r>
              <a:rPr lang="en-US" sz="2800" dirty="0">
                <a:ea typeface="MS Mincho" panose="02020609040205080304" pitchFamily="49" charset="-128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ea typeface="MS Mincho" panose="02020609040205080304" pitchFamily="49" charset="-128"/>
                <a:cs typeface="Times New Roman" panose="02020603050405020304" pitchFamily="18" charset="0"/>
              </a:rPr>
              <a:t>animais</a:t>
            </a:r>
            <a:r>
              <a:rPr lang="en-US" sz="2800" dirty="0">
                <a:ea typeface="MS Mincho" panose="02020609040205080304" pitchFamily="49" charset="-128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ea typeface="MS Mincho" panose="02020609040205080304" pitchFamily="49" charset="-128"/>
                <a:cs typeface="Times New Roman" panose="02020603050405020304" pitchFamily="18" charset="0"/>
              </a:rPr>
              <a:t>domésticos</a:t>
            </a:r>
            <a:r>
              <a:rPr lang="en-US" sz="2800" dirty="0">
                <a:ea typeface="MS Mincho" panose="02020609040205080304" pitchFamily="49" charset="-128"/>
                <a:cs typeface="Times New Roman" panose="02020603050405020304" pitchFamily="18" charset="0"/>
              </a:rPr>
              <a:t> e </a:t>
            </a:r>
            <a:r>
              <a:rPr lang="en-US" sz="2800" dirty="0" err="1">
                <a:ea typeface="MS Mincho" panose="02020609040205080304" pitchFamily="49" charset="-128"/>
                <a:cs typeface="Times New Roman" panose="02020603050405020304" pitchFamily="18" charset="0"/>
              </a:rPr>
              <a:t>selvagens</a:t>
            </a:r>
            <a:r>
              <a:rPr lang="en-US" sz="2800" dirty="0">
                <a:ea typeface="MS Mincho" panose="02020609040205080304" pitchFamily="49" charset="-128"/>
                <a:cs typeface="Times New Roman" panose="02020603050405020304" pitchFamily="18" charset="0"/>
              </a:rPr>
              <a:t>, </a:t>
            </a:r>
            <a:r>
              <a:rPr lang="en-US" sz="2800" dirty="0" err="1">
                <a:ea typeface="MS Mincho" panose="02020609040205080304" pitchFamily="49" charset="-128"/>
                <a:cs typeface="Times New Roman" panose="02020603050405020304" pitchFamily="18" charset="0"/>
              </a:rPr>
              <a:t>bem</a:t>
            </a:r>
            <a:r>
              <a:rPr lang="en-US" sz="2800" dirty="0">
                <a:ea typeface="MS Mincho" panose="02020609040205080304" pitchFamily="49" charset="-128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ea typeface="MS Mincho" panose="02020609040205080304" pitchFamily="49" charset="-128"/>
                <a:cs typeface="Times New Roman" panose="02020603050405020304" pitchFamily="18" charset="0"/>
              </a:rPr>
              <a:t>como</a:t>
            </a:r>
            <a:r>
              <a:rPr lang="en-US" sz="2800" dirty="0">
                <a:ea typeface="MS Mincho" panose="02020609040205080304" pitchFamily="49" charset="-128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ea typeface="MS Mincho" panose="02020609040205080304" pitchFamily="49" charset="-128"/>
                <a:cs typeface="Times New Roman" panose="02020603050405020304" pitchFamily="18" charset="0"/>
              </a:rPr>
              <a:t>os</a:t>
            </a:r>
            <a:r>
              <a:rPr lang="en-US" sz="2800" dirty="0">
                <a:ea typeface="MS Mincho" panose="02020609040205080304" pitchFamily="49" charset="-128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ea typeface="MS Mincho" panose="02020609040205080304" pitchFamily="49" charset="-128"/>
                <a:cs typeface="Times New Roman" panose="02020603050405020304" pitchFamily="18" charset="0"/>
              </a:rPr>
              <a:t>responsáveis</a:t>
            </a:r>
            <a:r>
              <a:rPr lang="en-US" sz="2800" dirty="0">
                <a:ea typeface="MS Mincho" panose="02020609040205080304" pitchFamily="49" charset="-128"/>
                <a:cs typeface="Times New Roman" panose="02020603050405020304" pitchFamily="18" charset="0"/>
              </a:rPr>
              <a:t> pela </a:t>
            </a:r>
            <a:r>
              <a:rPr lang="en-US" sz="2800" dirty="0" err="1">
                <a:ea typeface="MS Mincho" panose="02020609040205080304" pitchFamily="49" charset="-128"/>
                <a:cs typeface="Times New Roman" panose="02020603050405020304" pitchFamily="18" charset="0"/>
              </a:rPr>
              <a:t>saúde</a:t>
            </a:r>
            <a:r>
              <a:rPr lang="en-US" sz="2800" dirty="0">
                <a:ea typeface="MS Mincho" panose="02020609040205080304" pitchFamily="49" charset="-128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ea typeface="MS Mincho" panose="02020609040205080304" pitchFamily="49" charset="-128"/>
                <a:cs typeface="Times New Roman" panose="02020603050405020304" pitchFamily="18" charset="0"/>
              </a:rPr>
              <a:t>ambiental</a:t>
            </a:r>
            <a:r>
              <a:rPr lang="en-US" sz="2800" dirty="0">
                <a:ea typeface="MS Mincho" panose="02020609040205080304" pitchFamily="49" charset="-128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0C32F96-B9D0-4F07-BA64-875D3855B9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Doença </a:t>
            </a:r>
            <a:r>
              <a:rPr lang="en-US" dirty="0" err="1"/>
              <a:t>após</a:t>
            </a:r>
            <a:r>
              <a:rPr lang="en-US" dirty="0"/>
              <a:t> </a:t>
            </a:r>
            <a:r>
              <a:rPr lang="en-US" dirty="0" err="1"/>
              <a:t>uma</a:t>
            </a:r>
            <a:r>
              <a:rPr lang="en-US" dirty="0"/>
              <a:t> </a:t>
            </a:r>
            <a:r>
              <a:rPr lang="en-US" dirty="0" err="1"/>
              <a:t>inundação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2273193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9CAFA65-B5F8-5068-B230-B6DF36ECFD6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5CF486F-F500-03E7-7D94-52568814B58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8200" y="1478857"/>
            <a:ext cx="10854690" cy="4639309"/>
          </a:xfrm>
        </p:spPr>
        <p:txBody>
          <a:bodyPr lIns="91440" tIns="45720" rIns="91440" bIns="45720" anchor="t"/>
          <a:lstStyle/>
          <a:p>
            <a:pPr marL="0" indent="0">
              <a:spcBef>
                <a:spcPts val="672"/>
              </a:spcBef>
              <a:buSzPct val="100000"/>
              <a:buNone/>
            </a:pPr>
            <a:r>
              <a:rPr lang="en-US" altLang="en-US" dirty="0">
                <a:solidFill>
                  <a:srgbClr val="A6A6A6"/>
                </a:solidFill>
              </a:rPr>
              <a:t>Passo 1: </a:t>
            </a:r>
            <a:r>
              <a:rPr lang="en-US" altLang="en-US" dirty="0" err="1">
                <a:solidFill>
                  <a:srgbClr val="A6A6A6"/>
                </a:solidFill>
              </a:rPr>
              <a:t>Preparar</a:t>
            </a:r>
            <a:r>
              <a:rPr lang="en-US" altLang="en-US" dirty="0">
                <a:solidFill>
                  <a:srgbClr val="A6A6A6"/>
                </a:solidFill>
              </a:rPr>
              <a:t> o </a:t>
            </a:r>
            <a:r>
              <a:rPr lang="en-US" altLang="en-US" dirty="0" err="1">
                <a:solidFill>
                  <a:srgbClr val="A6A6A6"/>
                </a:solidFill>
              </a:rPr>
              <a:t>trabalho</a:t>
            </a:r>
            <a:r>
              <a:rPr lang="en-US" altLang="en-US" dirty="0">
                <a:solidFill>
                  <a:srgbClr val="A6A6A6"/>
                </a:solidFill>
              </a:rPr>
              <a:t> de campo</a:t>
            </a:r>
            <a:endParaRPr lang="en-US" dirty="0">
              <a:solidFill>
                <a:srgbClr val="A6A6A6"/>
              </a:solidFill>
            </a:endParaRPr>
          </a:p>
          <a:p>
            <a:pPr marL="0" indent="0">
              <a:spcBef>
                <a:spcPts val="672"/>
              </a:spcBef>
              <a:buSzPct val="100000"/>
              <a:buNone/>
            </a:pPr>
            <a:r>
              <a:rPr lang="en-US" altLang="en-US" dirty="0">
                <a:solidFill>
                  <a:srgbClr val="A6A6A6"/>
                </a:solidFill>
              </a:rPr>
              <a:t>Passo 2: </a:t>
            </a:r>
            <a:r>
              <a:rPr lang="en-US" altLang="en-US" dirty="0" err="1">
                <a:solidFill>
                  <a:srgbClr val="A6A6A6"/>
                </a:solidFill>
              </a:rPr>
              <a:t>Confirmar</a:t>
            </a:r>
            <a:r>
              <a:rPr lang="en-US" altLang="en-US" dirty="0">
                <a:solidFill>
                  <a:srgbClr val="A6A6A6"/>
                </a:solidFill>
              </a:rPr>
              <a:t> o </a:t>
            </a:r>
            <a:r>
              <a:rPr lang="en-US" altLang="en-US" dirty="0" err="1">
                <a:solidFill>
                  <a:srgbClr val="A6A6A6"/>
                </a:solidFill>
              </a:rPr>
              <a:t>surto</a:t>
            </a:r>
            <a:endParaRPr lang="en-US" altLang="en-US" dirty="0">
              <a:solidFill>
                <a:srgbClr val="A6A6A6"/>
              </a:solidFill>
            </a:endParaRPr>
          </a:p>
          <a:p>
            <a:pPr marL="0" indent="0">
              <a:spcBef>
                <a:spcPts val="672"/>
              </a:spcBef>
              <a:buSzPct val="100000"/>
              <a:buNone/>
            </a:pPr>
            <a:r>
              <a:rPr lang="en-US" altLang="en-US" dirty="0">
                <a:solidFill>
                  <a:srgbClr val="A6A6A6"/>
                </a:solidFill>
              </a:rPr>
              <a:t>Passo 3: </a:t>
            </a:r>
            <a:r>
              <a:rPr lang="en-US" altLang="en-US" dirty="0" err="1">
                <a:solidFill>
                  <a:srgbClr val="A6A6A6"/>
                </a:solidFill>
              </a:rPr>
              <a:t>Verificar</a:t>
            </a:r>
            <a:r>
              <a:rPr lang="en-US" altLang="en-US" dirty="0">
                <a:solidFill>
                  <a:srgbClr val="A6A6A6"/>
                </a:solidFill>
              </a:rPr>
              <a:t> o </a:t>
            </a:r>
            <a:r>
              <a:rPr lang="en-US" altLang="en-US" dirty="0" err="1">
                <a:solidFill>
                  <a:srgbClr val="A6A6A6"/>
                </a:solidFill>
              </a:rPr>
              <a:t>diagnóstico</a:t>
            </a:r>
            <a:endParaRPr lang="en-US" altLang="en-US" dirty="0">
              <a:solidFill>
                <a:srgbClr val="A6A6A6"/>
              </a:solidFill>
            </a:endParaRPr>
          </a:p>
          <a:p>
            <a:pPr marL="0" indent="0">
              <a:spcBef>
                <a:spcPts val="672"/>
              </a:spcBef>
              <a:buSzPct val="100000"/>
              <a:buNone/>
            </a:pPr>
            <a:r>
              <a:rPr lang="en-US" altLang="en-US" dirty="0">
                <a:solidFill>
                  <a:srgbClr val="A6A6A6"/>
                </a:solidFill>
              </a:rPr>
              <a:t>Passo 4: </a:t>
            </a:r>
            <a:r>
              <a:rPr lang="en-US" altLang="en-US" dirty="0" err="1">
                <a:solidFill>
                  <a:srgbClr val="A6A6A6"/>
                </a:solidFill>
              </a:rPr>
              <a:t>Construir</a:t>
            </a:r>
            <a:r>
              <a:rPr lang="en-US" altLang="en-US" dirty="0">
                <a:solidFill>
                  <a:srgbClr val="A6A6A6"/>
                </a:solidFill>
              </a:rPr>
              <a:t> </a:t>
            </a:r>
            <a:r>
              <a:rPr lang="en-US" altLang="en-US" dirty="0" err="1">
                <a:solidFill>
                  <a:srgbClr val="A6A6A6"/>
                </a:solidFill>
              </a:rPr>
              <a:t>uma</a:t>
            </a:r>
            <a:r>
              <a:rPr lang="en-US" altLang="en-US" dirty="0">
                <a:solidFill>
                  <a:srgbClr val="A6A6A6"/>
                </a:solidFill>
              </a:rPr>
              <a:t> </a:t>
            </a:r>
            <a:r>
              <a:rPr lang="en-US" altLang="en-US" dirty="0" err="1">
                <a:solidFill>
                  <a:srgbClr val="A6A6A6"/>
                </a:solidFill>
              </a:rPr>
              <a:t>definição</a:t>
            </a:r>
            <a:r>
              <a:rPr lang="en-US" altLang="en-US" dirty="0">
                <a:solidFill>
                  <a:srgbClr val="A6A6A6"/>
                </a:solidFill>
              </a:rPr>
              <a:t> de </a:t>
            </a:r>
            <a:r>
              <a:rPr lang="en-US" altLang="en-US" dirty="0" err="1">
                <a:solidFill>
                  <a:srgbClr val="A6A6A6"/>
                </a:solidFill>
              </a:rPr>
              <a:t>caso</a:t>
            </a:r>
            <a:endParaRPr lang="en-US" altLang="en-US" dirty="0">
              <a:solidFill>
                <a:srgbClr val="A6A6A6"/>
              </a:solidFill>
            </a:endParaRPr>
          </a:p>
          <a:p>
            <a:pPr marL="0" indent="0">
              <a:spcBef>
                <a:spcPts val="672"/>
              </a:spcBef>
              <a:buSzPct val="100000"/>
              <a:buNone/>
            </a:pPr>
            <a:r>
              <a:rPr lang="en-US" altLang="en-US" dirty="0">
                <a:ea typeface="ＭＳ Ｐゴシック"/>
              </a:rPr>
              <a:t>Passo 5: </a:t>
            </a:r>
            <a:r>
              <a:rPr lang="en-US" altLang="en-US" dirty="0" err="1">
                <a:ea typeface="ＭＳ Ｐゴシック"/>
              </a:rPr>
              <a:t>Encontrar</a:t>
            </a:r>
            <a:r>
              <a:rPr lang="en-US" altLang="en-US" dirty="0">
                <a:ea typeface="ＭＳ Ｐゴシック"/>
              </a:rPr>
              <a:t> </a:t>
            </a:r>
            <a:r>
              <a:rPr lang="en-US" altLang="en-US" dirty="0" err="1">
                <a:ea typeface="ＭＳ Ｐゴシック"/>
              </a:rPr>
              <a:t>casos</a:t>
            </a:r>
            <a:r>
              <a:rPr lang="en-US" altLang="en-US" dirty="0">
                <a:ea typeface="ＭＳ Ｐゴシック"/>
              </a:rPr>
              <a:t> </a:t>
            </a:r>
            <a:r>
              <a:rPr lang="en-US" altLang="en-US" dirty="0" err="1">
                <a:ea typeface="ＭＳ Ｐゴシック"/>
              </a:rPr>
              <a:t>sistematicamente</a:t>
            </a:r>
            <a:r>
              <a:rPr lang="en-US" altLang="en-US" dirty="0">
                <a:ea typeface="ＭＳ Ｐゴシック"/>
              </a:rPr>
              <a:t> e registrar </a:t>
            </a:r>
            <a:r>
              <a:rPr lang="en-US" altLang="en-US" dirty="0" err="1">
                <a:ea typeface="ＭＳ Ｐゴシック"/>
              </a:rPr>
              <a:t>informações</a:t>
            </a:r>
            <a:endParaRPr lang="en-US" altLang="en-US" dirty="0">
              <a:ea typeface="ＭＳ Ｐゴシック"/>
            </a:endParaRPr>
          </a:p>
          <a:p>
            <a:pPr marL="0" indent="0">
              <a:spcBef>
                <a:spcPts val="672"/>
              </a:spcBef>
              <a:buSzPct val="100000"/>
              <a:buNone/>
            </a:pPr>
            <a:r>
              <a:rPr lang="en-US" altLang="en-US" dirty="0">
                <a:solidFill>
                  <a:srgbClr val="A6A6A6"/>
                </a:solidFill>
              </a:rPr>
              <a:t>Passo 6: </a:t>
            </a:r>
            <a:r>
              <a:rPr lang="en-US" altLang="en-US" dirty="0" err="1">
                <a:solidFill>
                  <a:srgbClr val="A6A6A6"/>
                </a:solidFill>
              </a:rPr>
              <a:t>Realizar</a:t>
            </a:r>
            <a:r>
              <a:rPr lang="en-US" altLang="en-US" dirty="0">
                <a:solidFill>
                  <a:srgbClr val="A6A6A6"/>
                </a:solidFill>
              </a:rPr>
              <a:t> a </a:t>
            </a:r>
            <a:r>
              <a:rPr lang="en-US" altLang="en-US" dirty="0" err="1">
                <a:solidFill>
                  <a:srgbClr val="A6A6A6"/>
                </a:solidFill>
              </a:rPr>
              <a:t>epidemiologia</a:t>
            </a:r>
            <a:r>
              <a:rPr lang="en-US" altLang="en-US" dirty="0">
                <a:solidFill>
                  <a:srgbClr val="A6A6A6"/>
                </a:solidFill>
              </a:rPr>
              <a:t> </a:t>
            </a:r>
            <a:r>
              <a:rPr lang="en-US" altLang="en-US" dirty="0" err="1">
                <a:solidFill>
                  <a:srgbClr val="A6A6A6"/>
                </a:solidFill>
              </a:rPr>
              <a:t>descritiva</a:t>
            </a:r>
            <a:endParaRPr lang="en-US" altLang="en-US" dirty="0">
              <a:solidFill>
                <a:srgbClr val="A6A6A6"/>
              </a:solidFill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09095E9D-BBCF-9448-E2B8-0B55D84710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Passo 5: </a:t>
            </a:r>
            <a:r>
              <a:rPr lang="en-US" altLang="en-US" dirty="0" err="1"/>
              <a:t>Localizar</a:t>
            </a:r>
            <a:r>
              <a:rPr lang="en-US" altLang="en-US" dirty="0"/>
              <a:t> e </a:t>
            </a:r>
            <a:r>
              <a:rPr lang="en-US" altLang="en-US" dirty="0" err="1"/>
              <a:t>registar</a:t>
            </a:r>
            <a:r>
              <a:rPr lang="en-US" altLang="en-US" dirty="0"/>
              <a:t> </a:t>
            </a:r>
            <a:r>
              <a:rPr lang="en-US" altLang="en-US" dirty="0" err="1"/>
              <a:t>casos</a:t>
            </a:r>
            <a:br>
              <a:rPr lang="en-US" dirty="0"/>
            </a:br>
            <a:endParaRPr lang="pt-BR"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31AB12C9-B6B8-47DE-DFC9-9516F9BAA17F}"/>
              </a:ext>
            </a:extLst>
          </p:cNvPr>
          <p:cNvGrpSpPr/>
          <p:nvPr/>
        </p:nvGrpSpPr>
        <p:grpSpPr>
          <a:xfrm>
            <a:off x="1763189" y="5154039"/>
            <a:ext cx="8511779" cy="1142750"/>
            <a:chOff x="1969411" y="5140567"/>
            <a:chExt cx="8394683" cy="1201504"/>
          </a:xfrm>
        </p:grpSpPr>
        <p:sp>
          <p:nvSpPr>
            <p:cNvPr id="7" name="Rounded Rectangle 13">
              <a:extLst>
                <a:ext uri="{FF2B5EF4-FFF2-40B4-BE49-F238E27FC236}">
                  <a16:creationId xmlns:a16="http://schemas.microsoft.com/office/drawing/2014/main" id="{C454976F-05A8-55DB-CD89-18AA9A64ACA1}"/>
                </a:ext>
              </a:extLst>
            </p:cNvPr>
            <p:cNvSpPr/>
            <p:nvPr/>
          </p:nvSpPr>
          <p:spPr>
            <a:xfrm>
              <a:off x="1969411" y="5140567"/>
              <a:ext cx="2071577" cy="1199156"/>
            </a:xfrm>
            <a:prstGeom prst="roundRect">
              <a:avLst/>
            </a:prstGeom>
            <a:solidFill>
              <a:srgbClr val="00953A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914400">
                <a:defRPr/>
              </a:pPr>
              <a:r>
                <a:rPr lang="en-US" altLang="en-US" sz="2400" b="1" kern="0" dirty="0" err="1">
                  <a:latin typeface="Arial" panose="020B0604020202020204" pitchFamily="34" charset="0"/>
                  <a:ea typeface="ＭＳ Ｐゴシック" pitchFamily="34" charset="-128"/>
                  <a:cs typeface="Arial" panose="020B0604020202020204" pitchFamily="34" charset="0"/>
                </a:rPr>
                <a:t>Descritivo</a:t>
              </a:r>
              <a:endParaRPr lang="en-US" altLang="en-US" sz="2400" b="1" kern="0" dirty="0">
                <a:latin typeface="Arial" panose="020B0604020202020204" pitchFamily="34" charset="0"/>
                <a:ea typeface="ＭＳ Ｐゴシック" pitchFamily="34" charset="-128"/>
                <a:cs typeface="Arial" panose="020B0604020202020204" pitchFamily="34" charset="0"/>
              </a:endParaRPr>
            </a:p>
            <a:p>
              <a:pPr algn="ctr" defTabSz="914400">
                <a:defRPr/>
              </a:pPr>
              <a:r>
                <a:rPr lang="en-US" sz="2400" kern="0" dirty="0">
                  <a:latin typeface="Arial" panose="020B0604020202020204" pitchFamily="34" charset="0"/>
                  <a:ea typeface="ＭＳ Ｐゴシック" pitchFamily="34" charset="-128"/>
                  <a:cs typeface="Arial" panose="020B0604020202020204" pitchFamily="34" charset="0"/>
                </a:rPr>
                <a:t>Passos 1-6</a:t>
              </a:r>
              <a:endParaRPr lang="en-US" sz="2400" kern="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" name="Rounded Rectangle 14">
              <a:extLst>
                <a:ext uri="{FF2B5EF4-FFF2-40B4-BE49-F238E27FC236}">
                  <a16:creationId xmlns:a16="http://schemas.microsoft.com/office/drawing/2014/main" id="{4E6FCBDD-1B36-EAC3-F58A-2E808BBA4551}"/>
                </a:ext>
              </a:extLst>
            </p:cNvPr>
            <p:cNvSpPr/>
            <p:nvPr/>
          </p:nvSpPr>
          <p:spPr>
            <a:xfrm>
              <a:off x="4985678" y="5140567"/>
              <a:ext cx="2071577" cy="1201504"/>
            </a:xfrm>
            <a:prstGeom prst="roundRect">
              <a:avLst/>
            </a:prstGeom>
            <a:solidFill>
              <a:schemeClr val="bg2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defTabSz="914400"/>
              <a:r>
                <a:rPr lang="en-US" altLang="en-US" sz="2400" b="1" kern="0" dirty="0" err="1">
                  <a:latin typeface="Arial" panose="020B0604020202020204" pitchFamily="34" charset="0"/>
                  <a:ea typeface="ＭＳ Ｐゴシック" pitchFamily="34" charset="-128"/>
                  <a:cs typeface="Arial" panose="020B0604020202020204" pitchFamily="34" charset="0"/>
                </a:rPr>
                <a:t>Analítico</a:t>
              </a:r>
              <a:endParaRPr lang="en-US" altLang="en-US" sz="2400" b="1" kern="0" dirty="0">
                <a:latin typeface="Arial" panose="020B0604020202020204" pitchFamily="34" charset="0"/>
                <a:ea typeface="ＭＳ Ｐゴシック" pitchFamily="34" charset="-128"/>
                <a:cs typeface="Arial" panose="020B0604020202020204" pitchFamily="34" charset="0"/>
              </a:endParaRPr>
            </a:p>
            <a:p>
              <a:pPr defTabSz="914400"/>
              <a:r>
                <a:rPr lang="en-US" sz="2400" kern="0" dirty="0">
                  <a:latin typeface="Arial" panose="020B0604020202020204" pitchFamily="34" charset="0"/>
                  <a:ea typeface="ＭＳ Ｐゴシック" pitchFamily="34" charset="-128"/>
                  <a:cs typeface="Arial" panose="020B0604020202020204" pitchFamily="34" charset="0"/>
                </a:rPr>
                <a:t>Passos 7-10</a:t>
              </a:r>
            </a:p>
          </p:txBody>
        </p:sp>
        <p:sp>
          <p:nvSpPr>
            <p:cNvPr id="11" name="Rounded Rectangle 18">
              <a:extLst>
                <a:ext uri="{FF2B5EF4-FFF2-40B4-BE49-F238E27FC236}">
                  <a16:creationId xmlns:a16="http://schemas.microsoft.com/office/drawing/2014/main" id="{9212A413-40AE-A26A-1F35-DEC184DF7AFC}"/>
                </a:ext>
              </a:extLst>
            </p:cNvPr>
            <p:cNvSpPr/>
            <p:nvPr/>
          </p:nvSpPr>
          <p:spPr>
            <a:xfrm>
              <a:off x="8001945" y="5140567"/>
              <a:ext cx="2362149" cy="1200330"/>
            </a:xfrm>
            <a:prstGeom prst="round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lvl="1"/>
              <a:r>
                <a:rPr lang="en-US" altLang="en-US" sz="2400" b="1" dirty="0">
                  <a:solidFill>
                    <a:schemeClr val="tx1"/>
                  </a:solidFill>
                  <a:latin typeface="Arial" panose="020B0604020202020204" pitchFamily="34" charset="0"/>
                  <a:ea typeface="ＭＳ Ｐゴシック" pitchFamily="34" charset="-128"/>
                  <a:cs typeface="Arial" panose="020B0604020202020204" pitchFamily="34" charset="0"/>
                </a:rPr>
                <a:t>Resposta</a:t>
              </a:r>
            </a:p>
            <a:p>
              <a:pPr marL="0" lvl="1"/>
              <a:r>
                <a:rPr lang="en-US" altLang="en-US" sz="2400" dirty="0">
                  <a:solidFill>
                    <a:schemeClr val="tx1"/>
                  </a:solidFill>
                  <a:latin typeface="Arial" panose="020B0604020202020204" pitchFamily="34" charset="0"/>
                  <a:ea typeface="ＭＳ Ｐゴシック" pitchFamily="34" charset="-128"/>
                  <a:cs typeface="Arial" panose="020B0604020202020204" pitchFamily="34" charset="0"/>
                </a:rPr>
                <a:t>Passos 11-13</a:t>
              </a:r>
            </a:p>
          </p:txBody>
        </p:sp>
        <p:sp>
          <p:nvSpPr>
            <p:cNvPr id="12" name="Right Arrow 26">
              <a:extLst>
                <a:ext uri="{FF2B5EF4-FFF2-40B4-BE49-F238E27FC236}">
                  <a16:creationId xmlns:a16="http://schemas.microsoft.com/office/drawing/2014/main" id="{8DF2F400-E655-E50E-618F-CA9C3944A5CF}"/>
                </a:ext>
              </a:extLst>
            </p:cNvPr>
            <p:cNvSpPr/>
            <p:nvPr/>
          </p:nvSpPr>
          <p:spPr>
            <a:xfrm>
              <a:off x="4192418" y="5499855"/>
              <a:ext cx="573485" cy="442604"/>
            </a:xfrm>
            <a:prstGeom prst="rightArrow">
              <a:avLst/>
            </a:prstGeom>
            <a:solidFill>
              <a:schemeClr val="bg2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600" kern="0">
                <a:solidFill>
                  <a:prstClr val="white"/>
                </a:solidFill>
                <a:latin typeface="Calibri"/>
                <a:cs typeface="+mn-cs"/>
              </a:endParaRPr>
            </a:p>
          </p:txBody>
        </p:sp>
        <p:sp>
          <p:nvSpPr>
            <p:cNvPr id="13" name="Right Arrow 27">
              <a:extLst>
                <a:ext uri="{FF2B5EF4-FFF2-40B4-BE49-F238E27FC236}">
                  <a16:creationId xmlns:a16="http://schemas.microsoft.com/office/drawing/2014/main" id="{BA86EEE7-168A-0D5B-3854-B5832616FD96}"/>
                </a:ext>
              </a:extLst>
            </p:cNvPr>
            <p:cNvSpPr/>
            <p:nvPr/>
          </p:nvSpPr>
          <p:spPr>
            <a:xfrm>
              <a:off x="7242857" y="5437143"/>
              <a:ext cx="573485" cy="465608"/>
            </a:xfrm>
            <a:prstGeom prst="rightArrow">
              <a:avLst/>
            </a:prstGeom>
            <a:solidFill>
              <a:schemeClr val="bg2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600" kern="0">
                <a:solidFill>
                  <a:prstClr val="white"/>
                </a:solidFill>
                <a:latin typeface="Calibri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01573113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altLang="en-US" dirty="0" err="1"/>
              <a:t>Contato</a:t>
            </a:r>
            <a:r>
              <a:rPr lang="en-US" altLang="en-US" dirty="0"/>
              <a:t>:</a:t>
            </a:r>
            <a:endParaRPr lang="en-US" dirty="0"/>
          </a:p>
          <a:p>
            <a:pPr lvl="1"/>
            <a:r>
              <a:rPr lang="en-US" altLang="en-US" dirty="0" err="1"/>
              <a:t>Instalações</a:t>
            </a:r>
            <a:r>
              <a:rPr lang="en-US" altLang="en-US" dirty="0"/>
              <a:t> </a:t>
            </a:r>
            <a:r>
              <a:rPr lang="en-US" altLang="en-US" dirty="0" err="1"/>
              <a:t>sanitárias</a:t>
            </a:r>
            <a:endParaRPr lang="en-US" altLang="en-US" dirty="0"/>
          </a:p>
          <a:p>
            <a:pPr lvl="1"/>
            <a:r>
              <a:rPr lang="en-US" altLang="en-US" dirty="0" err="1"/>
              <a:t>Laboratórios</a:t>
            </a:r>
            <a:endParaRPr lang="en-US" altLang="en-US" dirty="0"/>
          </a:p>
          <a:p>
            <a:pPr lvl="1"/>
            <a:r>
              <a:rPr lang="en-US" altLang="en-US" dirty="0" err="1"/>
              <a:t>Agentes</a:t>
            </a:r>
            <a:r>
              <a:rPr lang="en-US" altLang="en-US" dirty="0"/>
              <a:t> </a:t>
            </a:r>
            <a:r>
              <a:rPr lang="en-US" altLang="en-US" dirty="0" err="1"/>
              <a:t>comunitários</a:t>
            </a:r>
            <a:r>
              <a:rPr lang="en-US" altLang="en-US" dirty="0"/>
              <a:t> de </a:t>
            </a:r>
            <a:r>
              <a:rPr lang="en-US" altLang="en-US" dirty="0" err="1"/>
              <a:t>saúde</a:t>
            </a:r>
            <a:endParaRPr lang="en-US" altLang="en-US" dirty="0"/>
          </a:p>
          <a:p>
            <a:pPr lvl="1"/>
            <a:r>
              <a:rPr lang="en-US" altLang="en-US" dirty="0"/>
              <a:t>Trabalhadores da </a:t>
            </a:r>
            <a:r>
              <a:rPr lang="en-US" altLang="en-US" dirty="0" err="1"/>
              <a:t>saúde</a:t>
            </a:r>
            <a:r>
              <a:rPr lang="en-US" altLang="en-US" dirty="0"/>
              <a:t> animal/</a:t>
            </a:r>
            <a:r>
              <a:rPr lang="en-US" altLang="en-US" dirty="0" err="1"/>
              <a:t>agentes</a:t>
            </a:r>
            <a:r>
              <a:rPr lang="en-US" altLang="en-US" dirty="0"/>
              <a:t> de </a:t>
            </a:r>
            <a:r>
              <a:rPr lang="en-US" altLang="en-US" dirty="0" err="1"/>
              <a:t>vigilância</a:t>
            </a:r>
            <a:endParaRPr lang="en-US" altLang="en-US" dirty="0"/>
          </a:p>
          <a:p>
            <a:pPr lvl="1"/>
            <a:r>
              <a:rPr lang="en-US" altLang="en-US" dirty="0" err="1"/>
              <a:t>Farmacêuticos</a:t>
            </a:r>
            <a:endParaRPr lang="en-US" altLang="en-US" dirty="0"/>
          </a:p>
          <a:p>
            <a:pPr lvl="1"/>
            <a:r>
              <a:rPr lang="en-US" altLang="en-US" dirty="0" err="1"/>
              <a:t>Curandeiros</a:t>
            </a:r>
            <a:r>
              <a:rPr lang="en-US" altLang="en-US" dirty="0"/>
              <a:t> </a:t>
            </a:r>
            <a:r>
              <a:rPr lang="en-US" altLang="en-US" dirty="0" err="1"/>
              <a:t>tradicionais</a:t>
            </a:r>
            <a:endParaRPr lang="en-US" alt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2E499D2-CB51-4C2B-A587-77E0142EA1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err="1"/>
              <a:t>Encontrar</a:t>
            </a:r>
            <a:r>
              <a:rPr lang="en-US" altLang="en-US" dirty="0"/>
              <a:t> </a:t>
            </a:r>
            <a:r>
              <a:rPr lang="en-US" altLang="en-US" dirty="0" err="1"/>
              <a:t>casos</a:t>
            </a:r>
            <a:r>
              <a:rPr lang="en-US" altLang="en-US" dirty="0"/>
              <a:t> </a:t>
            </a:r>
            <a:r>
              <a:rPr lang="en-US" altLang="en-US" dirty="0" err="1"/>
              <a:t>sistematicamente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6567531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sz="half" idx="2"/>
          </p:nvPr>
        </p:nvSpPr>
        <p:spPr>
          <a:xfrm>
            <a:off x="838200" y="1478857"/>
            <a:ext cx="10854690" cy="4639309"/>
          </a:xfrm>
        </p:spPr>
        <p:txBody>
          <a:bodyPr/>
          <a:lstStyle/>
          <a:p>
            <a:r>
              <a:rPr lang="en-US" altLang="en-US" dirty="0"/>
              <a:t>Falar com:</a:t>
            </a:r>
          </a:p>
          <a:p>
            <a:pPr lvl="1"/>
            <a:r>
              <a:rPr lang="en-US" altLang="en-US" dirty="0" err="1"/>
              <a:t>Agentes</a:t>
            </a:r>
            <a:r>
              <a:rPr lang="en-US" altLang="en-US" dirty="0"/>
              <a:t> de </a:t>
            </a:r>
            <a:r>
              <a:rPr lang="en-US" altLang="en-US" dirty="0" err="1"/>
              <a:t>vigilância</a:t>
            </a:r>
            <a:r>
              <a:rPr lang="en-US" altLang="en-US" dirty="0"/>
              <a:t> de outros </a:t>
            </a:r>
            <a:r>
              <a:rPr lang="en-US" altLang="en-US" dirty="0" err="1"/>
              <a:t>distritos</a:t>
            </a:r>
            <a:endParaRPr lang="en-US" altLang="en-US" dirty="0"/>
          </a:p>
          <a:p>
            <a:pPr lvl="1"/>
            <a:r>
              <a:rPr lang="en-US" altLang="en-US" dirty="0" err="1"/>
              <a:t>Doentes</a:t>
            </a:r>
            <a:endParaRPr lang="en-US" altLang="en-US" dirty="0"/>
          </a:p>
          <a:p>
            <a:pPr lvl="1"/>
            <a:r>
              <a:rPr lang="en-US" altLang="en-US" dirty="0" err="1"/>
              <a:t>Médicos</a:t>
            </a:r>
            <a:r>
              <a:rPr lang="en-US" altLang="en-US" dirty="0"/>
              <a:t> do </a:t>
            </a:r>
            <a:r>
              <a:rPr lang="en-US" altLang="en-US" dirty="0" err="1"/>
              <a:t>setor</a:t>
            </a:r>
            <a:r>
              <a:rPr lang="en-US" altLang="en-US" dirty="0"/>
              <a:t> privado</a:t>
            </a:r>
          </a:p>
          <a:p>
            <a:pPr lvl="1"/>
            <a:r>
              <a:rPr lang="en-US" altLang="en-US" dirty="0" err="1"/>
              <a:t>Veterinários</a:t>
            </a:r>
            <a:r>
              <a:rPr lang="en-US" altLang="en-US" dirty="0"/>
              <a:t>, </a:t>
            </a:r>
            <a:r>
              <a:rPr lang="en-US" altLang="en-US" dirty="0" err="1"/>
              <a:t>proprietários</a:t>
            </a:r>
            <a:r>
              <a:rPr lang="en-US" altLang="en-US" dirty="0"/>
              <a:t> de </a:t>
            </a:r>
            <a:r>
              <a:rPr lang="en-US" altLang="en-US" dirty="0" err="1"/>
              <a:t>animais</a:t>
            </a:r>
            <a:r>
              <a:rPr lang="en-US" altLang="en-US" dirty="0"/>
              <a:t> e </a:t>
            </a:r>
            <a:r>
              <a:rPr lang="en-US" altLang="en-US" dirty="0" err="1"/>
              <a:t>empresas</a:t>
            </a:r>
            <a:r>
              <a:rPr lang="en-US" altLang="en-US" dirty="0"/>
              <a:t> de </a:t>
            </a:r>
            <a:r>
              <a:rPr lang="en-US" altLang="en-US" dirty="0" err="1"/>
              <a:t>artigos</a:t>
            </a:r>
            <a:r>
              <a:rPr lang="en-US" altLang="en-US" dirty="0"/>
              <a:t> para </a:t>
            </a:r>
            <a:r>
              <a:rPr lang="en-US" altLang="en-US" dirty="0" err="1"/>
              <a:t>animais</a:t>
            </a:r>
            <a:endParaRPr lang="en-US" altLang="en-US" dirty="0"/>
          </a:p>
          <a:p>
            <a:pPr lvl="1"/>
            <a:r>
              <a:rPr lang="en-US" altLang="en-US" dirty="0" err="1"/>
              <a:t>Meios</a:t>
            </a:r>
            <a:r>
              <a:rPr lang="en-US" altLang="en-US" dirty="0"/>
              <a:t> de </a:t>
            </a:r>
            <a:r>
              <a:rPr lang="en-US" altLang="en-US" dirty="0" err="1"/>
              <a:t>comunicação</a:t>
            </a:r>
            <a:r>
              <a:rPr lang="en-US" altLang="en-US" dirty="0"/>
              <a:t> social?</a:t>
            </a:r>
          </a:p>
          <a:p>
            <a:r>
              <a:rPr lang="en-US" altLang="en-US" dirty="0" err="1"/>
              <a:t>Realizar</a:t>
            </a:r>
            <a:r>
              <a:rPr lang="en-US" altLang="en-US" dirty="0"/>
              <a:t> </a:t>
            </a:r>
            <a:r>
              <a:rPr lang="en-US" altLang="en-US" dirty="0" err="1"/>
              <a:t>busca</a:t>
            </a:r>
            <a:r>
              <a:rPr lang="en-US" altLang="en-US" dirty="0"/>
              <a:t> de </a:t>
            </a:r>
            <a:r>
              <a:rPr lang="en-US" altLang="en-US" dirty="0" err="1"/>
              <a:t>casos</a:t>
            </a:r>
            <a:r>
              <a:rPr lang="en-US" altLang="en-US" dirty="0"/>
              <a:t> </a:t>
            </a:r>
            <a:r>
              <a:rPr lang="en-US" altLang="en-US" dirty="0" err="1"/>
              <a:t>na</a:t>
            </a:r>
            <a:r>
              <a:rPr lang="en-US" altLang="en-US" dirty="0"/>
              <a:t> </a:t>
            </a:r>
            <a:r>
              <a:rPr lang="en-US" altLang="en-US" dirty="0" err="1"/>
              <a:t>comunidade</a:t>
            </a:r>
            <a:endParaRPr lang="en-US" alt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2E499D2-CB51-4C2B-A587-77E0142EA1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err="1"/>
              <a:t>Encontrar</a:t>
            </a:r>
            <a:r>
              <a:rPr lang="en-US" altLang="en-US" dirty="0"/>
              <a:t> </a:t>
            </a:r>
            <a:r>
              <a:rPr lang="en-US" altLang="en-US" dirty="0" err="1"/>
              <a:t>casos</a:t>
            </a:r>
            <a:r>
              <a:rPr lang="en-US" altLang="en-US" dirty="0"/>
              <a:t> </a:t>
            </a:r>
            <a:r>
              <a:rPr lang="en-US" altLang="en-US" dirty="0" err="1"/>
              <a:t>sistematicamente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5542403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en-US" b="1" dirty="0" err="1">
                <a:ea typeface="Times New Roman" panose="02020603050405020304" pitchFamily="18" charset="0"/>
                <a:cs typeface="Times New Roman" panose="02020603050405020304" pitchFamily="18" charset="0"/>
              </a:rPr>
              <a:t>Cenário</a:t>
            </a:r>
            <a:r>
              <a:rPr lang="en-US" b="1" dirty="0">
                <a:ea typeface="Times New Roman" panose="02020603050405020304" pitchFamily="18" charset="0"/>
                <a:cs typeface="Times New Roman" panose="02020603050405020304" pitchFamily="18" charset="0"/>
              </a:rPr>
              <a:t> - </a:t>
            </a:r>
            <a:r>
              <a:rPr lang="en-US" b="1" dirty="0" err="1">
                <a:ea typeface="Times New Roman" panose="02020603050405020304" pitchFamily="18" charset="0"/>
                <a:cs typeface="Times New Roman" panose="02020603050405020304" pitchFamily="18" charset="0"/>
              </a:rPr>
              <a:t>Parte</a:t>
            </a:r>
            <a:r>
              <a:rPr lang="en-US" b="1" dirty="0">
                <a:ea typeface="Times New Roman" panose="02020603050405020304" pitchFamily="18" charset="0"/>
                <a:cs typeface="Times New Roman" panose="02020603050405020304" pitchFamily="18" charset="0"/>
              </a:rPr>
              <a:t> 2: </a:t>
            </a:r>
            <a:r>
              <a:rPr lang="pt-BR" dirty="0"/>
              <a:t>O responsável pela vigilância investigou o surto de leptospirose. Ele visitou as unidades de saúde e criou uma lista de casos </a:t>
            </a:r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0C32F96-B9D0-4F07-BA64-875D3855B9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Doença </a:t>
            </a:r>
            <a:r>
              <a:rPr lang="en-US" dirty="0" err="1"/>
              <a:t>após</a:t>
            </a:r>
            <a:r>
              <a:rPr lang="en-US" dirty="0"/>
              <a:t> </a:t>
            </a:r>
            <a:r>
              <a:rPr lang="en-US" dirty="0" err="1"/>
              <a:t>uma</a:t>
            </a:r>
            <a:r>
              <a:rPr lang="en-US" dirty="0"/>
              <a:t> </a:t>
            </a:r>
            <a:r>
              <a:rPr lang="en-US" dirty="0" err="1"/>
              <a:t>inundação</a:t>
            </a:r>
            <a:r>
              <a:rPr lang="en-US" dirty="0"/>
              <a:t> (1/3)</a:t>
            </a:r>
          </a:p>
        </p:txBody>
      </p:sp>
    </p:spTree>
    <p:extLst>
      <p:ext uri="{BB962C8B-B14F-4D97-AF65-F5344CB8AC3E}">
        <p14:creationId xmlns:p14="http://schemas.microsoft.com/office/powerpoint/2010/main" val="2828016770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Group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59754340"/>
              </p:ext>
            </p:extLst>
          </p:nvPr>
        </p:nvGraphicFramePr>
        <p:xfrm>
          <a:off x="515534" y="1652156"/>
          <a:ext cx="11160931" cy="4557339"/>
        </p:xfrm>
        <a:graphic>
          <a:graphicData uri="http://schemas.openxmlformats.org/drawingml/2006/table">
            <a:tbl>
              <a:tblPr/>
              <a:tblGrid>
                <a:gridCol w="111006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018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112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414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193800">
                  <a:extLst>
                    <a:ext uri="{9D8B030D-6E8A-4147-A177-3AD203B41FA5}">
                      <a16:colId xmlns:a16="http://schemas.microsoft.com/office/drawing/2014/main" val="2081365656"/>
                    </a:ext>
                  </a:extLst>
                </a:gridCol>
                <a:gridCol w="9398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092200">
                  <a:extLst>
                    <a:ext uri="{9D8B030D-6E8A-4147-A177-3AD203B41FA5}">
                      <a16:colId xmlns:a16="http://schemas.microsoft.com/office/drawing/2014/main" val="1982070099"/>
                    </a:ext>
                  </a:extLst>
                </a:gridCol>
                <a:gridCol w="8382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041400">
                  <a:extLst>
                    <a:ext uri="{9D8B030D-6E8A-4147-A177-3AD203B41FA5}">
                      <a16:colId xmlns:a16="http://schemas.microsoft.com/office/drawing/2014/main" val="3740036889"/>
                    </a:ext>
                  </a:extLst>
                </a:gridCol>
                <a:gridCol w="88900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602065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24335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rgbClr val="A5002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Times New Roman"/>
                      </a:endParaRPr>
                    </a:p>
                  </a:txBody>
                  <a:tcPr marL="91822" marR="91822" marT="0" marB="0" anchor="ctr" horzOverflow="overflow">
                    <a:lnL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rgbClr val="A5002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Times New Roman"/>
                      </a:endParaRPr>
                    </a:p>
                  </a:txBody>
                  <a:tcPr marL="45720" marR="4572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 gridSpan="5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rgbClr val="A5002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/>
                        </a:rPr>
                        <a:t>Sinais</a:t>
                      </a: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/>
                        </a:rPr>
                        <a:t>/ </a:t>
                      </a:r>
                      <a:r>
                        <a:rPr kumimoji="0" lang="en-US" sz="16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/>
                        </a:rPr>
                        <a:t>Sintomas</a:t>
                      </a: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Times New Roman"/>
                      </a:endParaRPr>
                    </a:p>
                  </a:txBody>
                  <a:tcPr marL="45720" marR="45720" anchor="ctr" anchorCtr="1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rgbClr val="A5002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/>
                        <a:cs typeface="Times New Roman"/>
                      </a:endParaRPr>
                    </a:p>
                  </a:txBody>
                  <a:tcPr marL="45720" marR="45720" anchor="b" anchorCtr="1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09C9C">
                        <a:alpha val="30196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rgbClr val="A5002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/>
                        </a:rPr>
                        <a:t>Laboratório</a:t>
                      </a:r>
                    </a:p>
                  </a:txBody>
                  <a:tcPr marL="45720" marR="45720" anchor="ctr" anchorCtr="1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rgbClr val="A5002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/>
                        <a:cs typeface="Times New Roman"/>
                      </a:endParaRPr>
                    </a:p>
                  </a:txBody>
                  <a:tcPr marL="45720" marR="45720" anchor="b" anchorCtr="1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09C9C">
                        <a:alpha val="30196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rgbClr val="A5002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/>
                        </a:rPr>
                        <a:t>Dados </a:t>
                      </a:r>
                      <a:r>
                        <a:rPr kumimoji="0" lang="en-US" sz="16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/>
                        </a:rPr>
                        <a:t>demográficos</a:t>
                      </a: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Times New Roman"/>
                      </a:endParaRPr>
                    </a:p>
                  </a:txBody>
                  <a:tcPr marL="45720" marR="45720" anchor="ctr" anchorCtr="1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2675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rgbClr val="A5002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/>
                        </a:rPr>
                        <a:t>Distrito/ </a:t>
                      </a:r>
                      <a:r>
                        <a:rPr kumimoji="0" lang="en-US" sz="16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/>
                        </a:rPr>
                        <a:t>Número</a:t>
                      </a: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/>
                        </a:rPr>
                        <a:t> do</a:t>
                      </a:r>
                      <a:r>
                        <a:rPr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/>
                        </a:rPr>
                        <a:t> </a:t>
                      </a:r>
                      <a:r>
                        <a:rPr lang="en-US" sz="16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/>
                        </a:rPr>
                        <a:t>processo</a:t>
                      </a:r>
                      <a:endParaRPr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Times New Roman"/>
                      </a:endParaRPr>
                    </a:p>
                  </a:txBody>
                  <a:tcPr marL="45720" marR="45720" anchor="ctr" anchorCtr="1" horzOverflow="overflow">
                    <a:lnL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rgbClr val="A5002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/>
                        </a:rPr>
                        <a:t>Data de </a:t>
                      </a:r>
                      <a:r>
                        <a:rPr kumimoji="0" lang="en-US" sz="16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/>
                        </a:rPr>
                        <a:t>início</a:t>
                      </a: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/>
                        </a:rPr>
                        <a:t> dos </a:t>
                      </a:r>
                      <a:r>
                        <a:rPr kumimoji="0" lang="en-US" sz="16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/>
                        </a:rPr>
                        <a:t>sintomas</a:t>
                      </a: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Times New Roman"/>
                      </a:endParaRPr>
                    </a:p>
                  </a:txBody>
                  <a:tcPr marL="45720" marR="45720" anchor="ctr" anchorCtr="1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None/>
                      </a:pPr>
                      <a:r>
                        <a:rPr lang="en-US" sz="1600" b="0" i="0" u="none" strike="noStrike" cap="none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Febre &gt;37C</a:t>
                      </a:r>
                      <a:endParaRPr lang="en-US">
                        <a:latin typeface="+mn-lt"/>
                      </a:endParaRPr>
                    </a:p>
                  </a:txBody>
                  <a:tcPr marL="45720" marR="45720" anchor="ctr" anchorCtr="1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rgbClr val="A5002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/>
                        </a:rPr>
                        <a:t>Dor de </a:t>
                      </a:r>
                      <a:r>
                        <a:rPr lang="en-US" sz="16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/>
                        </a:rPr>
                        <a:t>cabeça</a:t>
                      </a: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Times New Roman"/>
                      </a:endParaRPr>
                    </a:p>
                  </a:txBody>
                  <a:tcPr marL="45720" marR="45720" anchor="ctr" anchorCtr="1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None/>
                      </a:pPr>
                      <a:r>
                        <a:rPr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/>
                        </a:rPr>
                        <a:t>Dores musculares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Times New Roman"/>
                      </a:endParaRPr>
                    </a:p>
                  </a:txBody>
                  <a:tcPr marL="45720" marR="45720" anchor="ctr" anchorCtr="1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rgbClr val="A50021"/>
                        </a:buClr>
                        <a:buSzTx/>
                        <a:buFont typeface="Wingdings" pitchFamily="2" charset="2"/>
                        <a:buNone/>
                      </a:pPr>
                      <a:r>
                        <a:rPr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/>
                        </a:rPr>
                        <a:t>G-I </a:t>
                      </a:r>
                    </a:p>
                    <a:p>
                      <a:pPr marL="0" marR="0" lvl="0" indent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SzTx/>
                        <a:buFont typeface="Wingdings" pitchFamily="2" charset="2"/>
                        <a:buNone/>
                      </a:pPr>
                      <a:r>
                        <a:rPr lang="en-US" sz="16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/>
                        </a:rPr>
                        <a:t>sinais</a:t>
                      </a: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Times New Roman"/>
                      </a:endParaRPr>
                    </a:p>
                  </a:txBody>
                  <a:tcPr marL="45720" marR="45720" anchor="ctr" anchorCtr="1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None/>
                      </a:pPr>
                      <a:r>
                        <a:rPr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/>
                        </a:rPr>
                        <a:t>Icterícia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Times New Roman"/>
                      </a:endParaRPr>
                    </a:p>
                  </a:txBody>
                  <a:tcPr marL="45720" marR="45720" anchor="ctr" anchorCtr="1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rgbClr val="A5002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/>
                        </a:rPr>
                        <a:t>PCR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Times New Roman"/>
                      </a:endParaRPr>
                    </a:p>
                  </a:txBody>
                  <a:tcPr marL="45720" marR="45720" anchor="ctr" anchorCtr="1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None/>
                        <a:tabLst/>
                      </a:pPr>
                      <a:r>
                        <a:rPr lang="en-US" sz="16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/>
                        </a:rPr>
                        <a:t>Sorologia</a:t>
                      </a: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Times New Roman"/>
                      </a:endParaRPr>
                    </a:p>
                  </a:txBody>
                  <a:tcPr marL="45720" marR="45720" anchor="ctr" anchorCtr="1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rgbClr val="A5002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/>
                        </a:rPr>
                        <a:t>Idade</a:t>
                      </a:r>
                    </a:p>
                  </a:txBody>
                  <a:tcPr marL="45720" marR="45720" anchor="ctr" anchorCtr="1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rgbClr val="A5002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/>
                        </a:rPr>
                        <a:t>Sexo</a:t>
                      </a: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Times New Roman"/>
                      </a:endParaRPr>
                    </a:p>
                  </a:txBody>
                  <a:tcPr marL="45720" marR="45720" anchor="ctr" anchorCtr="1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9304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rgbClr val="A5002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/>
                        </a:rPr>
                        <a:t>A1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Times New Roman"/>
                      </a:endParaRPr>
                    </a:p>
                  </a:txBody>
                  <a:tcPr marL="91822" marR="91822" marT="0" marB="0" anchor="ctr" anchorCtr="1" horzOverflow="overflow">
                    <a:lnL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rgbClr val="A5002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/>
                        </a:rPr>
                        <a:t>25-Junho-24</a:t>
                      </a:r>
                    </a:p>
                  </a:txBody>
                  <a:tcPr marL="91822" marR="91822" marT="0" marB="0" anchor="ctr" anchorCtr="1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/>
                        </a:rPr>
                        <a:t>S</a:t>
                      </a:r>
                    </a:p>
                  </a:txBody>
                  <a:tcPr marL="91822" marR="91822" marT="0" marB="0" anchor="ctr" anchorCtr="1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rgbClr val="A5002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/>
                        </a:rPr>
                        <a:t>S</a:t>
                      </a:r>
                    </a:p>
                  </a:txBody>
                  <a:tcPr marL="91822" marR="91822" marT="0" marB="0" anchor="ctr" anchorCtr="1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lvl="0" indent="0" algn="ctr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/>
                        </a:rPr>
                        <a:t>S</a:t>
                      </a:r>
                    </a:p>
                  </a:txBody>
                  <a:tcPr marL="91822" marR="91822" marT="0" marB="0" anchor="ctr" anchorCtr="1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rgbClr val="A5002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/>
                        </a:rPr>
                        <a:t>S</a:t>
                      </a:r>
                    </a:p>
                  </a:txBody>
                  <a:tcPr marL="91822" marR="91822" marT="0" marB="0" anchor="ctr" anchorCtr="1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lvl="0" indent="0" algn="ctr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/>
                        </a:rPr>
                        <a:t>N</a:t>
                      </a:r>
                    </a:p>
                  </a:txBody>
                  <a:tcPr marL="91822" marR="91822" marT="0" marB="0" anchor="ctr" anchorCtr="1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rgbClr val="A5002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/>
                        </a:rPr>
                        <a:t>+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Times New Roman"/>
                      </a:endParaRPr>
                    </a:p>
                  </a:txBody>
                  <a:tcPr marL="91822" marR="91822" marT="0" marB="0" anchor="ctr" anchorCtr="1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lvl="0" indent="0" algn="ctr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/>
                        </a:rPr>
                        <a:t>-</a:t>
                      </a:r>
                    </a:p>
                  </a:txBody>
                  <a:tcPr marL="91822" marR="91822" marT="0" marB="0" anchor="ctr" anchorCtr="1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rgbClr val="A5002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/>
                        </a:rPr>
                        <a:t>29</a:t>
                      </a:r>
                    </a:p>
                  </a:txBody>
                  <a:tcPr marL="91822" marR="91822" marT="0" marB="0" anchor="ctr" anchorCtr="1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rgbClr val="A5002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/>
                        </a:rPr>
                        <a:t>M</a:t>
                      </a:r>
                    </a:p>
                  </a:txBody>
                  <a:tcPr marL="91822" marR="91822" marT="0" marB="0" anchor="ctr" anchorCtr="1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2528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rgbClr val="A5002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/>
                        </a:rPr>
                        <a:t>A2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Times New Roman"/>
                      </a:endParaRPr>
                    </a:p>
                  </a:txBody>
                  <a:tcPr marL="91822" marR="91822" marT="0" marB="0" anchor="ctr" anchorCtr="1" horzOverflow="overflow">
                    <a:lnL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rgbClr val="A5002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/>
                        </a:rPr>
                        <a:t>25-Junho-24</a:t>
                      </a: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Times New Roman"/>
                      </a:endParaRPr>
                    </a:p>
                  </a:txBody>
                  <a:tcPr marL="91822" marR="91822" marT="0" marB="0" anchor="ctr" anchorCtr="1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rgbClr val="A5002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/>
                        </a:rPr>
                        <a:t>S</a:t>
                      </a:r>
                    </a:p>
                  </a:txBody>
                  <a:tcPr marL="91822" marR="91822" marT="0" marB="0" anchor="ctr" anchorCtr="1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rgbClr val="A5002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/>
                        </a:rPr>
                        <a:t>N</a:t>
                      </a:r>
                    </a:p>
                  </a:txBody>
                  <a:tcPr marL="91822" marR="91822" marT="0" marB="0" anchor="ctr" anchorCtr="1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lvl="0" indent="0" algn="ctr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/>
                        </a:rPr>
                        <a:t>S</a:t>
                      </a:r>
                    </a:p>
                  </a:txBody>
                  <a:tcPr marL="91822" marR="91822" marT="0" marB="0" anchor="ctr" anchorCtr="1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rgbClr val="A5002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/>
                        </a:rPr>
                        <a:t>N</a:t>
                      </a:r>
                    </a:p>
                  </a:txBody>
                  <a:tcPr marL="91822" marR="91822" marT="0" marB="0" anchor="ctr" anchorCtr="1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lvl="0" indent="0" algn="ctr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/>
                        </a:rPr>
                        <a:t>N</a:t>
                      </a:r>
                    </a:p>
                  </a:txBody>
                  <a:tcPr marL="91822" marR="91822" marT="0" marB="0" anchor="ctr" anchorCtr="1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rgbClr val="A5002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/>
                        </a:rPr>
                        <a:t>+</a:t>
                      </a:r>
                    </a:p>
                  </a:txBody>
                  <a:tcPr marL="91822" marR="91822" marT="0" marB="0" anchor="ctr" anchorCtr="1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lvl="0" indent="0" algn="ctr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/>
                        </a:rPr>
                        <a:t>-</a:t>
                      </a:r>
                    </a:p>
                  </a:txBody>
                  <a:tcPr marL="91822" marR="91822" marT="0" marB="0" anchor="ctr" anchorCtr="1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rgbClr val="A5002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/>
                        </a:rPr>
                        <a:t>36</a:t>
                      </a:r>
                    </a:p>
                  </a:txBody>
                  <a:tcPr marL="91822" marR="91822" marT="0" marB="0" anchor="ctr" anchorCtr="1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rgbClr val="A5002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/>
                        </a:rPr>
                        <a:t>M</a:t>
                      </a:r>
                    </a:p>
                  </a:txBody>
                  <a:tcPr marL="91822" marR="91822" marT="0" marB="0" anchor="ctr" anchorCtr="1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949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rgbClr val="A5002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/>
                        </a:rPr>
                        <a:t>A3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Times New Roman"/>
                      </a:endParaRPr>
                    </a:p>
                  </a:txBody>
                  <a:tcPr marL="91822" marR="91822" marT="0" marB="0" anchor="ctr" anchorCtr="1" horzOverflow="overflow">
                    <a:lnL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rgbClr val="A50021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/>
                        </a:rPr>
                        <a:t>26-Junho-24</a:t>
                      </a: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Times New Roman"/>
                      </a:endParaRPr>
                    </a:p>
                  </a:txBody>
                  <a:tcPr marL="91822" marR="91822" marT="0" marB="0" anchor="ctr" anchorCtr="1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rgbClr val="A5002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/>
                        </a:rPr>
                        <a:t>S</a:t>
                      </a:r>
                    </a:p>
                  </a:txBody>
                  <a:tcPr marL="91822" marR="91822" marT="0" marB="0" anchor="ctr" anchorCtr="1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rgbClr val="A5002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/>
                        </a:rPr>
                        <a:t>S</a:t>
                      </a:r>
                    </a:p>
                  </a:txBody>
                  <a:tcPr marL="91822" marR="91822" marT="0" marB="0" anchor="ctr" anchorCtr="1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lvl="0" indent="0" algn="ctr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/>
                        </a:rPr>
                        <a:t>N</a:t>
                      </a:r>
                    </a:p>
                  </a:txBody>
                  <a:tcPr marL="91822" marR="91822" marT="0" marB="0" anchor="ctr" anchorCtr="1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rgbClr val="A5002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/>
                        </a:rPr>
                        <a:t>S</a:t>
                      </a:r>
                    </a:p>
                  </a:txBody>
                  <a:tcPr marL="91822" marR="91822" marT="0" marB="0" anchor="ctr" anchorCtr="1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lvl="0" indent="0" algn="ctr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/>
                        </a:rPr>
                        <a:t>N</a:t>
                      </a:r>
                    </a:p>
                  </a:txBody>
                  <a:tcPr marL="91822" marR="91822" marT="0" marB="0" anchor="ctr" anchorCtr="1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rgbClr val="A5002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/>
                        </a:rPr>
                        <a:t>+</a:t>
                      </a:r>
                    </a:p>
                  </a:txBody>
                  <a:tcPr marL="91822" marR="91822" marT="0" marB="0" anchor="ctr" anchorCtr="1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lvl="0" indent="0" algn="ctr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/>
                        </a:rPr>
                        <a:t>-</a:t>
                      </a:r>
                    </a:p>
                  </a:txBody>
                  <a:tcPr marL="91822" marR="91822" marT="0" marB="0" anchor="ctr" anchorCtr="1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rgbClr val="A5002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/>
                        </a:rPr>
                        <a:t>32</a:t>
                      </a:r>
                    </a:p>
                  </a:txBody>
                  <a:tcPr marL="91822" marR="91822" marT="0" marB="0" anchor="ctr" anchorCtr="1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rgbClr val="A5002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/>
                        </a:rPr>
                        <a:t>F</a:t>
                      </a:r>
                    </a:p>
                  </a:txBody>
                  <a:tcPr marL="91822" marR="91822" marT="0" marB="0" anchor="ctr" anchorCtr="1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6107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rgbClr val="A5002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/>
                        </a:rPr>
                        <a:t>A4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Times New Roman"/>
                      </a:endParaRPr>
                    </a:p>
                  </a:txBody>
                  <a:tcPr marL="91822" marR="91822" marT="0" marB="0" anchor="ctr" anchorCtr="1" horzOverflow="overflow">
                    <a:lnL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rgbClr val="A5002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/>
                        </a:rPr>
                        <a:t>24-Junho-24</a:t>
                      </a: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Times New Roman"/>
                      </a:endParaRPr>
                    </a:p>
                  </a:txBody>
                  <a:tcPr marL="91822" marR="91822" marT="0" marB="0" anchor="ctr" anchorCtr="1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rgbClr val="A5002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/>
                        </a:rPr>
                        <a:t>S</a:t>
                      </a:r>
                    </a:p>
                  </a:txBody>
                  <a:tcPr marL="91822" marR="91822" marT="0" marB="0" anchor="ctr" anchorCtr="1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rgbClr val="A5002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/>
                        </a:rPr>
                        <a:t>N</a:t>
                      </a:r>
                    </a:p>
                  </a:txBody>
                  <a:tcPr marL="91822" marR="91822" marT="0" marB="0" anchor="ctr" anchorCtr="1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lvl="0" indent="0" algn="ctr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/>
                        </a:rPr>
                        <a:t>S</a:t>
                      </a:r>
                    </a:p>
                  </a:txBody>
                  <a:tcPr marL="91822" marR="91822" marT="0" marB="0" anchor="ctr" anchorCtr="1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rgbClr val="A5002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/>
                        </a:rPr>
                        <a:t>S</a:t>
                      </a:r>
                    </a:p>
                  </a:txBody>
                  <a:tcPr marL="91822" marR="91822" marT="0" marB="0" anchor="ctr" anchorCtr="1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lvl="0" indent="0" algn="ctr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/>
                        </a:rPr>
                        <a:t>N</a:t>
                      </a:r>
                    </a:p>
                  </a:txBody>
                  <a:tcPr marL="91822" marR="91822" marT="0" marB="0" anchor="ctr" anchorCtr="1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rgbClr val="A5002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/>
                        </a:rPr>
                        <a:t>+</a:t>
                      </a:r>
                    </a:p>
                  </a:txBody>
                  <a:tcPr marL="91822" marR="91822" marT="0" marB="0" anchor="ctr" anchorCtr="1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lvl="0" indent="0" algn="ctr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/>
                        </a:rPr>
                        <a:t>-</a:t>
                      </a:r>
                    </a:p>
                  </a:txBody>
                  <a:tcPr marL="91822" marR="91822" marT="0" marB="0" anchor="ctr" anchorCtr="1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rgbClr val="A5002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/>
                        </a:rPr>
                        <a:t>10</a:t>
                      </a:r>
                    </a:p>
                  </a:txBody>
                  <a:tcPr marL="91822" marR="91822" marT="0" marB="0" anchor="ctr" anchorCtr="1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rgbClr val="A5002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/>
                        </a:rPr>
                        <a:t>M</a:t>
                      </a:r>
                    </a:p>
                  </a:txBody>
                  <a:tcPr marL="91822" marR="91822" marT="0" marB="0" anchor="ctr" anchorCtr="1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949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rgbClr val="A5002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/>
                        </a:rPr>
                        <a:t>A5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Times New Roman"/>
                      </a:endParaRPr>
                    </a:p>
                  </a:txBody>
                  <a:tcPr marL="91822" marR="91822" marT="0" marB="0" anchor="ctr" anchorCtr="1" horzOverflow="overflow">
                    <a:lnL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rgbClr val="A50021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/>
                        </a:rPr>
                        <a:t>25-Junho-24</a:t>
                      </a: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Times New Roman"/>
                      </a:endParaRPr>
                    </a:p>
                  </a:txBody>
                  <a:tcPr marL="91822" marR="91822" marT="0" marB="0" anchor="ctr" anchorCtr="1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rgbClr val="A5002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/>
                        </a:rPr>
                        <a:t>S</a:t>
                      </a:r>
                    </a:p>
                  </a:txBody>
                  <a:tcPr marL="91822" marR="91822" marT="0" marB="0" anchor="ctr" anchorCtr="1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rgbClr val="A5002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/>
                        </a:rPr>
                        <a:t>N</a:t>
                      </a:r>
                    </a:p>
                  </a:txBody>
                  <a:tcPr marL="91822" marR="91822" marT="0" marB="0" anchor="ctr" anchorCtr="1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lvl="0" indent="0" algn="ctr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/>
                        </a:rPr>
                        <a:t>S</a:t>
                      </a:r>
                    </a:p>
                  </a:txBody>
                  <a:tcPr marL="91822" marR="91822" marT="0" marB="0" anchor="ctr" anchorCtr="1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rgbClr val="A5002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/>
                        </a:rPr>
                        <a:t>S</a:t>
                      </a:r>
                    </a:p>
                  </a:txBody>
                  <a:tcPr marL="91822" marR="91822" marT="0" marB="0" anchor="ctr" anchorCtr="1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lvl="0" indent="0" algn="ctr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/>
                        </a:rPr>
                        <a:t>N</a:t>
                      </a:r>
                    </a:p>
                  </a:txBody>
                  <a:tcPr marL="91822" marR="91822" marT="0" marB="0" anchor="ctr" anchorCtr="1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rgbClr val="A5002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/>
                        </a:rPr>
                        <a:t>+</a:t>
                      </a:r>
                    </a:p>
                  </a:txBody>
                  <a:tcPr marL="91822" marR="91822" marT="0" marB="0" anchor="ctr" anchorCtr="1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lvl="0" indent="0" algn="ctr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/>
                        </a:rPr>
                        <a:t>-</a:t>
                      </a:r>
                    </a:p>
                  </a:txBody>
                  <a:tcPr marL="91822" marR="91822" marT="0" marB="0" anchor="ctr" anchorCtr="1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rgbClr val="A5002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/>
                        </a:rPr>
                        <a:t>6</a:t>
                      </a:r>
                    </a:p>
                  </a:txBody>
                  <a:tcPr marL="91822" marR="91822" marT="0" marB="0" anchor="ctr" anchorCtr="1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rgbClr val="A5002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/>
                        </a:rPr>
                        <a:t>F</a:t>
                      </a:r>
                    </a:p>
                  </a:txBody>
                  <a:tcPr marL="91822" marR="91822" marT="0" marB="0" anchor="ctr" anchorCtr="1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9118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rgbClr val="A5002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/>
                        </a:rPr>
                        <a:t>B6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Times New Roman"/>
                      </a:endParaRPr>
                    </a:p>
                  </a:txBody>
                  <a:tcPr marL="91822" marR="91822" marT="0" marB="0" anchor="ctr" anchorCtr="1" horzOverflow="overflow">
                    <a:lnL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rgbClr val="A50021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/>
                        </a:rPr>
                        <a:t>24-Junho-24</a:t>
                      </a: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Times New Roman"/>
                      </a:endParaRPr>
                    </a:p>
                  </a:txBody>
                  <a:tcPr marL="91822" marR="91822" marT="0" marB="0" anchor="ctr" anchorCtr="1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rgbClr val="A5002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/>
                        </a:rPr>
                        <a:t>S</a:t>
                      </a:r>
                    </a:p>
                  </a:txBody>
                  <a:tcPr marL="91822" marR="91822" marT="0" marB="0" anchor="ctr" anchorCtr="1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rgbClr val="A5002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/>
                        </a:rPr>
                        <a:t>N</a:t>
                      </a:r>
                    </a:p>
                  </a:txBody>
                  <a:tcPr marL="91822" marR="91822" marT="0" marB="0" anchor="ctr" anchorCtr="1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lvl="0" indent="0" algn="ctr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/>
                        </a:rPr>
                        <a:t>N</a:t>
                      </a:r>
                    </a:p>
                  </a:txBody>
                  <a:tcPr marL="91822" marR="91822" marT="0" marB="0" anchor="ctr" anchorCtr="1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rgbClr val="A5002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/>
                        </a:rPr>
                        <a:t>S</a:t>
                      </a:r>
                    </a:p>
                  </a:txBody>
                  <a:tcPr marL="91822" marR="91822" marT="0" marB="0" anchor="ctr" anchorCtr="1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lvl="0" indent="0" algn="ctr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/>
                        </a:rPr>
                        <a:t>N</a:t>
                      </a:r>
                    </a:p>
                  </a:txBody>
                  <a:tcPr marL="91822" marR="91822" marT="0" marB="0" anchor="ctr" anchorCtr="1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rgbClr val="A5002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/>
                        </a:rPr>
                        <a:t>+</a:t>
                      </a:r>
                    </a:p>
                  </a:txBody>
                  <a:tcPr marL="91822" marR="91822" marT="0" marB="0" anchor="ctr" anchorCtr="1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lvl="0" indent="0" algn="ctr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/>
                        </a:rPr>
                        <a:t>-</a:t>
                      </a:r>
                    </a:p>
                  </a:txBody>
                  <a:tcPr marL="91822" marR="91822" marT="0" marB="0" anchor="ctr" anchorCtr="1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rgbClr val="A5002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/>
                        </a:rPr>
                        <a:t>12</a:t>
                      </a:r>
                    </a:p>
                  </a:txBody>
                  <a:tcPr marL="91822" marR="91822" marT="0" marB="0" anchor="ctr" anchorCtr="1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rgbClr val="A5002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/>
                        </a:rPr>
                        <a:t>F</a:t>
                      </a:r>
                    </a:p>
                  </a:txBody>
                  <a:tcPr marL="91822" marR="91822" marT="0" marB="0" anchor="ctr" anchorCtr="1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38833">
                <a:tc>
                  <a:txBody>
                    <a:bodyPr/>
                    <a:lstStyle/>
                    <a:p>
                      <a:pPr marL="0" lvl="0" indent="0" algn="ctr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None/>
                        <a:tabLst/>
                      </a:pPr>
                      <a:r>
                        <a:rPr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/>
                        </a:rPr>
                        <a:t>B7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Times New Roman"/>
                      </a:endParaRPr>
                    </a:p>
                  </a:txBody>
                  <a:tcPr marL="91822" marR="91822" marT="0" marB="0" anchor="ctr" anchorCtr="1" horzOverflow="overflow">
                    <a:lnL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/>
                        </a:rPr>
                        <a:t>22-Junho-24</a:t>
                      </a: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Times New Roman"/>
                      </a:endParaRPr>
                    </a:p>
                  </a:txBody>
                  <a:tcPr marL="91822" marR="91822" marT="0" marB="0" anchor="ctr" anchorCtr="1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lvl="0" indent="0" algn="ctr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/>
                        </a:rPr>
                        <a:t>S</a:t>
                      </a:r>
                    </a:p>
                  </a:txBody>
                  <a:tcPr marL="91822" marR="91822" marT="0" marB="0" anchor="ctr" anchorCtr="1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lvl="0" indent="0" algn="ctr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/>
                        </a:rPr>
                        <a:t>S</a:t>
                      </a:r>
                    </a:p>
                  </a:txBody>
                  <a:tcPr marL="91822" marR="91822" marT="0" marB="0" anchor="ctr" anchorCtr="1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lvl="0" indent="0" algn="ctr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/>
                        </a:rPr>
                        <a:t>S</a:t>
                      </a:r>
                    </a:p>
                  </a:txBody>
                  <a:tcPr marL="91822" marR="91822" marT="0" marB="0" anchor="ctr" anchorCtr="1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lvl="0" indent="0" algn="ctr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/>
                        </a:rPr>
                        <a:t>N</a:t>
                      </a:r>
                    </a:p>
                  </a:txBody>
                  <a:tcPr marL="91822" marR="91822" marT="0" marB="0" anchor="ctr" anchorCtr="1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lvl="0" indent="0" algn="ctr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/>
                        </a:rPr>
                        <a:t>N</a:t>
                      </a:r>
                    </a:p>
                  </a:txBody>
                  <a:tcPr marL="91822" marR="91822" marT="0" marB="0" anchor="ctr" anchorCtr="1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lvl="0" indent="0" algn="ctr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/>
                        </a:rPr>
                        <a:t>-</a:t>
                      </a:r>
                    </a:p>
                  </a:txBody>
                  <a:tcPr marL="91822" marR="91822" marT="0" marB="0" anchor="ctr" anchorCtr="1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lvl="0" indent="0" algn="ctr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/>
                        </a:rPr>
                        <a:t>+</a:t>
                      </a:r>
                    </a:p>
                  </a:txBody>
                  <a:tcPr marL="91822" marR="91822" marT="0" marB="0" anchor="ctr" anchorCtr="1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lvl="0" indent="0" algn="ctr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/>
                        </a:rPr>
                        <a:t>15</a:t>
                      </a:r>
                    </a:p>
                  </a:txBody>
                  <a:tcPr marL="91822" marR="91822" marT="0" marB="0" anchor="ctr" anchorCtr="1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lvl="0" indent="0" algn="ctr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/>
                        </a:rPr>
                        <a:t>F</a:t>
                      </a:r>
                    </a:p>
                  </a:txBody>
                  <a:tcPr marL="91822" marR="91822" marT="0" marB="0" anchor="ctr" anchorCtr="1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47915799"/>
                  </a:ext>
                </a:extLst>
              </a:tr>
              <a:tr h="330670">
                <a:tc>
                  <a:txBody>
                    <a:bodyPr/>
                    <a:lstStyle/>
                    <a:p>
                      <a:pPr marL="0" lvl="0" indent="0" algn="ctr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None/>
                        <a:tabLst/>
                      </a:pPr>
                      <a:r>
                        <a:rPr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/>
                        </a:rPr>
                        <a:t>B8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Times New Roman"/>
                      </a:endParaRPr>
                    </a:p>
                  </a:txBody>
                  <a:tcPr marL="91822" marR="91822" marT="0" marB="0" anchor="ctr" anchorCtr="1" horzOverflow="overflow">
                    <a:lnL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/>
                        </a:rPr>
                        <a:t>21-Junho-24</a:t>
                      </a: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Times New Roman"/>
                      </a:endParaRPr>
                    </a:p>
                  </a:txBody>
                  <a:tcPr marL="91822" marR="91822" marT="0" marB="0" anchor="ctr" anchorCtr="1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lvl="0" indent="0" algn="ctr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/>
                        </a:rPr>
                        <a:t>S</a:t>
                      </a:r>
                    </a:p>
                  </a:txBody>
                  <a:tcPr marL="91822" marR="91822" marT="0" marB="0" anchor="ctr" anchorCtr="1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lvl="0" indent="0" algn="ctr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/>
                        </a:rPr>
                        <a:t>S</a:t>
                      </a:r>
                    </a:p>
                  </a:txBody>
                  <a:tcPr marL="91822" marR="91822" marT="0" marB="0" anchor="ctr" anchorCtr="1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lvl="0" indent="0" algn="ctr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/>
                        </a:rPr>
                        <a:t>N</a:t>
                      </a:r>
                    </a:p>
                  </a:txBody>
                  <a:tcPr marL="91822" marR="91822" marT="0" marB="0" anchor="ctr" anchorCtr="1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lvl="0" indent="0" algn="ctr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/>
                        </a:rPr>
                        <a:t>N</a:t>
                      </a:r>
                    </a:p>
                  </a:txBody>
                  <a:tcPr marL="91822" marR="91822" marT="0" marB="0" anchor="ctr" anchorCtr="1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lvl="0" indent="0" algn="ctr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/>
                        </a:rPr>
                        <a:t>N</a:t>
                      </a:r>
                    </a:p>
                  </a:txBody>
                  <a:tcPr marL="91822" marR="91822" marT="0" marB="0" anchor="ctr" anchorCtr="1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lvl="0" indent="0" algn="ctr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/>
                        </a:rPr>
                        <a:t>-</a:t>
                      </a:r>
                    </a:p>
                  </a:txBody>
                  <a:tcPr marL="91822" marR="91822" marT="0" marB="0" anchor="ctr" anchorCtr="1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lvl="0" indent="0" algn="ctr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/>
                        </a:rPr>
                        <a:t>+</a:t>
                      </a:r>
                    </a:p>
                  </a:txBody>
                  <a:tcPr marL="91822" marR="91822" marT="0" marB="0" anchor="ctr" anchorCtr="1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lvl="0" indent="0" algn="ctr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/>
                        </a:rPr>
                        <a:t>35</a:t>
                      </a:r>
                    </a:p>
                  </a:txBody>
                  <a:tcPr marL="91822" marR="91822" marT="0" marB="0" anchor="ctr" anchorCtr="1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lvl="0" indent="0" algn="ctr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/>
                        </a:rPr>
                        <a:t>M</a:t>
                      </a:r>
                    </a:p>
                  </a:txBody>
                  <a:tcPr marL="91822" marR="91822" marT="0" marB="0" anchor="ctr" anchorCtr="1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47288944"/>
                  </a:ext>
                </a:extLst>
              </a:tr>
              <a:tr h="352387">
                <a:tc>
                  <a:txBody>
                    <a:bodyPr/>
                    <a:lstStyle/>
                    <a:p>
                      <a:pPr marL="0" lvl="0" indent="0" algn="ctr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None/>
                        <a:tabLst/>
                      </a:pPr>
                      <a:r>
                        <a:rPr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/>
                        </a:rPr>
                        <a:t>B9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Times New Roman"/>
                      </a:endParaRPr>
                    </a:p>
                  </a:txBody>
                  <a:tcPr marL="91822" marR="91822" marT="0" marB="0" anchor="ctr" anchorCtr="1" horzOverflow="overflow">
                    <a:lnL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/>
                        </a:rPr>
                        <a:t>19-Junho-24</a:t>
                      </a: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Times New Roman"/>
                      </a:endParaRPr>
                    </a:p>
                  </a:txBody>
                  <a:tcPr marL="91822" marR="91822" marT="0" marB="0" anchor="ctr" anchorCtr="1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lvl="0" indent="0" algn="ctr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/>
                        </a:rPr>
                        <a:t>S</a:t>
                      </a:r>
                    </a:p>
                  </a:txBody>
                  <a:tcPr marL="91822" marR="91822" marT="0" marB="0" anchor="ctr" anchorCtr="1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lvl="0" indent="0" algn="ctr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/>
                        </a:rPr>
                        <a:t>S</a:t>
                      </a:r>
                    </a:p>
                  </a:txBody>
                  <a:tcPr marL="91822" marR="91822" marT="0" marB="0" anchor="ctr" anchorCtr="1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lvl="0" indent="0" algn="ctr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/>
                        </a:rPr>
                        <a:t>S</a:t>
                      </a:r>
                    </a:p>
                  </a:txBody>
                  <a:tcPr marL="91822" marR="91822" marT="0" marB="0" anchor="ctr" anchorCtr="1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lvl="0" indent="0" algn="ctr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/>
                        </a:rPr>
                        <a:t>N</a:t>
                      </a:r>
                    </a:p>
                  </a:txBody>
                  <a:tcPr marL="91822" marR="91822" marT="0" marB="0" anchor="ctr" anchorCtr="1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lvl="0" indent="0" algn="ctr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/>
                        </a:rPr>
                        <a:t>S</a:t>
                      </a:r>
                    </a:p>
                  </a:txBody>
                  <a:tcPr marL="91822" marR="91822" marT="0" marB="0" anchor="ctr" anchorCtr="1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lvl="0" indent="0" algn="ctr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/>
                        </a:rPr>
                        <a:t>-</a:t>
                      </a:r>
                    </a:p>
                  </a:txBody>
                  <a:tcPr marL="91822" marR="91822" marT="0" marB="0" anchor="ctr" anchorCtr="1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lvl="0" indent="0" algn="ctr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None/>
                        <a:tabLst/>
                      </a:pPr>
                      <a:r>
                        <a:rPr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/>
                        </a:rPr>
                        <a:t>+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Times New Roman"/>
                      </a:endParaRPr>
                    </a:p>
                  </a:txBody>
                  <a:tcPr marL="91822" marR="91822" marT="0" marB="0" anchor="ctr" anchorCtr="1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lvl="0" indent="0" algn="ctr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None/>
                        <a:tabLst/>
                      </a:pPr>
                      <a:r>
                        <a:rPr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/>
                        </a:rPr>
                        <a:t>62</a:t>
                      </a: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Times New Roman"/>
                      </a:endParaRPr>
                    </a:p>
                  </a:txBody>
                  <a:tcPr marL="91822" marR="91822" marT="0" marB="0" anchor="ctr" anchorCtr="1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lvl="0" indent="0" algn="ctr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/>
                        </a:rPr>
                        <a:t>M</a:t>
                      </a:r>
                    </a:p>
                  </a:txBody>
                  <a:tcPr marL="91822" marR="91822" marT="0" marB="0" anchor="ctr" anchorCtr="1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31551245"/>
                  </a:ext>
                </a:extLst>
              </a:tr>
            </a:tbl>
          </a:graphicData>
        </a:graphic>
      </p:graphicFrame>
      <p:sp>
        <p:nvSpPr>
          <p:cNvPr id="2" name="Title 1">
            <a:extLst>
              <a:ext uri="{FF2B5EF4-FFF2-40B4-BE49-F238E27FC236}">
                <a16:creationId xmlns:a16="http://schemas.microsoft.com/office/drawing/2014/main" id="{C824A5CB-5180-4899-8C20-9357A1E168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Doença </a:t>
            </a:r>
            <a:r>
              <a:rPr lang="en-US" dirty="0" err="1"/>
              <a:t>após</a:t>
            </a:r>
            <a:r>
              <a:rPr lang="en-US" dirty="0"/>
              <a:t> </a:t>
            </a:r>
            <a:r>
              <a:rPr lang="en-US" dirty="0" err="1"/>
              <a:t>uma</a:t>
            </a:r>
            <a:r>
              <a:rPr lang="en-US" dirty="0"/>
              <a:t> </a:t>
            </a:r>
            <a:r>
              <a:rPr lang="en-US" dirty="0" err="1"/>
              <a:t>inundação</a:t>
            </a:r>
            <a:r>
              <a:rPr lang="en-US" dirty="0"/>
              <a:t> (2/3)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857F30C-1631-6204-E895-A04FDC9A8BB9}"/>
              </a:ext>
            </a:extLst>
          </p:cNvPr>
          <p:cNvSpPr txBox="1"/>
          <p:nvPr/>
        </p:nvSpPr>
        <p:spPr>
          <a:xfrm>
            <a:off x="2554906" y="1224671"/>
            <a:ext cx="7401372" cy="461665"/>
          </a:xfrm>
          <a:prstGeom prst="rect">
            <a:avLst/>
          </a:prstGeom>
          <a:noFill/>
          <a:ln>
            <a:noFill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2400" b="1" dirty="0">
                <a:latin typeface="Arial"/>
                <a:cs typeface="Arial"/>
              </a:rPr>
              <a:t>Lista de </a:t>
            </a:r>
            <a:r>
              <a:rPr lang="en-US" sz="2400" b="1" dirty="0" err="1">
                <a:latin typeface="Arial"/>
                <a:cs typeface="Arial"/>
              </a:rPr>
              <a:t>casos</a:t>
            </a:r>
            <a:r>
              <a:rPr lang="en-US" sz="2400" b="1" dirty="0">
                <a:latin typeface="Arial"/>
                <a:cs typeface="Arial"/>
              </a:rPr>
              <a:t> de </a:t>
            </a:r>
            <a:r>
              <a:rPr lang="en-US" sz="2400" b="1" dirty="0" err="1">
                <a:latin typeface="Arial"/>
                <a:cs typeface="Arial"/>
              </a:rPr>
              <a:t>leptospirose</a:t>
            </a:r>
            <a:r>
              <a:rPr lang="en-US" sz="2400" b="1" dirty="0">
                <a:latin typeface="Arial"/>
                <a:cs typeface="Arial"/>
              </a:rPr>
              <a:t>: Casos </a:t>
            </a:r>
            <a:r>
              <a:rPr lang="en-US" sz="2400" b="1" dirty="0" err="1">
                <a:latin typeface="Arial"/>
                <a:cs typeface="Arial"/>
              </a:rPr>
              <a:t>humanos</a:t>
            </a:r>
            <a:endParaRPr lang="en-US" sz="2400" b="1" dirty="0">
              <a:latin typeface="Arial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32581AD-77B5-BD12-FE8B-9C0A01B8F1C4}"/>
              </a:ext>
            </a:extLst>
          </p:cNvPr>
          <p:cNvSpPr txBox="1"/>
          <p:nvPr/>
        </p:nvSpPr>
        <p:spPr>
          <a:xfrm>
            <a:off x="4927265" y="6244544"/>
            <a:ext cx="1979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 = Sim N = </a:t>
            </a:r>
            <a:r>
              <a:rPr lang="en-US" dirty="0" err="1"/>
              <a:t>Não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171623116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 eaLnBrk="0" fontAlgn="base" hangingPunct="0">
              <a:spcBef>
                <a:spcPts val="600"/>
              </a:spcBef>
              <a:spcAft>
                <a:spcPts val="0"/>
              </a:spcAft>
              <a:buNone/>
            </a:pPr>
            <a:r>
              <a:rPr lang="en-US" b="1" u="sng" dirty="0" err="1">
                <a:ea typeface="MS Mincho" panose="02020609040205080304" pitchFamily="49" charset="-128"/>
                <a:cs typeface="Times New Roman" panose="02020603050405020304" pitchFamily="18" charset="0"/>
              </a:rPr>
              <a:t>Questão</a:t>
            </a:r>
            <a:r>
              <a:rPr lang="en-US" b="1" u="sng" dirty="0">
                <a:ea typeface="MS Mincho" panose="02020609040205080304" pitchFamily="49" charset="-128"/>
                <a:cs typeface="Times New Roman" panose="02020603050405020304" pitchFamily="18" charset="0"/>
              </a:rPr>
              <a:t> 7:</a:t>
            </a:r>
            <a:r>
              <a:rPr lang="en-US" b="1" dirty="0">
                <a:ea typeface="MS Mincho" panose="02020609040205080304" pitchFamily="49" charset="-128"/>
                <a:cs typeface="Times New Roman" panose="02020603050405020304" pitchFamily="18" charset="0"/>
              </a:rPr>
              <a:t> </a:t>
            </a:r>
            <a:r>
              <a:rPr lang="pt-BR" dirty="0"/>
              <a:t>Há grupos específicos de pessoas afetadas? </a:t>
            </a:r>
            <a:endParaRPr lang="en-US" dirty="0">
              <a:effectLst/>
              <a:ea typeface="MS Mincho" panose="02020609040205080304" pitchFamily="49" charset="-128"/>
              <a:cs typeface="Times New Roman" panose="02020603050405020304" pitchFamily="18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0C32F96-B9D0-4F07-BA64-875D3855B9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Doença </a:t>
            </a:r>
            <a:r>
              <a:rPr lang="en-US" dirty="0" err="1"/>
              <a:t>após</a:t>
            </a:r>
            <a:r>
              <a:rPr lang="en-US" dirty="0"/>
              <a:t> </a:t>
            </a:r>
            <a:r>
              <a:rPr lang="en-US" dirty="0" err="1"/>
              <a:t>uma</a:t>
            </a:r>
            <a:r>
              <a:rPr lang="en-US" dirty="0"/>
              <a:t> </a:t>
            </a:r>
            <a:r>
              <a:rPr lang="en-US" dirty="0" err="1"/>
              <a:t>inundação</a:t>
            </a:r>
            <a:r>
              <a:rPr lang="en-US" dirty="0"/>
              <a:t> (3/3)</a:t>
            </a:r>
          </a:p>
        </p:txBody>
      </p:sp>
    </p:spTree>
    <p:extLst>
      <p:ext uri="{BB962C8B-B14F-4D97-AF65-F5344CB8AC3E}">
        <p14:creationId xmlns:p14="http://schemas.microsoft.com/office/powerpoint/2010/main" val="1854162954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 eaLnBrk="0" fontAlgn="base" hangingPunct="0">
              <a:spcBef>
                <a:spcPts val="600"/>
              </a:spcBef>
              <a:spcAft>
                <a:spcPts val="0"/>
              </a:spcAft>
              <a:buNone/>
            </a:pPr>
            <a:r>
              <a:rPr lang="en-US" b="1" u="sng" dirty="0" err="1">
                <a:ea typeface="MS Mincho" panose="02020609040205080304" pitchFamily="49" charset="-128"/>
                <a:cs typeface="Times New Roman" panose="02020603050405020304" pitchFamily="18" charset="0"/>
              </a:rPr>
              <a:t>Questão</a:t>
            </a:r>
            <a:r>
              <a:rPr lang="en-US" b="1" u="sng" dirty="0">
                <a:ea typeface="MS Mincho" panose="02020609040205080304" pitchFamily="49" charset="-128"/>
                <a:cs typeface="Times New Roman" panose="02020603050405020304" pitchFamily="18" charset="0"/>
              </a:rPr>
              <a:t> 7:</a:t>
            </a:r>
            <a:r>
              <a:rPr lang="en-US" b="1" dirty="0">
                <a:ea typeface="MS Mincho" panose="02020609040205080304" pitchFamily="49" charset="-128"/>
                <a:cs typeface="Times New Roman" panose="02020603050405020304" pitchFamily="18" charset="0"/>
              </a:rPr>
              <a:t> </a:t>
            </a:r>
            <a:r>
              <a:rPr lang="pt-BR" dirty="0"/>
              <a:t>Há grupos específicos de pessoas afetadas? </a:t>
            </a:r>
            <a:endParaRPr lang="en-US" dirty="0"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 eaLnBrk="0" fontAlgn="base" hangingPunct="0"/>
            <a:endParaRPr lang="en-US" b="1" u="sng" dirty="0">
              <a:effectLst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 eaLnBrk="0" fontAlgn="base" hangingPunct="0"/>
            <a:r>
              <a:rPr lang="en-US" b="1" u="sng" dirty="0">
                <a:effectLst/>
                <a:ea typeface="MS Mincho" panose="02020609040205080304" pitchFamily="49" charset="-128"/>
                <a:cs typeface="Times New Roman" panose="02020603050405020304" pitchFamily="18" charset="0"/>
              </a:rPr>
              <a:t>Resposta</a:t>
            </a:r>
            <a:r>
              <a:rPr lang="en-US" b="1" u="sng" dirty="0">
                <a:ea typeface="MS Mincho" panose="02020609040205080304" pitchFamily="49" charset="-128"/>
                <a:cs typeface="Times New Roman" panose="02020603050405020304" pitchFamily="18" charset="0"/>
              </a:rPr>
              <a:t>:</a:t>
            </a:r>
          </a:p>
          <a:p>
            <a:pPr lvl="1" eaLnBrk="0" fontAlgn="base" hangingPunct="0">
              <a:spcBef>
                <a:spcPts val="600"/>
              </a:spcBef>
              <a:spcAft>
                <a:spcPts val="0"/>
              </a:spcAft>
            </a:pPr>
            <a:r>
              <a:rPr lang="en-US" dirty="0">
                <a:ea typeface="MS Mincho" panose="02020609040205080304" pitchFamily="49" charset="-128"/>
                <a:cs typeface="Times New Roman" panose="02020603050405020304" pitchFamily="18" charset="0"/>
              </a:rPr>
              <a:t>Idade: Os casos variam entre os 6 e os 62 anos</a:t>
            </a:r>
          </a:p>
          <a:p>
            <a:pPr lvl="1" eaLnBrk="0" fontAlgn="base" hangingPunct="0">
              <a:spcBef>
                <a:spcPts val="600"/>
              </a:spcBef>
              <a:spcAft>
                <a:spcPts val="0"/>
              </a:spcAft>
            </a:pPr>
            <a:r>
              <a:rPr lang="en-US" dirty="0">
                <a:ea typeface="MS Mincho" panose="02020609040205080304" pitchFamily="49" charset="-128"/>
                <a:cs typeface="Times New Roman" panose="02020603050405020304" pitchFamily="18" charset="0"/>
              </a:rPr>
              <a:t>Sexo: Há 5 </a:t>
            </a:r>
            <a:r>
              <a:rPr lang="en-US" dirty="0" err="1">
                <a:ea typeface="MS Mincho" panose="02020609040205080304" pitchFamily="49" charset="-128"/>
                <a:cs typeface="Times New Roman" panose="02020603050405020304" pitchFamily="18" charset="0"/>
              </a:rPr>
              <a:t>homens</a:t>
            </a:r>
            <a:r>
              <a:rPr lang="en-US" dirty="0">
                <a:ea typeface="MS Mincho" panose="02020609040205080304" pitchFamily="49" charset="-128"/>
                <a:cs typeface="Times New Roman" panose="02020603050405020304" pitchFamily="18" charset="0"/>
              </a:rPr>
              <a:t> e 4 </a:t>
            </a:r>
            <a:r>
              <a:rPr lang="en-US" dirty="0" err="1">
                <a:ea typeface="MS Mincho" panose="02020609040205080304" pitchFamily="49" charset="-128"/>
                <a:cs typeface="Times New Roman" panose="02020603050405020304" pitchFamily="18" charset="0"/>
              </a:rPr>
              <a:t>mulheres</a:t>
            </a:r>
            <a:endParaRPr lang="en-US" dirty="0"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 lvl="1" algn="just" eaLnBrk="0" fontAlgn="base" hangingPunct="0">
              <a:spcBef>
                <a:spcPts val="600"/>
              </a:spcBef>
              <a:spcAft>
                <a:spcPts val="0"/>
              </a:spcAft>
            </a:pPr>
            <a:r>
              <a:rPr lang="en-US" dirty="0">
                <a:ea typeface="MS Mincho" panose="02020609040205080304" pitchFamily="49" charset="-128"/>
                <a:cs typeface="Times New Roman" panose="02020603050405020304" pitchFamily="18" charset="0"/>
              </a:rPr>
              <a:t>Assim, parece que todas as idades e todos os homens e mulheres </a:t>
            </a:r>
            <a:r>
              <a:rPr lang="en-US" dirty="0" err="1">
                <a:ea typeface="MS Mincho" panose="02020609040205080304" pitchFamily="49" charset="-128"/>
                <a:cs typeface="Times New Roman" panose="02020603050405020304" pitchFamily="18" charset="0"/>
              </a:rPr>
              <a:t>são</a:t>
            </a:r>
            <a:r>
              <a:rPr lang="en-US" dirty="0">
                <a:ea typeface="MS Mincho" panose="02020609040205080304" pitchFamily="49" charset="-128"/>
                <a:cs typeface="Times New Roman" panose="02020603050405020304" pitchFamily="18" charset="0"/>
              </a:rPr>
              <a:t> </a:t>
            </a:r>
            <a:r>
              <a:rPr lang="en-US" dirty="0" err="1">
                <a:ea typeface="MS Mincho" panose="02020609040205080304" pitchFamily="49" charset="-128"/>
                <a:cs typeface="Times New Roman" panose="02020603050405020304" pitchFamily="18" charset="0"/>
              </a:rPr>
              <a:t>afetados</a:t>
            </a:r>
            <a:r>
              <a:rPr lang="en-US" dirty="0">
                <a:ea typeface="MS Mincho" panose="02020609040205080304" pitchFamily="49" charset="-128"/>
                <a:cs typeface="Times New Roman" panose="02020603050405020304" pitchFamily="18" charset="0"/>
              </a:rPr>
              <a:t>, </a:t>
            </a:r>
            <a:r>
              <a:rPr lang="en-US" dirty="0" err="1">
                <a:ea typeface="MS Mincho" panose="02020609040205080304" pitchFamily="49" charset="-128"/>
                <a:cs typeface="Times New Roman" panose="02020603050405020304" pitchFamily="18" charset="0"/>
              </a:rPr>
              <a:t>nenhum</a:t>
            </a:r>
            <a:r>
              <a:rPr lang="en-US" dirty="0">
                <a:ea typeface="MS Mincho" panose="02020609040205080304" pitchFamily="49" charset="-128"/>
                <a:cs typeface="Times New Roman" panose="02020603050405020304" pitchFamily="18" charset="0"/>
              </a:rPr>
              <a:t> grupo específico parece ser mais afetado do que outros. 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0C32F96-B9D0-4F07-BA64-875D3855B9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Doença </a:t>
            </a:r>
            <a:r>
              <a:rPr lang="en-US" dirty="0" err="1"/>
              <a:t>após</a:t>
            </a:r>
            <a:r>
              <a:rPr lang="en-US" dirty="0"/>
              <a:t> </a:t>
            </a:r>
            <a:r>
              <a:rPr lang="en-US" dirty="0" err="1"/>
              <a:t>uma</a:t>
            </a:r>
            <a:r>
              <a:rPr lang="en-US" dirty="0"/>
              <a:t> </a:t>
            </a:r>
            <a:r>
              <a:rPr lang="en-US" dirty="0" err="1"/>
              <a:t>inundação</a:t>
            </a:r>
            <a:r>
              <a:rPr lang="en-US" dirty="0"/>
              <a:t> </a:t>
            </a:r>
            <a:r>
              <a:rPr lang="en-US" dirty="0" err="1"/>
              <a:t>resposta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87717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sz="half" idx="2"/>
          </p:nvPr>
        </p:nvSpPr>
        <p:spPr>
          <a:xfrm>
            <a:off x="838200" y="1478857"/>
            <a:ext cx="11049000" cy="4639309"/>
          </a:xfrm>
        </p:spPr>
        <p:txBody>
          <a:bodyPr lIns="91440" tIns="45720" rIns="91440" bIns="45720" anchor="t"/>
          <a:lstStyle/>
          <a:p>
            <a:pPr marL="0" indent="0">
              <a:spcBef>
                <a:spcPts val="672"/>
              </a:spcBef>
              <a:buSzPct val="100000"/>
              <a:buNone/>
            </a:pPr>
            <a:r>
              <a:rPr lang="en-US" altLang="en-US" dirty="0">
                <a:ea typeface="ＭＳ Ｐゴシック"/>
              </a:rPr>
              <a:t>Passo 1: </a:t>
            </a:r>
            <a:r>
              <a:rPr lang="en-US" altLang="en-US" dirty="0" err="1">
                <a:ea typeface="ＭＳ Ｐゴシック"/>
              </a:rPr>
              <a:t>Preparar</a:t>
            </a:r>
            <a:r>
              <a:rPr lang="en-US" altLang="en-US" dirty="0">
                <a:ea typeface="ＭＳ Ｐゴシック"/>
              </a:rPr>
              <a:t> o </a:t>
            </a:r>
            <a:r>
              <a:rPr lang="en-US" altLang="en-US" dirty="0" err="1">
                <a:ea typeface="ＭＳ Ｐゴシック"/>
              </a:rPr>
              <a:t>trabalho</a:t>
            </a:r>
            <a:r>
              <a:rPr lang="en-US" altLang="en-US" dirty="0">
                <a:ea typeface="ＭＳ Ｐゴシック"/>
              </a:rPr>
              <a:t> de campo</a:t>
            </a:r>
            <a:endParaRPr lang="en-US" dirty="0">
              <a:ea typeface="ＭＳ Ｐゴシック"/>
            </a:endParaRPr>
          </a:p>
          <a:p>
            <a:pPr marL="0" indent="0">
              <a:spcBef>
                <a:spcPts val="672"/>
              </a:spcBef>
              <a:buSzPct val="100000"/>
              <a:buNone/>
            </a:pPr>
            <a:r>
              <a:rPr lang="en-US" altLang="en-US" dirty="0">
                <a:ea typeface="ＭＳ Ｐゴシック"/>
              </a:rPr>
              <a:t>Passo 2: </a:t>
            </a:r>
            <a:r>
              <a:rPr lang="en-US" altLang="en-US" dirty="0" err="1">
                <a:ea typeface="ＭＳ Ｐゴシック"/>
              </a:rPr>
              <a:t>Confirmar</a:t>
            </a:r>
            <a:r>
              <a:rPr lang="en-US" altLang="en-US" dirty="0">
                <a:ea typeface="ＭＳ Ｐゴシック"/>
              </a:rPr>
              <a:t> o </a:t>
            </a:r>
            <a:r>
              <a:rPr lang="en-US" altLang="en-US" dirty="0" err="1">
                <a:ea typeface="ＭＳ Ｐゴシック"/>
              </a:rPr>
              <a:t>surto</a:t>
            </a:r>
            <a:endParaRPr lang="en-US" altLang="en-US" dirty="0">
              <a:ea typeface="ＭＳ Ｐゴシック"/>
              <a:cs typeface="Arial"/>
            </a:endParaRPr>
          </a:p>
          <a:p>
            <a:pPr marL="0" indent="0">
              <a:spcBef>
                <a:spcPts val="672"/>
              </a:spcBef>
              <a:buNone/>
            </a:pPr>
            <a:r>
              <a:rPr lang="en-US" altLang="en-US" dirty="0">
                <a:ea typeface="ＭＳ Ｐゴシック"/>
              </a:rPr>
              <a:t>Passo 3: </a:t>
            </a:r>
            <a:r>
              <a:rPr lang="en-US" altLang="en-US" dirty="0" err="1">
                <a:ea typeface="ＭＳ Ｐゴシック"/>
              </a:rPr>
              <a:t>Verificar</a:t>
            </a:r>
            <a:r>
              <a:rPr lang="en-US" altLang="en-US" dirty="0">
                <a:ea typeface="ＭＳ Ｐゴシック"/>
              </a:rPr>
              <a:t> o </a:t>
            </a:r>
            <a:r>
              <a:rPr lang="en-US" altLang="en-US" dirty="0" err="1">
                <a:ea typeface="ＭＳ Ｐゴシック"/>
              </a:rPr>
              <a:t>diagnóstico</a:t>
            </a:r>
            <a:endParaRPr lang="en-US" altLang="en-US" dirty="0">
              <a:ea typeface="ＭＳ Ｐゴシック"/>
              <a:cs typeface="Arial"/>
            </a:endParaRPr>
          </a:p>
          <a:p>
            <a:pPr marL="0" indent="0">
              <a:spcBef>
                <a:spcPts val="672"/>
              </a:spcBef>
              <a:buSzPct val="100000"/>
              <a:buNone/>
            </a:pPr>
            <a:r>
              <a:rPr lang="en-US" altLang="en-US" dirty="0">
                <a:ea typeface="ＭＳ Ｐゴシック"/>
              </a:rPr>
              <a:t>Passo 4: </a:t>
            </a:r>
            <a:r>
              <a:rPr lang="en-US" altLang="en-US" dirty="0" err="1">
                <a:ea typeface="ＭＳ Ｐゴシック"/>
              </a:rPr>
              <a:t>Construir</a:t>
            </a:r>
            <a:r>
              <a:rPr lang="en-US" altLang="en-US" dirty="0">
                <a:ea typeface="ＭＳ Ｐゴシック"/>
              </a:rPr>
              <a:t> </a:t>
            </a:r>
            <a:r>
              <a:rPr lang="en-US" altLang="en-US" dirty="0" err="1">
                <a:ea typeface="ＭＳ Ｐゴシック"/>
              </a:rPr>
              <a:t>uma</a:t>
            </a:r>
            <a:r>
              <a:rPr lang="en-US" altLang="en-US" dirty="0">
                <a:ea typeface="ＭＳ Ｐゴシック"/>
              </a:rPr>
              <a:t> </a:t>
            </a:r>
            <a:r>
              <a:rPr lang="en-US" altLang="en-US" dirty="0" err="1">
                <a:ea typeface="ＭＳ Ｐゴシック"/>
              </a:rPr>
              <a:t>definição</a:t>
            </a:r>
            <a:r>
              <a:rPr lang="en-US" altLang="en-US" dirty="0">
                <a:ea typeface="ＭＳ Ｐゴシック"/>
              </a:rPr>
              <a:t> de </a:t>
            </a:r>
            <a:r>
              <a:rPr lang="en-US" altLang="en-US" dirty="0" err="1">
                <a:ea typeface="ＭＳ Ｐゴシック"/>
              </a:rPr>
              <a:t>caso</a:t>
            </a:r>
            <a:endParaRPr lang="en-US" altLang="en-US" dirty="0">
              <a:ea typeface="ＭＳ Ｐゴシック"/>
              <a:cs typeface="Arial"/>
            </a:endParaRPr>
          </a:p>
          <a:p>
            <a:pPr marL="0" indent="0">
              <a:spcBef>
                <a:spcPts val="672"/>
              </a:spcBef>
              <a:buSzPct val="100000"/>
              <a:buNone/>
            </a:pPr>
            <a:r>
              <a:rPr lang="en-US" altLang="en-US" dirty="0">
                <a:ea typeface="ＭＳ Ｐゴシック"/>
              </a:rPr>
              <a:t>Passo 5: </a:t>
            </a:r>
            <a:r>
              <a:rPr lang="en-US" altLang="en-US" dirty="0" err="1">
                <a:ea typeface="ＭＳ Ｐゴシック"/>
              </a:rPr>
              <a:t>Encontrar</a:t>
            </a:r>
            <a:r>
              <a:rPr lang="en-US" altLang="en-US" dirty="0">
                <a:ea typeface="ＭＳ Ｐゴシック"/>
              </a:rPr>
              <a:t> </a:t>
            </a:r>
            <a:r>
              <a:rPr lang="en-US" altLang="en-US" dirty="0" err="1">
                <a:ea typeface="ＭＳ Ｐゴシック"/>
              </a:rPr>
              <a:t>casos</a:t>
            </a:r>
            <a:r>
              <a:rPr lang="en-US" altLang="en-US" dirty="0">
                <a:ea typeface="ＭＳ Ｐゴシック"/>
              </a:rPr>
              <a:t> </a:t>
            </a:r>
            <a:r>
              <a:rPr lang="en-US" altLang="en-US" dirty="0" err="1">
                <a:ea typeface="ＭＳ Ｐゴシック"/>
              </a:rPr>
              <a:t>sistematicamente</a:t>
            </a:r>
            <a:r>
              <a:rPr lang="en-US" altLang="en-US" dirty="0">
                <a:ea typeface="ＭＳ Ｐゴシック"/>
              </a:rPr>
              <a:t> e registrar </a:t>
            </a:r>
            <a:r>
              <a:rPr lang="en-US" altLang="en-US" dirty="0" err="1">
                <a:ea typeface="ＭＳ Ｐゴシック"/>
              </a:rPr>
              <a:t>informações</a:t>
            </a:r>
            <a:endParaRPr lang="en-US" altLang="en-US" dirty="0">
              <a:ea typeface="ＭＳ Ｐゴシック"/>
              <a:cs typeface="Arial"/>
            </a:endParaRPr>
          </a:p>
          <a:p>
            <a:pPr marL="0" indent="0">
              <a:spcBef>
                <a:spcPts val="672"/>
              </a:spcBef>
              <a:buSzPct val="100000"/>
              <a:buNone/>
            </a:pPr>
            <a:r>
              <a:rPr lang="en-US" altLang="en-US" dirty="0">
                <a:ea typeface="ＭＳ Ｐゴシック"/>
              </a:rPr>
              <a:t>Passo 6: </a:t>
            </a:r>
            <a:r>
              <a:rPr lang="en-US" altLang="en-US" dirty="0" err="1">
                <a:ea typeface="ＭＳ Ｐゴシック"/>
              </a:rPr>
              <a:t>Realizar</a:t>
            </a:r>
            <a:r>
              <a:rPr lang="en-US" altLang="en-US" dirty="0">
                <a:ea typeface="ＭＳ Ｐゴシック"/>
              </a:rPr>
              <a:t> a </a:t>
            </a:r>
            <a:r>
              <a:rPr lang="en-US" altLang="en-US" dirty="0" err="1">
                <a:ea typeface="ＭＳ Ｐゴシック"/>
              </a:rPr>
              <a:t>epidemiologia</a:t>
            </a:r>
            <a:r>
              <a:rPr lang="en-US" altLang="en-US" dirty="0">
                <a:ea typeface="ＭＳ Ｐゴシック"/>
              </a:rPr>
              <a:t> </a:t>
            </a:r>
            <a:r>
              <a:rPr lang="en-US" altLang="en-US" dirty="0" err="1">
                <a:ea typeface="ＭＳ Ｐゴシック"/>
              </a:rPr>
              <a:t>descritiva</a:t>
            </a:r>
            <a:endParaRPr lang="en-US" altLang="en-US" dirty="0">
              <a:ea typeface="ＭＳ Ｐゴシック"/>
              <a:cs typeface="Arial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FA44E79-C707-4B58-566F-A8A9F40E31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Fase </a:t>
            </a:r>
            <a:r>
              <a:rPr lang="en-US" altLang="en-US" dirty="0" err="1"/>
              <a:t>descritiva</a:t>
            </a:r>
            <a:br>
              <a:rPr lang="en-US" dirty="0"/>
            </a:br>
            <a:endParaRPr lang="pt-BR" dirty="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9A1B73D4-4E7E-4A1A-A291-0F519F5039CE}"/>
              </a:ext>
            </a:extLst>
          </p:cNvPr>
          <p:cNvGrpSpPr/>
          <p:nvPr/>
        </p:nvGrpSpPr>
        <p:grpSpPr>
          <a:xfrm>
            <a:off x="7529599" y="1423102"/>
            <a:ext cx="3824201" cy="1681605"/>
            <a:chOff x="7529599" y="1423102"/>
            <a:chExt cx="3824201" cy="1681605"/>
          </a:xfrm>
        </p:grpSpPr>
        <p:sp>
          <p:nvSpPr>
            <p:cNvPr id="8" name="TextBox 7"/>
            <p:cNvSpPr txBox="1"/>
            <p:nvPr/>
          </p:nvSpPr>
          <p:spPr>
            <a:xfrm>
              <a:off x="8129021" y="1423102"/>
              <a:ext cx="3224779" cy="15696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914400">
                <a:defRPr/>
              </a:pPr>
              <a:r>
                <a:rPr lang="en-US" sz="2400" kern="0" dirty="0" err="1">
                  <a:latin typeface="Arial" panose="020B0604020202020204" pitchFamily="34" charset="0"/>
                  <a:cs typeface="Arial" panose="020B0604020202020204" pitchFamily="34" charset="0"/>
                </a:rPr>
                <a:t>Os</a:t>
              </a:r>
              <a:r>
                <a:rPr lang="en-US" sz="2400" kern="0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n-US" sz="2400" kern="0" dirty="0" err="1">
                  <a:latin typeface="Arial" panose="020B0604020202020204" pitchFamily="34" charset="0"/>
                  <a:cs typeface="Arial" panose="020B0604020202020204" pitchFamily="34" charset="0"/>
                </a:rPr>
                <a:t>passos</a:t>
              </a:r>
              <a:r>
                <a:rPr lang="en-US" sz="2400" kern="0" dirty="0">
                  <a:latin typeface="Arial" panose="020B0604020202020204" pitchFamily="34" charset="0"/>
                  <a:cs typeface="Arial" panose="020B0604020202020204" pitchFamily="34" charset="0"/>
                </a:rPr>
                <a:t> 1-3 </a:t>
              </a:r>
              <a:r>
                <a:rPr lang="en-US" sz="2400" kern="0" dirty="0" err="1">
                  <a:latin typeface="Arial" panose="020B0604020202020204" pitchFamily="34" charset="0"/>
                  <a:cs typeface="Arial" panose="020B0604020202020204" pitchFamily="34" charset="0"/>
                </a:rPr>
                <a:t>podem</a:t>
              </a:r>
              <a:r>
                <a:rPr lang="en-US" sz="2400" kern="0" dirty="0">
                  <a:latin typeface="Arial" panose="020B0604020202020204" pitchFamily="34" charset="0"/>
                  <a:cs typeface="Arial" panose="020B0604020202020204" pitchFamily="34" charset="0"/>
                </a:rPr>
                <a:t> ser </a:t>
              </a:r>
              <a:r>
                <a:rPr lang="en-US" sz="2400" kern="0" dirty="0" err="1">
                  <a:latin typeface="Arial" panose="020B0604020202020204" pitchFamily="34" charset="0"/>
                  <a:cs typeface="Arial" panose="020B0604020202020204" pitchFamily="34" charset="0"/>
                </a:rPr>
                <a:t>realizados</a:t>
              </a:r>
              <a:r>
                <a:rPr lang="en-US" sz="2400" kern="0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n-US" sz="2400" kern="0" dirty="0" err="1">
                  <a:latin typeface="Arial" panose="020B0604020202020204" pitchFamily="34" charset="0"/>
                  <a:cs typeface="Arial" panose="020B0604020202020204" pitchFamily="34" charset="0"/>
                </a:rPr>
                <a:t>simultanemanete</a:t>
              </a:r>
              <a:r>
                <a:rPr lang="en-US" sz="2400" kern="0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n-US" sz="2400" kern="0" dirty="0" err="1">
                  <a:latin typeface="Arial" panose="020B0604020202020204" pitchFamily="34" charset="0"/>
                  <a:cs typeface="Arial" panose="020B0604020202020204" pitchFamily="34" charset="0"/>
                </a:rPr>
                <a:t>ou</a:t>
              </a:r>
              <a:r>
                <a:rPr lang="en-US" sz="2400" kern="0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n-US" sz="2400" kern="0" dirty="0" err="1">
                  <a:latin typeface="Arial" panose="020B0604020202020204" pitchFamily="34" charset="0"/>
                  <a:cs typeface="Arial" panose="020B0604020202020204" pitchFamily="34" charset="0"/>
                </a:rPr>
                <a:t>por</a:t>
              </a:r>
              <a:r>
                <a:rPr lang="en-US" sz="2400" kern="0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n-US" sz="2400" kern="0" dirty="0" err="1">
                  <a:latin typeface="Arial" panose="020B0604020202020204" pitchFamily="34" charset="0"/>
                  <a:cs typeface="Arial" panose="020B0604020202020204" pitchFamily="34" charset="0"/>
                </a:rPr>
                <a:t>qualquer</a:t>
              </a:r>
              <a:r>
                <a:rPr lang="en-US" sz="2400" kern="0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n-US" sz="2400" kern="0" dirty="0" err="1">
                  <a:latin typeface="Arial" panose="020B0604020202020204" pitchFamily="34" charset="0"/>
                  <a:cs typeface="Arial" panose="020B0604020202020204" pitchFamily="34" charset="0"/>
                </a:rPr>
                <a:t>ordem</a:t>
              </a:r>
              <a:endParaRPr lang="en-US" sz="2400" kern="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" name="Right Brace 8"/>
            <p:cNvSpPr/>
            <p:nvPr/>
          </p:nvSpPr>
          <p:spPr>
            <a:xfrm>
              <a:off x="7529599" y="1478857"/>
              <a:ext cx="457200" cy="1625850"/>
            </a:xfrm>
            <a:prstGeom prst="rightBrace">
              <a:avLst/>
            </a:prstGeom>
            <a:noFill/>
            <a:ln w="38100" cap="flat" cmpd="sng" algn="ctr">
              <a:solidFill>
                <a:srgbClr val="00A94F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defTabSz="914400">
                <a:defRPr/>
              </a:pPr>
              <a:endParaRPr lang="en-US" kern="0">
                <a:solidFill>
                  <a:sysClr val="windowText" lastClr="000000"/>
                </a:solidFill>
                <a:latin typeface="Calibri"/>
              </a:endParaRPr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B7399EC2-8BDC-CD86-13F2-8D6E45F31D91}"/>
              </a:ext>
            </a:extLst>
          </p:cNvPr>
          <p:cNvGrpSpPr/>
          <p:nvPr/>
        </p:nvGrpSpPr>
        <p:grpSpPr>
          <a:xfrm>
            <a:off x="1763189" y="5245479"/>
            <a:ext cx="8511779" cy="1142750"/>
            <a:chOff x="1969411" y="5140567"/>
            <a:chExt cx="8394683" cy="1201504"/>
          </a:xfrm>
        </p:grpSpPr>
        <p:sp>
          <p:nvSpPr>
            <p:cNvPr id="7" name="Rounded Rectangle 13">
              <a:extLst>
                <a:ext uri="{FF2B5EF4-FFF2-40B4-BE49-F238E27FC236}">
                  <a16:creationId xmlns:a16="http://schemas.microsoft.com/office/drawing/2014/main" id="{62A10BF8-9697-98C1-8221-6581432DF95D}"/>
                </a:ext>
              </a:extLst>
            </p:cNvPr>
            <p:cNvSpPr/>
            <p:nvPr/>
          </p:nvSpPr>
          <p:spPr>
            <a:xfrm>
              <a:off x="1969411" y="5140567"/>
              <a:ext cx="2071577" cy="1199156"/>
            </a:xfrm>
            <a:prstGeom prst="roundRect">
              <a:avLst/>
            </a:prstGeom>
            <a:solidFill>
              <a:srgbClr val="00953A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914400">
                <a:defRPr/>
              </a:pPr>
              <a:r>
                <a:rPr lang="en-US" altLang="en-US" sz="2400" b="1" kern="0" dirty="0" err="1">
                  <a:latin typeface="Arial" panose="020B0604020202020204" pitchFamily="34" charset="0"/>
                  <a:ea typeface="ＭＳ Ｐゴシック" pitchFamily="34" charset="-128"/>
                  <a:cs typeface="Arial" panose="020B0604020202020204" pitchFamily="34" charset="0"/>
                </a:rPr>
                <a:t>Descritivo</a:t>
              </a:r>
              <a:endParaRPr lang="en-US" altLang="en-US" sz="2400" b="1" kern="0" dirty="0">
                <a:latin typeface="Arial" panose="020B0604020202020204" pitchFamily="34" charset="0"/>
                <a:ea typeface="ＭＳ Ｐゴシック" pitchFamily="34" charset="-128"/>
                <a:cs typeface="Arial" panose="020B0604020202020204" pitchFamily="34" charset="0"/>
              </a:endParaRPr>
            </a:p>
            <a:p>
              <a:pPr algn="ctr" defTabSz="914400">
                <a:defRPr/>
              </a:pPr>
              <a:r>
                <a:rPr lang="en-US" sz="2400" kern="0" dirty="0">
                  <a:latin typeface="Arial" panose="020B0604020202020204" pitchFamily="34" charset="0"/>
                  <a:ea typeface="ＭＳ Ｐゴシック" pitchFamily="34" charset="-128"/>
                  <a:cs typeface="Arial" panose="020B0604020202020204" pitchFamily="34" charset="0"/>
                </a:rPr>
                <a:t>Passos 1-6</a:t>
              </a:r>
              <a:endParaRPr lang="en-US" sz="2400" kern="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" name="Rounded Rectangle 14">
              <a:extLst>
                <a:ext uri="{FF2B5EF4-FFF2-40B4-BE49-F238E27FC236}">
                  <a16:creationId xmlns:a16="http://schemas.microsoft.com/office/drawing/2014/main" id="{A89E8632-67D5-D130-4BBC-75CD03B15AF6}"/>
                </a:ext>
              </a:extLst>
            </p:cNvPr>
            <p:cNvSpPr/>
            <p:nvPr/>
          </p:nvSpPr>
          <p:spPr>
            <a:xfrm>
              <a:off x="4985678" y="5140567"/>
              <a:ext cx="2071577" cy="1201504"/>
            </a:xfrm>
            <a:prstGeom prst="roundRect">
              <a:avLst/>
            </a:prstGeom>
            <a:solidFill>
              <a:schemeClr val="bg2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defTabSz="914400"/>
              <a:r>
                <a:rPr lang="en-US" altLang="en-US" sz="2400" b="1" kern="0" dirty="0" err="1">
                  <a:latin typeface="Arial" panose="020B0604020202020204" pitchFamily="34" charset="0"/>
                  <a:ea typeface="ＭＳ Ｐゴシック" pitchFamily="34" charset="-128"/>
                  <a:cs typeface="Arial" panose="020B0604020202020204" pitchFamily="34" charset="0"/>
                </a:rPr>
                <a:t>Analítico</a:t>
              </a:r>
              <a:endParaRPr lang="en-US" altLang="en-US" sz="2400" b="1" kern="0" dirty="0">
                <a:latin typeface="Arial" panose="020B0604020202020204" pitchFamily="34" charset="0"/>
                <a:ea typeface="ＭＳ Ｐゴシック" pitchFamily="34" charset="-128"/>
                <a:cs typeface="Arial" panose="020B0604020202020204" pitchFamily="34" charset="0"/>
              </a:endParaRPr>
            </a:p>
            <a:p>
              <a:pPr defTabSz="914400"/>
              <a:r>
                <a:rPr lang="en-US" sz="2400" kern="0" dirty="0">
                  <a:latin typeface="Arial" panose="020B0604020202020204" pitchFamily="34" charset="0"/>
                  <a:ea typeface="ＭＳ Ｐゴシック" pitchFamily="34" charset="-128"/>
                  <a:cs typeface="Arial" panose="020B0604020202020204" pitchFamily="34" charset="0"/>
                </a:rPr>
                <a:t>Passos 7-10</a:t>
              </a:r>
            </a:p>
          </p:txBody>
        </p:sp>
        <p:sp>
          <p:nvSpPr>
            <p:cNvPr id="11" name="Rounded Rectangle 18">
              <a:extLst>
                <a:ext uri="{FF2B5EF4-FFF2-40B4-BE49-F238E27FC236}">
                  <a16:creationId xmlns:a16="http://schemas.microsoft.com/office/drawing/2014/main" id="{C6EB1FD8-C749-8446-6586-E3D01D13D93D}"/>
                </a:ext>
              </a:extLst>
            </p:cNvPr>
            <p:cNvSpPr/>
            <p:nvPr/>
          </p:nvSpPr>
          <p:spPr>
            <a:xfrm>
              <a:off x="8001945" y="5140567"/>
              <a:ext cx="2362149" cy="1200330"/>
            </a:xfrm>
            <a:prstGeom prst="round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lvl="1"/>
              <a:r>
                <a:rPr lang="en-US" altLang="en-US" sz="2400" b="1" dirty="0">
                  <a:solidFill>
                    <a:schemeClr val="tx1"/>
                  </a:solidFill>
                  <a:latin typeface="Arial" panose="020B0604020202020204" pitchFamily="34" charset="0"/>
                  <a:ea typeface="ＭＳ Ｐゴシック" pitchFamily="34" charset="-128"/>
                  <a:cs typeface="Arial" panose="020B0604020202020204" pitchFamily="34" charset="0"/>
                </a:rPr>
                <a:t>Resposta</a:t>
              </a:r>
            </a:p>
            <a:p>
              <a:pPr marL="0" lvl="1"/>
              <a:r>
                <a:rPr lang="en-US" altLang="en-US" sz="2400" dirty="0">
                  <a:solidFill>
                    <a:schemeClr val="tx1"/>
                  </a:solidFill>
                  <a:latin typeface="Arial" panose="020B0604020202020204" pitchFamily="34" charset="0"/>
                  <a:ea typeface="ＭＳ Ｐゴシック" pitchFamily="34" charset="-128"/>
                  <a:cs typeface="Arial" panose="020B0604020202020204" pitchFamily="34" charset="0"/>
                </a:rPr>
                <a:t>Passos 11-13</a:t>
              </a:r>
            </a:p>
          </p:txBody>
        </p:sp>
        <p:sp>
          <p:nvSpPr>
            <p:cNvPr id="12" name="Right Arrow 26">
              <a:extLst>
                <a:ext uri="{FF2B5EF4-FFF2-40B4-BE49-F238E27FC236}">
                  <a16:creationId xmlns:a16="http://schemas.microsoft.com/office/drawing/2014/main" id="{34E8B131-FC4C-A4F3-E30B-E53C9EEB41E9}"/>
                </a:ext>
              </a:extLst>
            </p:cNvPr>
            <p:cNvSpPr/>
            <p:nvPr/>
          </p:nvSpPr>
          <p:spPr>
            <a:xfrm>
              <a:off x="4192418" y="5499855"/>
              <a:ext cx="573485" cy="442604"/>
            </a:xfrm>
            <a:prstGeom prst="rightArrow">
              <a:avLst/>
            </a:prstGeom>
            <a:solidFill>
              <a:schemeClr val="bg2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600" kern="0">
                <a:solidFill>
                  <a:prstClr val="white"/>
                </a:solidFill>
                <a:latin typeface="Calibri"/>
                <a:cs typeface="+mn-cs"/>
              </a:endParaRPr>
            </a:p>
          </p:txBody>
        </p:sp>
        <p:sp>
          <p:nvSpPr>
            <p:cNvPr id="13" name="Right Arrow 27">
              <a:extLst>
                <a:ext uri="{FF2B5EF4-FFF2-40B4-BE49-F238E27FC236}">
                  <a16:creationId xmlns:a16="http://schemas.microsoft.com/office/drawing/2014/main" id="{E4130EEF-37BF-3088-366B-1809BFB50EEB}"/>
                </a:ext>
              </a:extLst>
            </p:cNvPr>
            <p:cNvSpPr/>
            <p:nvPr/>
          </p:nvSpPr>
          <p:spPr>
            <a:xfrm>
              <a:off x="7242857" y="5437143"/>
              <a:ext cx="573485" cy="465608"/>
            </a:xfrm>
            <a:prstGeom prst="rightArrow">
              <a:avLst/>
            </a:prstGeom>
            <a:solidFill>
              <a:schemeClr val="bg2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600" kern="0">
                <a:solidFill>
                  <a:prstClr val="white"/>
                </a:solidFill>
                <a:latin typeface="Calibri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48260062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sz="half" idx="2"/>
          </p:nvPr>
        </p:nvSpPr>
        <p:spPr>
          <a:xfrm>
            <a:off x="838200" y="1478857"/>
            <a:ext cx="10488930" cy="4639309"/>
          </a:xfrm>
        </p:spPr>
        <p:txBody>
          <a:bodyPr/>
          <a:lstStyle/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pt-BR" dirty="0"/>
              <a:t>O responsável pela vigilância humana contactou o seu par do Ministério da Pecuária e perguntou se tinham sido observados casos potenciais de leptospirose durante o mesmo período. 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pt-BR" dirty="0"/>
              <a:t>O responsável pela vigilância veterinária comunicou informações sobre 7 casos de animais identificados desde as inundações de Julho: </a:t>
            </a:r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pt-BR" dirty="0"/>
              <a:t>foram encontrados bovinos mortos em 19 de Julho e cães em 22 </a:t>
            </a:r>
            <a:br>
              <a:rPr lang="pt-BR" dirty="0"/>
            </a:br>
            <a:r>
              <a:rPr lang="pt-BR" dirty="0"/>
              <a:t>de Julho</a:t>
            </a:r>
            <a:endParaRPr lang="en-US" sz="320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0C32F96-B9D0-4F07-BA64-875D3855B9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Doença </a:t>
            </a:r>
            <a:r>
              <a:rPr lang="en-US" dirty="0" err="1"/>
              <a:t>após</a:t>
            </a:r>
            <a:r>
              <a:rPr lang="en-US" dirty="0"/>
              <a:t> </a:t>
            </a:r>
            <a:r>
              <a:rPr lang="en-US" dirty="0" err="1"/>
              <a:t>uma</a:t>
            </a:r>
            <a:r>
              <a:rPr lang="en-US" dirty="0"/>
              <a:t> </a:t>
            </a:r>
            <a:r>
              <a:rPr lang="en-US" dirty="0" err="1"/>
              <a:t>inundação</a:t>
            </a:r>
            <a:r>
              <a:rPr lang="en-US" dirty="0"/>
              <a:t> (1/3)</a:t>
            </a:r>
          </a:p>
        </p:txBody>
      </p:sp>
    </p:spTree>
    <p:extLst>
      <p:ext uri="{BB962C8B-B14F-4D97-AF65-F5344CB8AC3E}">
        <p14:creationId xmlns:p14="http://schemas.microsoft.com/office/powerpoint/2010/main" val="3157848436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Group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20602358"/>
              </p:ext>
            </p:extLst>
          </p:nvPr>
        </p:nvGraphicFramePr>
        <p:xfrm>
          <a:off x="503276" y="1815144"/>
          <a:ext cx="11403803" cy="4318352"/>
        </p:xfrm>
        <a:graphic>
          <a:graphicData uri="http://schemas.openxmlformats.org/drawingml/2006/table">
            <a:tbl>
              <a:tblPr/>
              <a:tblGrid>
                <a:gridCol w="51051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391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78904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113182">
                  <a:extLst>
                    <a:ext uri="{9D8B030D-6E8A-4147-A177-3AD203B41FA5}">
                      <a16:colId xmlns:a16="http://schemas.microsoft.com/office/drawing/2014/main" val="2814076811"/>
                    </a:ext>
                  </a:extLst>
                </a:gridCol>
                <a:gridCol w="117281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761490">
                  <a:extLst>
                    <a:ext uri="{9D8B030D-6E8A-4147-A177-3AD203B41FA5}">
                      <a16:colId xmlns:a16="http://schemas.microsoft.com/office/drawing/2014/main" val="3580201381"/>
                    </a:ext>
                  </a:extLst>
                </a:gridCol>
                <a:gridCol w="131964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134658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694143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34248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rgbClr val="A5002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Times New Roman" pitchFamily="18" charset="0"/>
                      </a:endParaRPr>
                    </a:p>
                  </a:txBody>
                  <a:tcPr marL="91822" marR="91822" marT="0" marB="0" anchor="ctr" horzOverflow="overflow">
                    <a:lnL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rgbClr val="A5002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Times New Roman" pitchFamily="18" charset="0"/>
                      </a:endParaRPr>
                    </a:p>
                  </a:txBody>
                  <a:tcPr marL="45720" marR="4572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 gridSpan="5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rgbClr val="A5002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/>
                        </a:rPr>
                        <a:t>Apresentação</a:t>
                      </a: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/>
                        </a:rPr>
                        <a:t> </a:t>
                      </a:r>
                      <a:r>
                        <a:rPr kumimoji="0" lang="en-US" sz="16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/>
                        </a:rPr>
                        <a:t>clínica</a:t>
                      </a: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/>
                        <a:cs typeface="Times New Roman"/>
                      </a:endParaRPr>
                    </a:p>
                  </a:txBody>
                  <a:tcPr marL="45720" marR="45720" anchor="ctr" anchorCtr="1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rgbClr val="A5002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/>
                        </a:rPr>
                        <a:t>Laboratório</a:t>
                      </a:r>
                    </a:p>
                  </a:txBody>
                  <a:tcPr marL="45720" marR="45720" anchor="ctr" anchorCtr="1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rgbClr val="A5002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/>
                        </a:rPr>
                        <a:t>Sociodemográfico</a:t>
                      </a: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/>
                        <a:cs typeface="Times New Roman"/>
                      </a:endParaRPr>
                    </a:p>
                  </a:txBody>
                  <a:tcPr marL="45720" marR="45720" anchor="ctr" anchorCtr="1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3972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rgbClr val="A5002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/>
                        </a:rPr>
                        <a:t>ID</a:t>
                      </a:r>
                    </a:p>
                  </a:txBody>
                  <a:tcPr marL="45720" marR="45720" anchor="ctr" anchorCtr="1" horzOverflow="overflow">
                    <a:lnL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rgbClr val="A5002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/>
                        </a:rPr>
                        <a:t>Espécies</a:t>
                      </a:r>
                    </a:p>
                  </a:txBody>
                  <a:tcPr marL="45720" marR="45720" anchor="ctr" anchorCtr="1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rgbClr val="A5002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/>
                        </a:rPr>
                        <a:t>Febre</a:t>
                      </a:r>
                    </a:p>
                  </a:txBody>
                  <a:tcPr marL="45720" marR="45720" anchor="ctr" anchorCtr="1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rgbClr val="A5002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/>
                        </a:rPr>
                        <a:t>Gastro-intestinal</a:t>
                      </a:r>
                    </a:p>
                  </a:txBody>
                  <a:tcPr marL="45720" marR="45720" anchor="ctr" anchorCtr="1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rgbClr val="A5002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/>
                        </a:rPr>
                        <a:t>Icterícia</a:t>
                      </a:r>
                    </a:p>
                  </a:txBody>
                  <a:tcPr marL="45720" marR="45720" anchor="ctr" anchorCtr="1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rgbClr val="A5002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/>
                        </a:rPr>
                        <a:t>Resultado</a:t>
                      </a:r>
                    </a:p>
                  </a:txBody>
                  <a:tcPr marL="45720" marR="45720" anchor="ctr" anchorCtr="1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rgbClr val="A5002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/>
                        </a:rPr>
                        <a:t>Resultados da necropsia</a:t>
                      </a:r>
                    </a:p>
                  </a:txBody>
                  <a:tcPr marL="45720" marR="45720" anchor="ctr" anchorCtr="1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rgbClr val="A5002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/>
                        </a:rPr>
                        <a:t>Sorologia</a:t>
                      </a: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/>
                        <a:cs typeface="Times New Roman"/>
                      </a:endParaRPr>
                    </a:p>
                  </a:txBody>
                  <a:tcPr marL="45720" marR="45720" anchor="ctr" anchorCtr="1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rgbClr val="A5002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/>
                        </a:rPr>
                        <a:t>Idade</a:t>
                      </a:r>
                    </a:p>
                  </a:txBody>
                  <a:tcPr marL="45720" marR="45720" anchor="ctr" anchorCtr="1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rgbClr val="A5002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/>
                        </a:rPr>
                        <a:t>Sexo</a:t>
                      </a: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/>
                        <a:cs typeface="Times New Roman"/>
                      </a:endParaRPr>
                    </a:p>
                  </a:txBody>
                  <a:tcPr marL="45720" marR="45720" anchor="ctr" anchorCtr="1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5450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rgbClr val="A5002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/>
                        </a:rPr>
                        <a:t>1</a:t>
                      </a:r>
                    </a:p>
                  </a:txBody>
                  <a:tcPr marL="91822" marR="91822" marT="0" marB="0" anchor="ctr" anchorCtr="1" horzOverflow="overflow">
                    <a:lnL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rgbClr val="A5002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/>
                        </a:rPr>
                        <a:t>Gado</a:t>
                      </a:r>
                    </a:p>
                  </a:txBody>
                  <a:tcPr marL="91822" marR="91822" marT="0" marB="0" anchor="ctr" anchorCtr="1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rgbClr val="A5002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/>
                        <a:cs typeface="Times New Roman"/>
                      </a:endParaRPr>
                    </a:p>
                  </a:txBody>
                  <a:tcPr marL="91822" marR="91822" marT="0" marB="0" anchor="ctr" anchorCtr="1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rgbClr val="A5002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/>
                        </a:rPr>
                        <a:t>Não</a:t>
                      </a:r>
                    </a:p>
                  </a:txBody>
                  <a:tcPr marL="91822" marR="91822" marT="0" marB="0" anchor="ctr" anchorCtr="1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rgbClr val="A50021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6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/>
                          <a:ea typeface="+mn-ea"/>
                          <a:cs typeface="Times New Roman"/>
                        </a:rPr>
                        <a:t>Não</a:t>
                      </a:r>
                    </a:p>
                  </a:txBody>
                  <a:tcPr marL="91822" marR="91822" marT="0" marB="0" anchor="ctr" anchorCtr="1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rgbClr val="A5002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/>
                        </a:rPr>
                        <a:t>Morto</a:t>
                      </a:r>
                    </a:p>
                  </a:txBody>
                  <a:tcPr marL="91822" marR="91822" marT="0" marB="0" anchor="ctr" anchorCtr="1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rgbClr val="A5002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/>
                        </a:rPr>
                        <a:t>Afogado</a:t>
                      </a:r>
                    </a:p>
                  </a:txBody>
                  <a:tcPr marL="91822" marR="91822" marT="0" marB="0" anchor="ctr" anchorCtr="1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rgbClr val="A5002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/>
                        </a:rPr>
                        <a:t>Nenhuma amostra</a:t>
                      </a:r>
                    </a:p>
                  </a:txBody>
                  <a:tcPr marL="91822" marR="91822" marT="0" marB="0" anchor="ctr" anchorCtr="1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rgbClr val="A5002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/>
                        </a:rPr>
                        <a:t>Adulto</a:t>
                      </a:r>
                    </a:p>
                  </a:txBody>
                  <a:tcPr marL="91822" marR="91822" marT="0" marB="0" anchor="ctr" anchorCtr="1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rgbClr val="A5002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/>
                        </a:rPr>
                        <a:t>M</a:t>
                      </a:r>
                    </a:p>
                  </a:txBody>
                  <a:tcPr marL="91822" marR="91822" marT="0" marB="0" anchor="ctr" anchorCtr="1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5450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rgbClr val="A5002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/>
                        </a:rPr>
                        <a:t>2</a:t>
                      </a:r>
                    </a:p>
                  </a:txBody>
                  <a:tcPr marL="91822" marR="91822" marT="0" marB="0" anchor="ctr" anchorCtr="1" horzOverflow="overflow">
                    <a:lnL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rgbClr val="A5002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/>
                        </a:rPr>
                        <a:t>Gado</a:t>
                      </a:r>
                    </a:p>
                  </a:txBody>
                  <a:tcPr marL="91822" marR="91822" marT="0" marB="0" anchor="ctr" anchorCtr="1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rgbClr val="A5002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/>
                        <a:cs typeface="Times New Roman"/>
                      </a:endParaRPr>
                    </a:p>
                  </a:txBody>
                  <a:tcPr marL="91822" marR="91822" marT="0" marB="0" anchor="ctr" anchorCtr="1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rgbClr val="A5002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/>
                        </a:rPr>
                        <a:t>Não</a:t>
                      </a:r>
                    </a:p>
                  </a:txBody>
                  <a:tcPr marL="91822" marR="91822" marT="0" marB="0" anchor="ctr" anchorCtr="1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rgbClr val="A50021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6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/>
                          <a:ea typeface="+mn-ea"/>
                          <a:cs typeface="Times New Roman"/>
                        </a:rPr>
                        <a:t>Não</a:t>
                      </a:r>
                    </a:p>
                  </a:txBody>
                  <a:tcPr marL="91822" marR="91822" marT="0" marB="0" anchor="ctr" anchorCtr="1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rgbClr val="A5002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/>
                        </a:rPr>
                        <a:t>Morto</a:t>
                      </a:r>
                    </a:p>
                  </a:txBody>
                  <a:tcPr marL="91822" marR="91822" marT="0" marB="0" anchor="ctr" anchorCtr="1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rgbClr val="A5002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/>
                        </a:rPr>
                        <a:t>Afogado</a:t>
                      </a:r>
                    </a:p>
                  </a:txBody>
                  <a:tcPr marL="91822" marR="91822" marT="0" marB="0" anchor="ctr" anchorCtr="1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rgbClr val="A5002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/>
                        </a:rPr>
                        <a:t>Nenhuma amostra</a:t>
                      </a:r>
                    </a:p>
                  </a:txBody>
                  <a:tcPr marL="91822" marR="91822" marT="0" marB="0" anchor="ctr" anchorCtr="1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rgbClr val="A5002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/>
                        </a:rPr>
                        <a:t>Adulto</a:t>
                      </a:r>
                    </a:p>
                  </a:txBody>
                  <a:tcPr marL="91822" marR="91822" marT="0" marB="0" anchor="ctr" anchorCtr="1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rgbClr val="A5002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/>
                        </a:rPr>
                        <a:t>F</a:t>
                      </a:r>
                    </a:p>
                  </a:txBody>
                  <a:tcPr marL="91822" marR="91822" marT="0" marB="0" anchor="ctr" anchorCtr="1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5450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rgbClr val="A5002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/>
                        </a:rPr>
                        <a:t>3</a:t>
                      </a:r>
                    </a:p>
                  </a:txBody>
                  <a:tcPr marL="91822" marR="91822" marT="0" marB="0" anchor="ctr" anchorCtr="1" horzOverflow="overflow">
                    <a:lnL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rgbClr val="A5002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/>
                        </a:rPr>
                        <a:t>Gado</a:t>
                      </a:r>
                    </a:p>
                  </a:txBody>
                  <a:tcPr marL="91822" marR="91822" marT="0" marB="0" anchor="ctr" anchorCtr="1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rgbClr val="A5002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/>
                        <a:cs typeface="Times New Roman"/>
                      </a:endParaRPr>
                    </a:p>
                  </a:txBody>
                  <a:tcPr marL="91822" marR="91822" marT="0" marB="0" anchor="ctr" anchorCtr="1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rgbClr val="A5002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/>
                        </a:rPr>
                        <a:t>Não</a:t>
                      </a:r>
                    </a:p>
                  </a:txBody>
                  <a:tcPr marL="91822" marR="91822" marT="0" marB="0" anchor="ctr" anchorCtr="1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rgbClr val="A50021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6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/>
                          <a:ea typeface="+mn-ea"/>
                          <a:cs typeface="Times New Roman"/>
                        </a:rPr>
                        <a:t>Não</a:t>
                      </a:r>
                    </a:p>
                  </a:txBody>
                  <a:tcPr marL="91822" marR="91822" marT="0" marB="0" anchor="ctr" anchorCtr="1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rgbClr val="A5002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/>
                        </a:rPr>
                        <a:t>Morto</a:t>
                      </a:r>
                    </a:p>
                  </a:txBody>
                  <a:tcPr marL="91822" marR="91822" marT="0" marB="0" anchor="ctr" anchorCtr="1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rgbClr val="A5002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/>
                        </a:rPr>
                        <a:t>Fome</a:t>
                      </a:r>
                    </a:p>
                  </a:txBody>
                  <a:tcPr marL="91822" marR="91822" marT="0" marB="0" anchor="ctr" anchorCtr="1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rgbClr val="A50021"/>
                        </a:buClr>
                        <a:buSzTx/>
                        <a:buFont typeface="Wingdings" pitchFamily="2" charset="2"/>
                        <a:buNone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/>
                        </a:rPr>
                        <a:t>Nenhuma amostra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Times New Roman" pitchFamily="18" charset="0"/>
                      </a:endParaRPr>
                    </a:p>
                  </a:txBody>
                  <a:tcPr marL="91822" marR="91822" marT="0" marB="0" anchor="ctr" anchorCtr="1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rgbClr val="A5002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/>
                        </a:rPr>
                        <a:t>Bezerro</a:t>
                      </a:r>
                    </a:p>
                  </a:txBody>
                  <a:tcPr marL="91822" marR="91822" marT="0" marB="0" anchor="ctr" anchorCtr="1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rgbClr val="A5002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/>
                        </a:rPr>
                        <a:t>M</a:t>
                      </a:r>
                    </a:p>
                  </a:txBody>
                  <a:tcPr marL="91822" marR="91822" marT="0" marB="0" anchor="ctr" anchorCtr="1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5450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rgbClr val="A5002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/>
                        </a:rPr>
                        <a:t>4</a:t>
                      </a:r>
                    </a:p>
                  </a:txBody>
                  <a:tcPr marL="91822" marR="91822" marT="0" marB="0" anchor="ctr" anchorCtr="1" horzOverflow="overflow">
                    <a:lnL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rgbClr val="A5002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/>
                        </a:rPr>
                        <a:t>Gado</a:t>
                      </a:r>
                    </a:p>
                  </a:txBody>
                  <a:tcPr marL="91822" marR="91822" marT="0" marB="0" anchor="ctr" anchorCtr="1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rgbClr val="A5002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/>
                        <a:cs typeface="Times New Roman"/>
                      </a:endParaRPr>
                    </a:p>
                  </a:txBody>
                  <a:tcPr marL="91822" marR="91822" marT="0" marB="0" anchor="ctr" anchorCtr="1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rgbClr val="A5002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/>
                        </a:rPr>
                        <a:t>Não</a:t>
                      </a:r>
                    </a:p>
                  </a:txBody>
                  <a:tcPr marL="91822" marR="91822" marT="0" marB="0" anchor="ctr" anchorCtr="1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rgbClr val="A50021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6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/>
                          <a:ea typeface="+mn-ea"/>
                          <a:cs typeface="Times New Roman"/>
                        </a:rPr>
                        <a:t>Não</a:t>
                      </a:r>
                    </a:p>
                  </a:txBody>
                  <a:tcPr marL="91822" marR="91822" marT="0" marB="0" anchor="ctr" anchorCtr="1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rgbClr val="A5002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/>
                        </a:rPr>
                        <a:t>Morto</a:t>
                      </a:r>
                    </a:p>
                  </a:txBody>
                  <a:tcPr marL="91822" marR="91822" marT="0" marB="0" anchor="ctr" anchorCtr="1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rgbClr val="A5002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/>
                        </a:rPr>
                        <a:t>Fome</a:t>
                      </a:r>
                    </a:p>
                  </a:txBody>
                  <a:tcPr marL="91822" marR="91822" marT="0" marB="0" anchor="ctr" anchorCtr="1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rgbClr val="A5002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/>
                        </a:rPr>
                        <a:t>Nenhuma amostra</a:t>
                      </a:r>
                    </a:p>
                  </a:txBody>
                  <a:tcPr marL="91822" marR="91822" marT="0" marB="0" anchor="ctr" anchorCtr="1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rgbClr val="A5002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/>
                        </a:rPr>
                        <a:t>Bezerro</a:t>
                      </a:r>
                    </a:p>
                  </a:txBody>
                  <a:tcPr marL="91822" marR="91822" marT="0" marB="0" anchor="ctr" anchorCtr="1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rgbClr val="A5002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/>
                        </a:rPr>
                        <a:t>M</a:t>
                      </a:r>
                    </a:p>
                  </a:txBody>
                  <a:tcPr marL="91822" marR="91822" marT="0" marB="0" anchor="ctr" anchorCtr="1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4248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rgbClr val="A5002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/>
                        </a:rPr>
                        <a:t>5</a:t>
                      </a:r>
                    </a:p>
                  </a:txBody>
                  <a:tcPr marL="91822" marR="91822" marT="0" marB="0" anchor="ctr" anchorCtr="1" horzOverflow="overflow">
                    <a:lnL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rgbClr val="A5002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/>
                        </a:rPr>
                        <a:t>Cão</a:t>
                      </a:r>
                    </a:p>
                  </a:txBody>
                  <a:tcPr marL="91822" marR="91822" marT="0" marB="0" anchor="ctr" anchorCtr="1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rgbClr val="A5002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/>
                        </a:rPr>
                        <a:t>Não</a:t>
                      </a:r>
                    </a:p>
                  </a:txBody>
                  <a:tcPr marL="91822" marR="91822" marT="0" marB="0" anchor="ctr" anchorCtr="1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rgbClr val="A5002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/>
                        </a:rPr>
                        <a:t>Sim</a:t>
                      </a:r>
                    </a:p>
                  </a:txBody>
                  <a:tcPr marL="91822" marR="91822" marT="0" marB="0" anchor="ctr" anchorCtr="1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rgbClr val="A50021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6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/>
                          <a:ea typeface="+mn-ea"/>
                          <a:cs typeface="Times New Roman"/>
                        </a:rPr>
                        <a:t>Não</a:t>
                      </a:r>
                    </a:p>
                  </a:txBody>
                  <a:tcPr marL="91822" marR="91822" marT="0" marB="0" anchor="ctr" anchorCtr="1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rgbClr val="A5002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/>
                        </a:rPr>
                        <a:t>Vivo</a:t>
                      </a:r>
                    </a:p>
                  </a:txBody>
                  <a:tcPr marL="91822" marR="91822" marT="0" marB="0" anchor="ctr" anchorCtr="1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rgbClr val="A5002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/>
                        <a:cs typeface="Times New Roman"/>
                      </a:endParaRPr>
                    </a:p>
                  </a:txBody>
                  <a:tcPr marL="91822" marR="91822" marT="0" marB="0" anchor="ctr" anchorCtr="1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rgbClr val="A5002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/>
                        </a:rPr>
                        <a:t>+</a:t>
                      </a:r>
                    </a:p>
                  </a:txBody>
                  <a:tcPr marL="91822" marR="91822" marT="0" marB="0" anchor="ctr" anchorCtr="1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rgbClr val="A5002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/>
                        </a:rPr>
                        <a:t>Adulto</a:t>
                      </a:r>
                    </a:p>
                  </a:txBody>
                  <a:tcPr marL="91822" marR="91822" marT="0" marB="0" anchor="ctr" anchorCtr="1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rgbClr val="A5002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/>
                        </a:rPr>
                        <a:t>M</a:t>
                      </a:r>
                    </a:p>
                  </a:txBody>
                  <a:tcPr marL="91822" marR="91822" marT="0" marB="0" anchor="ctr" anchorCtr="1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4248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rgbClr val="A5002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/>
                        </a:rPr>
                        <a:t>6</a:t>
                      </a:r>
                    </a:p>
                  </a:txBody>
                  <a:tcPr marL="91822" marR="91822" marT="0" marB="0" anchor="ctr" anchorCtr="1" horzOverflow="overflow">
                    <a:lnL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rgbClr val="A5002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/>
                        </a:rPr>
                        <a:t>Cão</a:t>
                      </a:r>
                    </a:p>
                  </a:txBody>
                  <a:tcPr marL="91822" marR="91822" marT="0" marB="0" anchor="ctr" anchorCtr="1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rgbClr val="A5002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/>
                        </a:rPr>
                        <a:t>Sim</a:t>
                      </a:r>
                    </a:p>
                  </a:txBody>
                  <a:tcPr marL="91822" marR="91822" marT="0" marB="0" anchor="ctr" anchorCtr="1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rgbClr val="A5002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/>
                        </a:rPr>
                        <a:t>Sim</a:t>
                      </a:r>
                    </a:p>
                  </a:txBody>
                  <a:tcPr marL="91822" marR="91822" marT="0" marB="0" anchor="ctr" anchorCtr="1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rgbClr val="A50021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6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/>
                          <a:ea typeface="+mn-ea"/>
                          <a:cs typeface="Times New Roman"/>
                        </a:rPr>
                        <a:t>Não</a:t>
                      </a:r>
                    </a:p>
                  </a:txBody>
                  <a:tcPr marL="91822" marR="91822" marT="0" marB="0" anchor="ctr" anchorCtr="1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rgbClr val="A5002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/>
                        </a:rPr>
                        <a:t>Vivo</a:t>
                      </a:r>
                    </a:p>
                  </a:txBody>
                  <a:tcPr marL="91822" marR="91822" marT="0" marB="0" anchor="ctr" anchorCtr="1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rgbClr val="A5002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/>
                        <a:cs typeface="Times New Roman"/>
                      </a:endParaRPr>
                    </a:p>
                  </a:txBody>
                  <a:tcPr marL="91822" marR="91822" marT="0" marB="0" anchor="ctr" anchorCtr="1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rgbClr val="A5002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/>
                        </a:rPr>
                        <a:t>+</a:t>
                      </a:r>
                    </a:p>
                  </a:txBody>
                  <a:tcPr marL="91822" marR="91822" marT="0" marB="0" anchor="ctr" anchorCtr="1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rgbClr val="A5002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/>
                        </a:rPr>
                        <a:t>Adulto</a:t>
                      </a:r>
                    </a:p>
                  </a:txBody>
                  <a:tcPr marL="91822" marR="91822" marT="0" marB="0" anchor="ctr" anchorCtr="1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rgbClr val="A5002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/>
                        </a:rPr>
                        <a:t>F</a:t>
                      </a:r>
                    </a:p>
                  </a:txBody>
                  <a:tcPr marL="91822" marR="91822" marT="0" marB="0" anchor="ctr" anchorCtr="1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76106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rgbClr val="A5002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/>
                        </a:rPr>
                        <a:t>7</a:t>
                      </a:r>
                    </a:p>
                  </a:txBody>
                  <a:tcPr marL="91822" marR="91822" marT="0" marB="0" anchor="ctr" anchorCtr="1" horzOverflow="overflow">
                    <a:lnL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rgbClr val="A5002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/>
                        </a:rPr>
                        <a:t>Cão</a:t>
                      </a:r>
                    </a:p>
                  </a:txBody>
                  <a:tcPr marL="91822" marR="91822" marT="0" marB="0" anchor="ctr" anchorCtr="1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rgbClr val="A5002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/>
                        <a:cs typeface="Times New Roman"/>
                      </a:endParaRPr>
                    </a:p>
                  </a:txBody>
                  <a:tcPr marL="91822" marR="91822" marT="0" marB="0" anchor="ctr" anchorCtr="1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rgbClr val="A5002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/>
                        </a:rPr>
                        <a:t>Sim</a:t>
                      </a:r>
                    </a:p>
                  </a:txBody>
                  <a:tcPr marL="91822" marR="91822" marT="0" marB="0" anchor="ctr" anchorCtr="1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rgbClr val="A5002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/>
                        </a:rPr>
                        <a:t>Sim</a:t>
                      </a:r>
                    </a:p>
                  </a:txBody>
                  <a:tcPr marL="91822" marR="91822" marT="0" marB="0" anchor="ctr" anchorCtr="1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rgbClr val="A5002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/>
                        </a:rPr>
                        <a:t>Morto</a:t>
                      </a: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/>
                        <a:cs typeface="Times New Roman"/>
                      </a:endParaRPr>
                    </a:p>
                  </a:txBody>
                  <a:tcPr marL="91822" marR="91822" marT="0" marB="0" anchor="ctr" anchorCtr="1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rgbClr val="A5002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+mn-cs"/>
                        </a:rPr>
                        <a:t>Hemorragias</a:t>
                      </a: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+mn-cs"/>
                        </a:rPr>
                        <a:t> </a:t>
                      </a:r>
                      <a:r>
                        <a:rPr kumimoji="0" lang="en-US" sz="16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+mn-cs"/>
                        </a:rPr>
                        <a:t>nos</a:t>
                      </a: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+mn-cs"/>
                        </a:rPr>
                        <a:t> </a:t>
                      </a:r>
                      <a:r>
                        <a:rPr kumimoji="0" lang="en-US" sz="16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+mn-cs"/>
                        </a:rPr>
                        <a:t>órgãos</a:t>
                      </a: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+mn-cs"/>
                        </a:rPr>
                        <a:t>, </a:t>
                      </a:r>
                      <a:r>
                        <a:rPr kumimoji="0" lang="en-US" sz="16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+mn-cs"/>
                        </a:rPr>
                        <a:t>aumento</a:t>
                      </a: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+mn-cs"/>
                        </a:rPr>
                        <a:t> dos </a:t>
                      </a:r>
                      <a:r>
                        <a:rPr kumimoji="0" lang="en-US" sz="16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+mn-cs"/>
                        </a:rPr>
                        <a:t>rins</a:t>
                      </a: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/>
                        <a:cs typeface="Times New Roman"/>
                      </a:endParaRPr>
                    </a:p>
                  </a:txBody>
                  <a:tcPr marL="91822" marR="91822" marT="0" marB="0" anchor="ctr" anchorCtr="1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rgbClr val="A50021"/>
                        </a:buClr>
                        <a:buSzTx/>
                        <a:buFont typeface="Wingdings" pitchFamily="2" charset="2"/>
                        <a:buNone/>
                      </a:pPr>
                      <a:r>
                        <a:rPr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/>
                        </a:rPr>
                        <a:t>-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/>
                        <a:cs typeface="Times New Roman"/>
                      </a:endParaRPr>
                    </a:p>
                  </a:txBody>
                  <a:tcPr marL="91822" marR="91822" marT="0" marB="0" anchor="ctr" anchorCtr="1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rgbClr val="A5002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/>
                        </a:rPr>
                        <a:t>Adulto</a:t>
                      </a:r>
                    </a:p>
                  </a:txBody>
                  <a:tcPr marL="91822" marR="91822" marT="0" marB="0" anchor="ctr" anchorCtr="1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rgbClr val="A50021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/>
                        </a:rPr>
                        <a:t>M</a:t>
                      </a:r>
                    </a:p>
                  </a:txBody>
                  <a:tcPr marL="91822" marR="91822" marT="0" marB="0" anchor="ctr" anchorCtr="1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78471061"/>
                  </a:ext>
                </a:extLst>
              </a:tr>
            </a:tbl>
          </a:graphicData>
        </a:graphic>
      </p:graphicFrame>
      <p:sp>
        <p:nvSpPr>
          <p:cNvPr id="2" name="Title 1">
            <a:extLst>
              <a:ext uri="{FF2B5EF4-FFF2-40B4-BE49-F238E27FC236}">
                <a16:creationId xmlns:a16="http://schemas.microsoft.com/office/drawing/2014/main" id="{C824A5CB-5180-4899-8C20-9357A1E168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Doença </a:t>
            </a:r>
            <a:r>
              <a:rPr lang="en-US" dirty="0" err="1"/>
              <a:t>após</a:t>
            </a:r>
            <a:r>
              <a:rPr lang="en-US" dirty="0"/>
              <a:t> </a:t>
            </a:r>
            <a:r>
              <a:rPr lang="en-US" dirty="0" err="1"/>
              <a:t>uma</a:t>
            </a:r>
            <a:r>
              <a:rPr lang="en-US" dirty="0"/>
              <a:t> </a:t>
            </a:r>
            <a:r>
              <a:rPr lang="en-US" dirty="0" err="1"/>
              <a:t>inundação</a:t>
            </a:r>
            <a:r>
              <a:rPr lang="en-US" dirty="0"/>
              <a:t> (2/3)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AED21EA-43A7-B18A-7053-7FA44208CF15}"/>
              </a:ext>
            </a:extLst>
          </p:cNvPr>
          <p:cNvSpPr txBox="1"/>
          <p:nvPr/>
        </p:nvSpPr>
        <p:spPr>
          <a:xfrm>
            <a:off x="1460665" y="1297618"/>
            <a:ext cx="9752214" cy="461665"/>
          </a:xfrm>
          <a:prstGeom prst="rect">
            <a:avLst/>
          </a:prstGeom>
          <a:noFill/>
          <a:ln>
            <a:noFill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2400" b="1" dirty="0">
                <a:latin typeface="Arial"/>
                <a:cs typeface="Arial"/>
              </a:rPr>
              <a:t>Lista de </a:t>
            </a:r>
            <a:r>
              <a:rPr lang="en-US" sz="2400" b="1" dirty="0" err="1">
                <a:latin typeface="Arial"/>
                <a:cs typeface="Arial"/>
              </a:rPr>
              <a:t>casos</a:t>
            </a:r>
            <a:r>
              <a:rPr lang="en-US" sz="2400" b="1" dirty="0">
                <a:latin typeface="Arial"/>
                <a:cs typeface="Arial"/>
              </a:rPr>
              <a:t> de </a:t>
            </a:r>
            <a:r>
              <a:rPr lang="en-US" sz="2400" b="1" dirty="0" err="1">
                <a:latin typeface="Arial"/>
                <a:cs typeface="Arial"/>
              </a:rPr>
              <a:t>Leptospirose</a:t>
            </a:r>
            <a:r>
              <a:rPr lang="en-US" sz="2400" b="1" dirty="0">
                <a:latin typeface="Arial"/>
                <a:cs typeface="Arial"/>
              </a:rPr>
              <a:t>: Casos de </a:t>
            </a:r>
            <a:r>
              <a:rPr lang="en-US" sz="2400" b="1" dirty="0" err="1">
                <a:latin typeface="Arial"/>
                <a:cs typeface="Arial"/>
              </a:rPr>
              <a:t>animais</a:t>
            </a:r>
            <a:r>
              <a:rPr lang="en-US" sz="2400" b="1" dirty="0">
                <a:latin typeface="Arial"/>
                <a:cs typeface="Arial"/>
              </a:rPr>
              <a:t> </a:t>
            </a:r>
            <a:r>
              <a:rPr lang="en-US" sz="2400" b="1" dirty="0" err="1">
                <a:latin typeface="Arial"/>
                <a:cs typeface="Arial"/>
              </a:rPr>
              <a:t>encontrados</a:t>
            </a:r>
            <a:r>
              <a:rPr lang="en-US" sz="2400" b="1" dirty="0">
                <a:latin typeface="Arial"/>
                <a:cs typeface="Arial"/>
              </a:rPr>
              <a:t> </a:t>
            </a:r>
            <a:endParaRPr lang="en-US" sz="2400" b="1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676396825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 algn="just" eaLnBrk="0" fontAlgn="base" hangingPunct="0">
              <a:spcBef>
                <a:spcPts val="600"/>
              </a:spcBef>
              <a:spcAft>
                <a:spcPts val="0"/>
              </a:spcAft>
              <a:buNone/>
            </a:pPr>
            <a:r>
              <a:rPr lang="en-US" b="1" u="sng" dirty="0" err="1">
                <a:ea typeface="MS Mincho" panose="02020609040205080304" pitchFamily="49" charset="-128"/>
                <a:cs typeface="Times New Roman" panose="02020603050405020304" pitchFamily="18" charset="0"/>
              </a:rPr>
              <a:t>Questão</a:t>
            </a:r>
            <a:r>
              <a:rPr lang="en-US" b="1" u="sng" dirty="0">
                <a:ea typeface="MS Mincho" panose="02020609040205080304" pitchFamily="49" charset="-128"/>
                <a:cs typeface="Times New Roman" panose="02020603050405020304" pitchFamily="18" charset="0"/>
              </a:rPr>
              <a:t> 8:</a:t>
            </a:r>
            <a:r>
              <a:rPr lang="en-US" b="1" dirty="0">
                <a:ea typeface="MS Mincho" panose="02020609040205080304" pitchFamily="49" charset="-128"/>
                <a:cs typeface="Times New Roman" panose="02020603050405020304" pitchFamily="18" charset="0"/>
              </a:rPr>
              <a:t> </a:t>
            </a:r>
            <a:r>
              <a:rPr lang="pt-BR" dirty="0"/>
              <a:t>Há alguma variável nesta lista de casos diferente da lista de casos humanos? </a:t>
            </a:r>
            <a:endParaRPr lang="en-US" dirty="0">
              <a:effectLst/>
              <a:ea typeface="MS Mincho" panose="02020609040205080304" pitchFamily="49" charset="-128"/>
              <a:cs typeface="Times New Roman" panose="02020603050405020304" pitchFamily="18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0C32F96-B9D0-4F07-BA64-875D3855B9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Doença </a:t>
            </a:r>
            <a:r>
              <a:rPr lang="en-US" dirty="0" err="1"/>
              <a:t>após</a:t>
            </a:r>
            <a:r>
              <a:rPr lang="en-US" dirty="0"/>
              <a:t> </a:t>
            </a:r>
            <a:r>
              <a:rPr lang="en-US" dirty="0" err="1"/>
              <a:t>uma</a:t>
            </a:r>
            <a:r>
              <a:rPr lang="en-US" dirty="0"/>
              <a:t> </a:t>
            </a:r>
            <a:r>
              <a:rPr lang="en-US" dirty="0" err="1"/>
              <a:t>inundação</a:t>
            </a:r>
            <a:r>
              <a:rPr lang="en-US" dirty="0"/>
              <a:t> (3/3)</a:t>
            </a:r>
          </a:p>
        </p:txBody>
      </p:sp>
    </p:spTree>
    <p:extLst>
      <p:ext uri="{BB962C8B-B14F-4D97-AF65-F5344CB8AC3E}">
        <p14:creationId xmlns:p14="http://schemas.microsoft.com/office/powerpoint/2010/main" val="918419057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 algn="just" eaLnBrk="0" fontAlgn="base" hangingPunct="0">
              <a:spcBef>
                <a:spcPts val="600"/>
              </a:spcBef>
              <a:spcAft>
                <a:spcPts val="0"/>
              </a:spcAft>
              <a:buNone/>
            </a:pPr>
            <a:r>
              <a:rPr lang="en-US" b="1" u="sng" dirty="0" err="1">
                <a:ea typeface="MS Mincho" panose="02020609040205080304" pitchFamily="49" charset="-128"/>
                <a:cs typeface="Times New Roman" panose="02020603050405020304" pitchFamily="18" charset="0"/>
              </a:rPr>
              <a:t>Questão</a:t>
            </a:r>
            <a:r>
              <a:rPr lang="en-US" b="1" u="sng" dirty="0">
                <a:ea typeface="MS Mincho" panose="02020609040205080304" pitchFamily="49" charset="-128"/>
                <a:cs typeface="Times New Roman" panose="02020603050405020304" pitchFamily="18" charset="0"/>
              </a:rPr>
              <a:t> 8:</a:t>
            </a:r>
            <a:r>
              <a:rPr lang="en-US" b="1" dirty="0">
                <a:ea typeface="MS Mincho" panose="02020609040205080304" pitchFamily="49" charset="-128"/>
                <a:cs typeface="Times New Roman" panose="02020603050405020304" pitchFamily="18" charset="0"/>
              </a:rPr>
              <a:t> </a:t>
            </a:r>
            <a:r>
              <a:rPr lang="pt-BR" dirty="0"/>
              <a:t>Há alguma variável nesta lista de casos diferente da lista de casos humanos? </a:t>
            </a:r>
            <a:endParaRPr lang="en-US" dirty="0"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 eaLnBrk="0" fontAlgn="base" hangingPunct="0"/>
            <a:endParaRPr lang="en-US" b="1" u="sng" dirty="0">
              <a:effectLst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 eaLnBrk="0" fontAlgn="base" hangingPunct="0"/>
            <a:r>
              <a:rPr lang="en-US" b="1" u="sng" dirty="0">
                <a:effectLst/>
                <a:ea typeface="MS Mincho" panose="02020609040205080304" pitchFamily="49" charset="-128"/>
                <a:cs typeface="Times New Roman" panose="02020603050405020304" pitchFamily="18" charset="0"/>
              </a:rPr>
              <a:t>Resposta</a:t>
            </a:r>
            <a:r>
              <a:rPr lang="en-US" b="1" u="sng" dirty="0">
                <a:ea typeface="MS Mincho" panose="02020609040205080304" pitchFamily="49" charset="-128"/>
                <a:cs typeface="Times New Roman" panose="02020603050405020304" pitchFamily="18" charset="0"/>
              </a:rPr>
              <a:t>:</a:t>
            </a:r>
          </a:p>
          <a:p>
            <a:pPr lvl="1" eaLnBrk="0" fontAlgn="base" hangingPunct="0">
              <a:spcBef>
                <a:spcPts val="600"/>
              </a:spcBef>
              <a:spcAft>
                <a:spcPts val="0"/>
              </a:spcAft>
            </a:pPr>
            <a:r>
              <a:rPr lang="en-US" dirty="0">
                <a:ea typeface="MS Mincho" panose="02020609040205080304" pitchFamily="49" charset="-128"/>
                <a:cs typeface="Times New Roman" panose="02020603050405020304" pitchFamily="18" charset="0"/>
              </a:rPr>
              <a:t>Espécies</a:t>
            </a:r>
          </a:p>
          <a:p>
            <a:pPr lvl="1" eaLnBrk="0" fontAlgn="base" hangingPunct="0">
              <a:spcBef>
                <a:spcPts val="600"/>
              </a:spcBef>
              <a:spcAft>
                <a:spcPts val="0"/>
              </a:spcAft>
            </a:pPr>
            <a:r>
              <a:rPr lang="en-US" dirty="0">
                <a:ea typeface="MS Mincho" panose="02020609040205080304" pitchFamily="49" charset="-128"/>
                <a:cs typeface="Times New Roman" panose="02020603050405020304" pitchFamily="18" charset="0"/>
              </a:rPr>
              <a:t>Necropsia</a:t>
            </a:r>
          </a:p>
          <a:p>
            <a:pPr lvl="1" eaLnBrk="0" fontAlgn="base" hangingPunct="0">
              <a:spcBef>
                <a:spcPts val="600"/>
              </a:spcBef>
              <a:spcAft>
                <a:spcPts val="0"/>
              </a:spcAft>
            </a:pPr>
            <a:r>
              <a:rPr lang="en-US" dirty="0">
                <a:ea typeface="MS Mincho" panose="02020609040205080304" pitchFamily="49" charset="-128"/>
                <a:cs typeface="Times New Roman" panose="02020603050405020304" pitchFamily="18" charset="0"/>
              </a:rPr>
              <a:t>Sinalização (descrição do animal)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0C32F96-B9D0-4F07-BA64-875D3855B9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Doença </a:t>
            </a:r>
            <a:r>
              <a:rPr lang="en-US" dirty="0" err="1"/>
              <a:t>após</a:t>
            </a:r>
            <a:r>
              <a:rPr lang="en-US" dirty="0"/>
              <a:t> </a:t>
            </a:r>
            <a:r>
              <a:rPr lang="en-US" dirty="0" err="1"/>
              <a:t>uma</a:t>
            </a:r>
            <a:r>
              <a:rPr lang="en-US" dirty="0"/>
              <a:t> </a:t>
            </a:r>
            <a:r>
              <a:rPr lang="en-US" dirty="0" err="1"/>
              <a:t>inundação</a:t>
            </a:r>
            <a:r>
              <a:rPr lang="en-US" dirty="0"/>
              <a:t> </a:t>
            </a:r>
            <a:r>
              <a:rPr lang="en-US" dirty="0" err="1"/>
              <a:t>resposta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21681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9269480-6152-2D09-854C-E583483A5C6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43E9F3-696D-293F-D8BF-BC42A190ED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Raiva</a:t>
            </a:r>
            <a:r>
              <a:rPr lang="en-US" dirty="0"/>
              <a:t> (1/8)</a:t>
            </a:r>
          </a:p>
        </p:txBody>
      </p:sp>
    </p:spTree>
    <p:extLst>
      <p:ext uri="{BB962C8B-B14F-4D97-AF65-F5344CB8AC3E}">
        <p14:creationId xmlns:p14="http://schemas.microsoft.com/office/powerpoint/2010/main" val="2605129374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1588" indent="0">
              <a:buNone/>
            </a:pPr>
            <a:r>
              <a:rPr lang="en-US" altLang="en-US" b="1" u="sng" dirty="0" err="1"/>
              <a:t>Questão</a:t>
            </a:r>
            <a:r>
              <a:rPr lang="en-US" altLang="en-US" b="1" u="sng" dirty="0"/>
              <a:t> 1:</a:t>
            </a:r>
            <a:r>
              <a:rPr lang="en-US" altLang="en-US" b="1" dirty="0"/>
              <a:t> </a:t>
            </a:r>
            <a:r>
              <a:rPr lang="pt-BR" dirty="0"/>
              <a:t>Como buscaria casos humanos? </a:t>
            </a:r>
            <a:endParaRPr lang="en-US" altLang="en-US" b="1" dirty="0">
              <a:solidFill>
                <a:srgbClr val="006600"/>
              </a:solidFill>
            </a:endParaRPr>
          </a:p>
          <a:p>
            <a:pPr lvl="1"/>
            <a:endParaRPr lang="en-US" altLang="en-US" b="1" dirty="0">
              <a:solidFill>
                <a:srgbClr val="006600"/>
              </a:solidFill>
            </a:endParaRPr>
          </a:p>
          <a:p>
            <a:pPr lvl="1"/>
            <a:endParaRPr lang="en-US" dirty="0"/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5A710794-C2BF-CFC1-66B7-F233347592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err="1">
                <a:latin typeface="Franklin Gothic Medium"/>
              </a:rPr>
              <a:t>Raiva</a:t>
            </a:r>
            <a:r>
              <a:rPr lang="en-US" altLang="en-US" dirty="0">
                <a:latin typeface="Franklin Gothic Medium"/>
              </a:rPr>
              <a:t> (2/8)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4204912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1588" indent="0">
              <a:buNone/>
            </a:pPr>
            <a:r>
              <a:rPr lang="en-US" altLang="en-US" b="1" u="sng" dirty="0" err="1"/>
              <a:t>Questão</a:t>
            </a:r>
            <a:r>
              <a:rPr lang="en-US" altLang="en-US" b="1" u="sng" dirty="0"/>
              <a:t> 2:</a:t>
            </a:r>
            <a:r>
              <a:rPr lang="en-US" altLang="en-US" b="1" dirty="0"/>
              <a:t> </a:t>
            </a:r>
            <a:r>
              <a:rPr lang="pt-BR" dirty="0"/>
              <a:t>Como buscaria casos de animais? </a:t>
            </a:r>
            <a:endParaRPr lang="en-US" altLang="en-US" b="1" dirty="0">
              <a:solidFill>
                <a:srgbClr val="006600"/>
              </a:solidFill>
            </a:endParaRPr>
          </a:p>
          <a:p>
            <a:pPr lvl="1"/>
            <a:endParaRPr lang="en-US" altLang="en-US" b="1" dirty="0">
              <a:solidFill>
                <a:srgbClr val="006600"/>
              </a:solidFill>
            </a:endParaRPr>
          </a:p>
          <a:p>
            <a:pPr lvl="1"/>
            <a:endParaRPr lang="en-US" dirty="0"/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5A710794-C2BF-CFC1-66B7-F233347592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err="1">
                <a:latin typeface="Franklin Gothic Medium"/>
              </a:rPr>
              <a:t>Raiva</a:t>
            </a:r>
            <a:r>
              <a:rPr lang="en-US" altLang="en-US" dirty="0">
                <a:latin typeface="Franklin Gothic Medium"/>
              </a:rPr>
              <a:t> (3/8)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306501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1588" indent="0" algn="just">
              <a:buNone/>
            </a:pPr>
            <a:r>
              <a:rPr lang="en-US" altLang="en-US" b="1" u="sng" dirty="0" err="1"/>
              <a:t>Questão</a:t>
            </a:r>
            <a:r>
              <a:rPr lang="en-US" altLang="en-US" b="1" u="sng" dirty="0"/>
              <a:t> 3:</a:t>
            </a:r>
            <a:r>
              <a:rPr lang="en-US" altLang="en-US" b="1" dirty="0"/>
              <a:t> </a:t>
            </a:r>
            <a:r>
              <a:rPr lang="pt-BR" dirty="0"/>
              <a:t>Quais informações coletaria sobre os casos de raiva humana? </a:t>
            </a:r>
            <a:endParaRPr lang="en-US" altLang="en-US" b="1" dirty="0">
              <a:solidFill>
                <a:srgbClr val="006600"/>
              </a:solidFill>
            </a:endParaRPr>
          </a:p>
          <a:p>
            <a:pPr lvl="1" algn="just"/>
            <a:endParaRPr lang="en-US" dirty="0"/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5A710794-C2BF-CFC1-66B7-F233347592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err="1">
                <a:latin typeface="Franklin Gothic Medium"/>
              </a:rPr>
              <a:t>Raiva</a:t>
            </a:r>
            <a:r>
              <a:rPr lang="en-US" altLang="en-US" dirty="0">
                <a:latin typeface="Franklin Gothic Medium"/>
              </a:rPr>
              <a:t> (4/8)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1021627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1588" indent="0" algn="just">
              <a:buNone/>
            </a:pPr>
            <a:r>
              <a:rPr lang="en-US" altLang="en-US" b="1" u="sng" dirty="0" err="1"/>
              <a:t>Questão</a:t>
            </a:r>
            <a:r>
              <a:rPr lang="en-US" altLang="en-US" b="1" u="sng" dirty="0"/>
              <a:t> 4:</a:t>
            </a:r>
            <a:r>
              <a:rPr lang="en-US" altLang="en-US" b="1" dirty="0"/>
              <a:t> </a:t>
            </a:r>
            <a:r>
              <a:rPr lang="pt-BR" dirty="0"/>
              <a:t>Quais informações coletaria sobre casos de raiva em animais? </a:t>
            </a:r>
            <a:endParaRPr lang="en-US" altLang="en-US" b="1" dirty="0">
              <a:solidFill>
                <a:srgbClr val="006600"/>
              </a:solidFill>
            </a:endParaRPr>
          </a:p>
          <a:p>
            <a:pPr lvl="1" algn="just"/>
            <a:endParaRPr lang="en-US" dirty="0"/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5A710794-C2BF-CFC1-66B7-F233347592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err="1">
                <a:latin typeface="Franklin Gothic Medium"/>
              </a:rPr>
              <a:t>Raiva</a:t>
            </a:r>
            <a:r>
              <a:rPr lang="en-US" altLang="en-US" dirty="0">
                <a:latin typeface="Franklin Gothic Medium"/>
              </a:rPr>
              <a:t> (5/8)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266599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1588" indent="0">
              <a:buNone/>
            </a:pPr>
            <a:r>
              <a:rPr lang="en-US" altLang="en-US" b="1" u="sng" dirty="0" err="1"/>
              <a:t>Questão</a:t>
            </a:r>
            <a:r>
              <a:rPr lang="en-US" altLang="en-US" b="1" u="sng" dirty="0"/>
              <a:t> 5:</a:t>
            </a:r>
            <a:r>
              <a:rPr lang="en-US" altLang="en-US" b="1" dirty="0"/>
              <a:t> </a:t>
            </a:r>
            <a:r>
              <a:rPr lang="pt-BR" dirty="0"/>
              <a:t>Por que a identificação de casos é importante? </a:t>
            </a:r>
            <a:endParaRPr lang="en-US" altLang="en-US" b="1" dirty="0">
              <a:solidFill>
                <a:srgbClr val="006600"/>
              </a:solidFill>
            </a:endParaRPr>
          </a:p>
          <a:p>
            <a:pPr lvl="1"/>
            <a:endParaRPr lang="en-US" dirty="0"/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5A710794-C2BF-CFC1-66B7-F233347592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err="1">
                <a:latin typeface="Franklin Gothic Medium"/>
              </a:rPr>
              <a:t>Raiva</a:t>
            </a:r>
            <a:r>
              <a:rPr lang="en-US" altLang="en-US" dirty="0">
                <a:latin typeface="Franklin Gothic Medium"/>
              </a:rPr>
              <a:t> (6/8)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68427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514350" indent="-514350">
              <a:spcBef>
                <a:spcPts val="672"/>
              </a:spcBef>
              <a:buFont typeface="+mj-lt"/>
              <a:buAutoNum type="arabicPeriod"/>
            </a:pPr>
            <a:r>
              <a:rPr lang="en-US" altLang="en-US" sz="2800" dirty="0" err="1"/>
              <a:t>Reunir</a:t>
            </a:r>
            <a:r>
              <a:rPr lang="en-US" altLang="en-US" sz="2800" dirty="0"/>
              <a:t> </a:t>
            </a:r>
            <a:r>
              <a:rPr lang="en-US" altLang="en-US" sz="2800" dirty="0" err="1"/>
              <a:t>uma</a:t>
            </a:r>
            <a:r>
              <a:rPr lang="en-US" altLang="en-US" sz="2800" dirty="0"/>
              <a:t> equipe</a:t>
            </a:r>
            <a:endParaRPr lang="en-US" sz="2800" dirty="0"/>
          </a:p>
          <a:p>
            <a:pPr marL="514350" indent="-514350">
              <a:spcBef>
                <a:spcPts val="672"/>
              </a:spcBef>
              <a:buFont typeface="+mj-lt"/>
              <a:buAutoNum type="arabicPeriod"/>
            </a:pPr>
            <a:r>
              <a:rPr lang="en-US" altLang="en-US" sz="2800" dirty="0" err="1">
                <a:solidFill>
                  <a:srgbClr val="A6A6A6"/>
                </a:solidFill>
              </a:rPr>
              <a:t>Adotar</a:t>
            </a:r>
            <a:r>
              <a:rPr lang="en-US" altLang="en-US" sz="2800" dirty="0">
                <a:solidFill>
                  <a:srgbClr val="A6A6A6"/>
                </a:solidFill>
              </a:rPr>
              <a:t> </a:t>
            </a:r>
            <a:r>
              <a:rPr lang="en-US" altLang="en-US" dirty="0">
                <a:solidFill>
                  <a:srgbClr val="A6A6A6"/>
                </a:solidFill>
              </a:rPr>
              <a:t>as </a:t>
            </a:r>
            <a:r>
              <a:rPr lang="en-US" altLang="en-US" dirty="0" err="1">
                <a:solidFill>
                  <a:srgbClr val="A6A6A6"/>
                </a:solidFill>
              </a:rPr>
              <a:t>disposições</a:t>
            </a:r>
            <a:r>
              <a:rPr lang="en-US" altLang="en-US" dirty="0">
                <a:solidFill>
                  <a:srgbClr val="A6A6A6"/>
                </a:solidFill>
              </a:rPr>
              <a:t> </a:t>
            </a:r>
            <a:r>
              <a:rPr lang="en-US" altLang="en-US" sz="2800" dirty="0" err="1">
                <a:solidFill>
                  <a:srgbClr val="A6A6A6"/>
                </a:solidFill>
              </a:rPr>
              <a:t>administrativas</a:t>
            </a:r>
            <a:r>
              <a:rPr lang="en-US" altLang="en-US" sz="2800" dirty="0">
                <a:solidFill>
                  <a:srgbClr val="A6A6A6"/>
                </a:solidFill>
              </a:rPr>
              <a:t>, </a:t>
            </a:r>
            <a:r>
              <a:rPr lang="en-US" altLang="en-US" sz="2800" dirty="0" err="1">
                <a:solidFill>
                  <a:srgbClr val="A6A6A6"/>
                </a:solidFill>
              </a:rPr>
              <a:t>pessoais</a:t>
            </a:r>
            <a:r>
              <a:rPr lang="en-US" altLang="en-US" sz="2800" dirty="0">
                <a:solidFill>
                  <a:srgbClr val="A6A6A6"/>
                </a:solidFill>
              </a:rPr>
              <a:t>, </a:t>
            </a:r>
            <a:r>
              <a:rPr lang="en-US" altLang="en-US" sz="2800" dirty="0" err="1">
                <a:solidFill>
                  <a:srgbClr val="A6A6A6"/>
                </a:solidFill>
              </a:rPr>
              <a:t>financeiras</a:t>
            </a:r>
            <a:r>
              <a:rPr lang="en-US" altLang="en-US" sz="2800" dirty="0">
                <a:solidFill>
                  <a:srgbClr val="A6A6A6"/>
                </a:solidFill>
              </a:rPr>
              <a:t> e </a:t>
            </a:r>
            <a:r>
              <a:rPr lang="en-US" altLang="en-US" sz="2800" dirty="0" err="1">
                <a:solidFill>
                  <a:srgbClr val="A6A6A6"/>
                </a:solidFill>
              </a:rPr>
              <a:t>logísticas</a:t>
            </a:r>
            <a:r>
              <a:rPr lang="en-US" altLang="en-US" sz="2800" dirty="0">
                <a:solidFill>
                  <a:srgbClr val="A6A6A6"/>
                </a:solidFill>
              </a:rPr>
              <a:t> </a:t>
            </a:r>
            <a:r>
              <a:rPr lang="en-US" altLang="en-US" sz="2800" dirty="0" err="1">
                <a:solidFill>
                  <a:srgbClr val="A6A6A6"/>
                </a:solidFill>
              </a:rPr>
              <a:t>necessárias</a:t>
            </a:r>
            <a:endParaRPr lang="en-US" altLang="en-US" sz="2800" dirty="0">
              <a:solidFill>
                <a:srgbClr val="A6A6A6"/>
              </a:solidFill>
            </a:endParaRPr>
          </a:p>
          <a:p>
            <a:pPr marL="514350" indent="-514350">
              <a:spcBef>
                <a:spcPts val="672"/>
              </a:spcBef>
              <a:buFont typeface="+mj-lt"/>
              <a:buAutoNum type="arabicPeriod"/>
            </a:pPr>
            <a:r>
              <a:rPr lang="en-US" altLang="en-US" dirty="0">
                <a:solidFill>
                  <a:srgbClr val="A6A6A6"/>
                </a:solidFill>
              </a:rPr>
              <a:t>Saber </a:t>
            </a:r>
            <a:r>
              <a:rPr lang="en-US" altLang="en-US" dirty="0" err="1">
                <a:solidFill>
                  <a:srgbClr val="A6A6A6"/>
                </a:solidFill>
              </a:rPr>
              <a:t>mais</a:t>
            </a:r>
            <a:r>
              <a:rPr lang="en-US" altLang="en-US" dirty="0">
                <a:solidFill>
                  <a:srgbClr val="A6A6A6"/>
                </a:solidFill>
              </a:rPr>
              <a:t> </a:t>
            </a:r>
            <a:r>
              <a:rPr lang="en-US" altLang="en-US" dirty="0" err="1">
                <a:solidFill>
                  <a:srgbClr val="A6A6A6"/>
                </a:solidFill>
              </a:rPr>
              <a:t>sobre</a:t>
            </a:r>
            <a:r>
              <a:rPr lang="en-US" altLang="en-US" dirty="0">
                <a:solidFill>
                  <a:srgbClr val="A6A6A6"/>
                </a:solidFill>
              </a:rPr>
              <a:t> a </a:t>
            </a:r>
            <a:r>
              <a:rPr lang="en-US" altLang="en-US" dirty="0" err="1">
                <a:solidFill>
                  <a:srgbClr val="A6A6A6"/>
                </a:solidFill>
              </a:rPr>
              <a:t>doença</a:t>
            </a:r>
            <a:r>
              <a:rPr lang="en-US" altLang="en-US" dirty="0">
                <a:solidFill>
                  <a:srgbClr val="A6A6A6"/>
                </a:solidFill>
              </a:rPr>
              <a:t> </a:t>
            </a:r>
            <a:r>
              <a:rPr lang="en-US" altLang="en-US" dirty="0" err="1">
                <a:solidFill>
                  <a:srgbClr val="A6A6A6"/>
                </a:solidFill>
              </a:rPr>
              <a:t>confirmada</a:t>
            </a:r>
            <a:r>
              <a:rPr lang="en-US" altLang="en-US" dirty="0">
                <a:solidFill>
                  <a:srgbClr val="A6A6A6"/>
                </a:solidFill>
              </a:rPr>
              <a:t> </a:t>
            </a:r>
            <a:r>
              <a:rPr lang="en-US" altLang="en-US" dirty="0" err="1">
                <a:solidFill>
                  <a:srgbClr val="A6A6A6"/>
                </a:solidFill>
              </a:rPr>
              <a:t>ou</a:t>
            </a:r>
            <a:r>
              <a:rPr lang="en-US" altLang="en-US" dirty="0">
                <a:solidFill>
                  <a:srgbClr val="A6A6A6"/>
                </a:solidFill>
              </a:rPr>
              <a:t> as </a:t>
            </a:r>
            <a:br>
              <a:rPr lang="en-US" altLang="en-US" dirty="0">
                <a:solidFill>
                  <a:srgbClr val="A6A6A6"/>
                </a:solidFill>
              </a:rPr>
            </a:br>
            <a:r>
              <a:rPr lang="en-US" altLang="en-US" dirty="0" err="1">
                <a:solidFill>
                  <a:srgbClr val="A6A6A6"/>
                </a:solidFill>
              </a:rPr>
              <a:t>doenças</a:t>
            </a:r>
            <a:r>
              <a:rPr lang="en-US" altLang="en-US" dirty="0">
                <a:solidFill>
                  <a:srgbClr val="A6A6A6"/>
                </a:solidFill>
              </a:rPr>
              <a:t> </a:t>
            </a:r>
            <a:r>
              <a:rPr lang="en-US" altLang="en-US" dirty="0" err="1">
                <a:solidFill>
                  <a:srgbClr val="A6A6A6"/>
                </a:solidFill>
              </a:rPr>
              <a:t>suspeitas</a:t>
            </a:r>
            <a:endParaRPr lang="en-US" altLang="en-US" dirty="0">
              <a:solidFill>
                <a:srgbClr val="A6A6A6"/>
              </a:solidFill>
            </a:endParaRPr>
          </a:p>
          <a:p>
            <a:pPr marL="514350" indent="-514350">
              <a:spcBef>
                <a:spcPts val="672"/>
              </a:spcBef>
              <a:buFont typeface="+mj-lt"/>
              <a:buAutoNum type="arabicPeriod"/>
            </a:pPr>
            <a:r>
              <a:rPr lang="en-US" altLang="en-US" sz="2800" dirty="0" err="1">
                <a:solidFill>
                  <a:srgbClr val="A6A6A6"/>
                </a:solidFill>
              </a:rPr>
              <a:t>Colaborar</a:t>
            </a:r>
            <a:r>
              <a:rPr lang="en-US" altLang="en-US" sz="2800" dirty="0">
                <a:solidFill>
                  <a:srgbClr val="A6A6A6"/>
                </a:solidFill>
              </a:rPr>
              <a:t> com outros </a:t>
            </a:r>
            <a:r>
              <a:rPr lang="en-US" altLang="en-US" sz="2800" dirty="0" err="1">
                <a:solidFill>
                  <a:srgbClr val="A6A6A6"/>
                </a:solidFill>
              </a:rPr>
              <a:t>ministérios</a:t>
            </a:r>
            <a:r>
              <a:rPr lang="en-US" altLang="en-US" sz="2800" dirty="0">
                <a:solidFill>
                  <a:srgbClr val="A6A6A6"/>
                </a:solidFill>
              </a:rPr>
              <a:t>, </a:t>
            </a:r>
            <a:r>
              <a:rPr lang="en-US" altLang="en-US" sz="2800" dirty="0" err="1">
                <a:solidFill>
                  <a:srgbClr val="A6A6A6"/>
                </a:solidFill>
              </a:rPr>
              <a:t>agências</a:t>
            </a:r>
            <a:r>
              <a:rPr lang="en-US" altLang="en-US" sz="2800" dirty="0">
                <a:solidFill>
                  <a:srgbClr val="A6A6A6"/>
                </a:solidFill>
              </a:rPr>
              <a:t> </a:t>
            </a:r>
            <a:r>
              <a:rPr lang="en-US" altLang="en-US" sz="2800" dirty="0" err="1">
                <a:solidFill>
                  <a:srgbClr val="A6A6A6"/>
                </a:solidFill>
              </a:rPr>
              <a:t>parceiras</a:t>
            </a:r>
            <a:r>
              <a:rPr lang="en-US" altLang="en-US" sz="2800" dirty="0">
                <a:solidFill>
                  <a:srgbClr val="A6A6A6"/>
                </a:solidFill>
              </a:rPr>
              <a:t> e </a:t>
            </a:r>
            <a:br>
              <a:rPr lang="en-US" altLang="en-US" sz="2800" dirty="0">
                <a:solidFill>
                  <a:srgbClr val="A6A6A6"/>
                </a:solidFill>
              </a:rPr>
            </a:br>
            <a:r>
              <a:rPr lang="en-US" altLang="en-US" sz="2800" dirty="0" err="1">
                <a:solidFill>
                  <a:srgbClr val="A6A6A6"/>
                </a:solidFill>
              </a:rPr>
              <a:t>contactos</a:t>
            </a:r>
            <a:r>
              <a:rPr lang="en-US" altLang="en-US" sz="2800" dirty="0">
                <a:solidFill>
                  <a:srgbClr val="A6A6A6"/>
                </a:solidFill>
              </a:rPr>
              <a:t> </a:t>
            </a:r>
            <a:r>
              <a:rPr lang="en-US" altLang="en-US" sz="2800" dirty="0" err="1">
                <a:solidFill>
                  <a:srgbClr val="A6A6A6"/>
                </a:solidFill>
              </a:rPr>
              <a:t>locais</a:t>
            </a:r>
            <a:endParaRPr lang="en-US" altLang="en-US" sz="2800" dirty="0">
              <a:solidFill>
                <a:srgbClr val="A6A6A6"/>
              </a:solidFill>
            </a:endParaRPr>
          </a:p>
          <a:p>
            <a:pPr marL="514350" indent="-514350">
              <a:spcBef>
                <a:spcPts val="672"/>
              </a:spcBef>
              <a:buFont typeface="+mj-lt"/>
              <a:buAutoNum type="arabicPeriod"/>
            </a:pPr>
            <a:r>
              <a:rPr lang="en-US" altLang="en-US" sz="2800" dirty="0" err="1">
                <a:solidFill>
                  <a:srgbClr val="A6A6A6"/>
                </a:solidFill>
              </a:rPr>
              <a:t>Coordenar</a:t>
            </a:r>
            <a:r>
              <a:rPr lang="en-US" altLang="en-US" sz="2800" dirty="0">
                <a:solidFill>
                  <a:srgbClr val="A6A6A6"/>
                </a:solidFill>
              </a:rPr>
              <a:t> </a:t>
            </a:r>
            <a:r>
              <a:rPr lang="en-US" altLang="en-US" sz="2800" dirty="0" err="1">
                <a:solidFill>
                  <a:srgbClr val="A6A6A6"/>
                </a:solidFill>
              </a:rPr>
              <a:t>uma</a:t>
            </a:r>
            <a:r>
              <a:rPr lang="en-US" altLang="en-US" sz="2800" dirty="0">
                <a:solidFill>
                  <a:srgbClr val="A6A6A6"/>
                </a:solidFill>
              </a:rPr>
              <a:t> </a:t>
            </a:r>
            <a:r>
              <a:rPr lang="en-US" altLang="en-US" sz="2800" dirty="0" err="1">
                <a:solidFill>
                  <a:srgbClr val="A6A6A6"/>
                </a:solidFill>
              </a:rPr>
              <a:t>investigação</a:t>
            </a:r>
            <a:r>
              <a:rPr lang="en-US" altLang="en-US" sz="2800" dirty="0">
                <a:solidFill>
                  <a:srgbClr val="A6A6A6"/>
                </a:solidFill>
              </a:rPr>
              <a:t> </a:t>
            </a:r>
            <a:r>
              <a:rPr lang="en-US" altLang="en-US" sz="2800" dirty="0" err="1">
                <a:solidFill>
                  <a:srgbClr val="A6A6A6"/>
                </a:solidFill>
              </a:rPr>
              <a:t>multissectorial</a:t>
            </a:r>
            <a:r>
              <a:rPr lang="en-US" altLang="en-US" sz="2800" dirty="0">
                <a:solidFill>
                  <a:srgbClr val="A6A6A6"/>
                </a:solidFill>
              </a:rPr>
              <a:t> se </a:t>
            </a:r>
            <a:r>
              <a:rPr lang="en-US" altLang="en-US" sz="2800" dirty="0" err="1">
                <a:solidFill>
                  <a:srgbClr val="A6A6A6"/>
                </a:solidFill>
              </a:rPr>
              <a:t>houver</a:t>
            </a:r>
            <a:r>
              <a:rPr lang="en-US" altLang="en-US" sz="2800" dirty="0">
                <a:solidFill>
                  <a:srgbClr val="A6A6A6"/>
                </a:solidFill>
              </a:rPr>
              <a:t> </a:t>
            </a:r>
            <a:r>
              <a:rPr lang="en-US" altLang="en-US" sz="2800" dirty="0" err="1">
                <a:solidFill>
                  <a:srgbClr val="A6A6A6"/>
                </a:solidFill>
              </a:rPr>
              <a:t>suspeita</a:t>
            </a:r>
            <a:r>
              <a:rPr lang="en-US" altLang="en-US" sz="2800" dirty="0">
                <a:solidFill>
                  <a:srgbClr val="A6A6A6"/>
                </a:solidFill>
              </a:rPr>
              <a:t> </a:t>
            </a:r>
            <a:r>
              <a:rPr lang="en-US" altLang="en-US" sz="2800" dirty="0" err="1">
                <a:solidFill>
                  <a:srgbClr val="A6A6A6"/>
                </a:solidFill>
              </a:rPr>
              <a:t>ou</a:t>
            </a:r>
            <a:r>
              <a:rPr lang="en-US" altLang="en-US" sz="2800" dirty="0">
                <a:solidFill>
                  <a:srgbClr val="A6A6A6"/>
                </a:solidFill>
              </a:rPr>
              <a:t> </a:t>
            </a:r>
            <a:r>
              <a:rPr lang="en-US" altLang="en-US" sz="2800" dirty="0" err="1">
                <a:solidFill>
                  <a:srgbClr val="A6A6A6"/>
                </a:solidFill>
              </a:rPr>
              <a:t>confirmação</a:t>
            </a:r>
            <a:r>
              <a:rPr lang="en-US" altLang="en-US" sz="2800" dirty="0">
                <a:solidFill>
                  <a:srgbClr val="A6A6A6"/>
                </a:solidFill>
              </a:rPr>
              <a:t> de </a:t>
            </a:r>
            <a:r>
              <a:rPr lang="en-US" altLang="en-US" sz="2800" dirty="0" err="1">
                <a:solidFill>
                  <a:srgbClr val="A6A6A6"/>
                </a:solidFill>
              </a:rPr>
              <a:t>uma</a:t>
            </a:r>
            <a:r>
              <a:rPr lang="en-US" altLang="en-US" sz="2800" dirty="0">
                <a:solidFill>
                  <a:srgbClr val="A6A6A6"/>
                </a:solidFill>
              </a:rPr>
              <a:t> </a:t>
            </a:r>
            <a:r>
              <a:rPr lang="en-US" altLang="en-US" sz="2800" dirty="0" err="1">
                <a:solidFill>
                  <a:srgbClr val="A6A6A6"/>
                </a:solidFill>
              </a:rPr>
              <a:t>doença</a:t>
            </a:r>
            <a:r>
              <a:rPr lang="en-US" altLang="en-US" sz="2800" dirty="0">
                <a:solidFill>
                  <a:srgbClr val="A6A6A6"/>
                </a:solidFill>
              </a:rPr>
              <a:t> </a:t>
            </a:r>
            <a:r>
              <a:rPr lang="en-US" altLang="en-US" sz="2800" dirty="0" err="1">
                <a:solidFill>
                  <a:srgbClr val="A6A6A6"/>
                </a:solidFill>
              </a:rPr>
              <a:t>zoonótica</a:t>
            </a:r>
            <a:endParaRPr lang="en-US" altLang="en-US" sz="2800" dirty="0">
              <a:solidFill>
                <a:srgbClr val="A6A6A6"/>
              </a:solidFill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5E359429-1DAF-9EFD-10CE-3137BF9B2C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solidFill>
                  <a:srgbClr val="000000"/>
                </a:solidFill>
              </a:rPr>
              <a:t>Passo 1: </a:t>
            </a:r>
            <a:r>
              <a:rPr lang="en-US" altLang="en-US" dirty="0" err="1">
                <a:solidFill>
                  <a:srgbClr val="000000"/>
                </a:solidFill>
              </a:rPr>
              <a:t>Preparar</a:t>
            </a:r>
            <a:r>
              <a:rPr lang="en-US" altLang="en-US" dirty="0">
                <a:solidFill>
                  <a:srgbClr val="000000"/>
                </a:solidFill>
              </a:rPr>
              <a:t> </a:t>
            </a:r>
            <a:r>
              <a:rPr lang="en-US" altLang="en-US" dirty="0"/>
              <a:t>o </a:t>
            </a:r>
            <a:r>
              <a:rPr lang="en-US" altLang="en-US" dirty="0" err="1"/>
              <a:t>trabalho</a:t>
            </a:r>
            <a:r>
              <a:rPr lang="en-US" altLang="en-US" dirty="0"/>
              <a:t> de campo</a:t>
            </a:r>
            <a:br>
              <a:rPr lang="en-US" dirty="0"/>
            </a:b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846898951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1588" indent="0" algn="just">
              <a:buNone/>
            </a:pPr>
            <a:r>
              <a:rPr lang="en-US" altLang="en-US" b="1" u="sng" dirty="0" err="1"/>
              <a:t>Questão</a:t>
            </a:r>
            <a:r>
              <a:rPr lang="en-US" altLang="en-US" b="1" u="sng" dirty="0"/>
              <a:t> 6:</a:t>
            </a:r>
            <a:r>
              <a:rPr lang="en-US" altLang="en-US" b="1" dirty="0"/>
              <a:t> </a:t>
            </a:r>
            <a:r>
              <a:rPr lang="en-US" altLang="en-US" dirty="0"/>
              <a:t>Como </a:t>
            </a:r>
            <a:r>
              <a:rPr lang="en-US" altLang="en-US" dirty="0" err="1"/>
              <a:t>os</a:t>
            </a:r>
            <a:r>
              <a:rPr lang="en-US" altLang="en-US" dirty="0"/>
              <a:t> </a:t>
            </a:r>
            <a:r>
              <a:rPr lang="en-US" altLang="en-US" dirty="0" err="1"/>
              <a:t>ministérios</a:t>
            </a:r>
            <a:r>
              <a:rPr lang="en-US" altLang="en-US" dirty="0"/>
              <a:t> </a:t>
            </a:r>
            <a:r>
              <a:rPr lang="en-US" altLang="en-US" dirty="0" err="1"/>
              <a:t>podem</a:t>
            </a:r>
            <a:r>
              <a:rPr lang="en-US" altLang="en-US" dirty="0"/>
              <a:t> </a:t>
            </a:r>
            <a:r>
              <a:rPr lang="en-US" altLang="en-US" dirty="0" err="1"/>
              <a:t>comunicar</a:t>
            </a:r>
            <a:r>
              <a:rPr lang="en-US" altLang="en-US" dirty="0"/>
              <a:t> </a:t>
            </a:r>
            <a:r>
              <a:rPr lang="en-US" altLang="en-US" dirty="0" err="1"/>
              <a:t>durante</a:t>
            </a:r>
            <a:r>
              <a:rPr lang="en-US" altLang="en-US" dirty="0"/>
              <a:t> a </a:t>
            </a:r>
            <a:r>
              <a:rPr lang="en-US" altLang="en-US" dirty="0" err="1"/>
              <a:t>busca</a:t>
            </a:r>
            <a:r>
              <a:rPr lang="en-US" altLang="en-US" dirty="0"/>
              <a:t>? E </a:t>
            </a:r>
            <a:r>
              <a:rPr lang="en-US" altLang="en-US" dirty="0" err="1"/>
              <a:t>durante</a:t>
            </a:r>
            <a:r>
              <a:rPr lang="en-US" altLang="en-US" dirty="0"/>
              <a:t> a </a:t>
            </a:r>
            <a:r>
              <a:rPr lang="en-US" altLang="en-US" dirty="0" err="1"/>
              <a:t>vigilância</a:t>
            </a:r>
            <a:r>
              <a:rPr lang="en-US" altLang="en-US" dirty="0"/>
              <a:t> de </a:t>
            </a:r>
            <a:r>
              <a:rPr lang="en-US" altLang="en-US" dirty="0" err="1"/>
              <a:t>rotina</a:t>
            </a:r>
            <a:r>
              <a:rPr lang="en-US" altLang="en-US" dirty="0"/>
              <a:t>?</a:t>
            </a:r>
            <a:endParaRPr lang="en-US" dirty="0"/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5A710794-C2BF-CFC1-66B7-F233347592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err="1">
                <a:latin typeface="Franklin Gothic Medium"/>
              </a:rPr>
              <a:t>Raiva</a:t>
            </a:r>
            <a:r>
              <a:rPr lang="en-US" altLang="en-US" dirty="0">
                <a:latin typeface="Franklin Gothic Medium"/>
              </a:rPr>
              <a:t> (7/8)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2601063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1588" indent="0" algn="just">
              <a:buNone/>
            </a:pPr>
            <a:r>
              <a:rPr lang="en-US" altLang="en-US" b="1" u="sng" dirty="0"/>
              <a:t>Pergunta 7:</a:t>
            </a:r>
            <a:r>
              <a:rPr lang="en-US" altLang="en-US" b="1" dirty="0"/>
              <a:t> </a:t>
            </a:r>
            <a:r>
              <a:rPr lang="en-US" altLang="en-US" dirty="0"/>
              <a:t>Quais </a:t>
            </a:r>
            <a:r>
              <a:rPr lang="en-US" altLang="en-US" dirty="0" err="1"/>
              <a:t>atividades</a:t>
            </a:r>
            <a:r>
              <a:rPr lang="en-US" altLang="en-US" dirty="0"/>
              <a:t> </a:t>
            </a:r>
            <a:r>
              <a:rPr lang="en-US" altLang="en-US" dirty="0" err="1"/>
              <a:t>devem</a:t>
            </a:r>
            <a:r>
              <a:rPr lang="en-US" altLang="en-US" dirty="0"/>
              <a:t> ser </a:t>
            </a:r>
            <a:r>
              <a:rPr lang="en-US" altLang="en-US" dirty="0" err="1"/>
              <a:t>implementadas</a:t>
            </a:r>
            <a:r>
              <a:rPr lang="en-US" altLang="en-US" dirty="0"/>
              <a:t> </a:t>
            </a:r>
            <a:r>
              <a:rPr lang="en-US" altLang="en-US" dirty="0" err="1"/>
              <a:t>quando</a:t>
            </a:r>
            <a:r>
              <a:rPr lang="en-US" altLang="en-US" dirty="0"/>
              <a:t> for </a:t>
            </a:r>
            <a:r>
              <a:rPr lang="en-US" altLang="en-US" dirty="0" err="1"/>
              <a:t>criada</a:t>
            </a:r>
            <a:r>
              <a:rPr lang="en-US" altLang="en-US" dirty="0"/>
              <a:t> a </a:t>
            </a:r>
            <a:r>
              <a:rPr lang="en-US" altLang="en-US" dirty="0" err="1"/>
              <a:t>vigilância</a:t>
            </a:r>
            <a:r>
              <a:rPr lang="en-US" altLang="en-US" dirty="0"/>
              <a:t> da </a:t>
            </a:r>
            <a:r>
              <a:rPr lang="en-US" altLang="en-US" dirty="0" err="1"/>
              <a:t>raiva</a:t>
            </a:r>
            <a:r>
              <a:rPr lang="en-US" altLang="en-US" dirty="0"/>
              <a:t> e das </a:t>
            </a:r>
            <a:r>
              <a:rPr lang="en-US" altLang="en-US" dirty="0" err="1"/>
              <a:t>mordeduras</a:t>
            </a:r>
            <a:r>
              <a:rPr lang="en-US" altLang="en-US" dirty="0"/>
              <a:t> de </a:t>
            </a:r>
            <a:r>
              <a:rPr lang="en-US" altLang="en-US" dirty="0" err="1"/>
              <a:t>animais</a:t>
            </a:r>
            <a:r>
              <a:rPr lang="en-US" altLang="en-US" dirty="0"/>
              <a:t>?</a:t>
            </a:r>
            <a:endParaRPr lang="en-US" dirty="0"/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5A710794-C2BF-CFC1-66B7-F233347592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err="1">
                <a:latin typeface="Franklin Gothic Medium"/>
              </a:rPr>
              <a:t>Raiva</a:t>
            </a:r>
            <a:r>
              <a:rPr lang="en-US" altLang="en-US" dirty="0">
                <a:latin typeface="Franklin Gothic Medium"/>
              </a:rPr>
              <a:t> (8/8)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8887757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6CC60CB-4964-3FCE-6B90-9EAC3867008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CA5F71-6333-4C56-7911-C16BD974EC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Passo 6: </a:t>
            </a:r>
            <a:r>
              <a:rPr lang="en-US" altLang="en-US" dirty="0" err="1"/>
              <a:t>Realizar</a:t>
            </a:r>
            <a:r>
              <a:rPr lang="en-US" altLang="en-US" dirty="0"/>
              <a:t> um </a:t>
            </a:r>
            <a:r>
              <a:rPr lang="en-US" altLang="en-US" dirty="0" err="1"/>
              <a:t>estudo</a:t>
            </a:r>
            <a:r>
              <a:rPr lang="en-US" altLang="en-US" dirty="0"/>
              <a:t> </a:t>
            </a:r>
            <a:r>
              <a:rPr lang="en-US" altLang="en-US" dirty="0" err="1"/>
              <a:t>epidemiológico</a:t>
            </a:r>
            <a:r>
              <a:rPr lang="en-US" altLang="en-US" dirty="0"/>
              <a:t> </a:t>
            </a:r>
            <a:r>
              <a:rPr lang="en-US" altLang="en-US" dirty="0" err="1"/>
              <a:t>descritivo</a:t>
            </a:r>
            <a:br>
              <a:rPr lang="en-US" dirty="0"/>
            </a:br>
            <a:endParaRPr lang="pt-BR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F01C86D-FB82-E15E-4274-0232BEFA972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8200" y="1478857"/>
            <a:ext cx="11049000" cy="4639309"/>
          </a:xfrm>
        </p:spPr>
        <p:txBody>
          <a:bodyPr lIns="91440" tIns="45720" rIns="91440" bIns="45720" anchor="t"/>
          <a:lstStyle/>
          <a:p>
            <a:pPr marL="0" indent="0">
              <a:spcBef>
                <a:spcPts val="672"/>
              </a:spcBef>
              <a:buSzPct val="100000"/>
              <a:buNone/>
            </a:pPr>
            <a:r>
              <a:rPr lang="en-US" altLang="en-US" dirty="0">
                <a:solidFill>
                  <a:srgbClr val="A6A6A6"/>
                </a:solidFill>
              </a:rPr>
              <a:t>Passo 1: </a:t>
            </a:r>
            <a:r>
              <a:rPr lang="en-US" altLang="en-US" dirty="0" err="1">
                <a:solidFill>
                  <a:srgbClr val="A6A6A6"/>
                </a:solidFill>
              </a:rPr>
              <a:t>Preparar</a:t>
            </a:r>
            <a:r>
              <a:rPr lang="en-US" altLang="en-US" dirty="0">
                <a:solidFill>
                  <a:srgbClr val="A6A6A6"/>
                </a:solidFill>
              </a:rPr>
              <a:t> o </a:t>
            </a:r>
            <a:r>
              <a:rPr lang="en-US" altLang="en-US" dirty="0" err="1">
                <a:solidFill>
                  <a:srgbClr val="A6A6A6"/>
                </a:solidFill>
              </a:rPr>
              <a:t>trabalho</a:t>
            </a:r>
            <a:r>
              <a:rPr lang="en-US" altLang="en-US" dirty="0">
                <a:solidFill>
                  <a:srgbClr val="A6A6A6"/>
                </a:solidFill>
              </a:rPr>
              <a:t> de campo</a:t>
            </a:r>
            <a:endParaRPr lang="en-US" dirty="0">
              <a:solidFill>
                <a:srgbClr val="A6A6A6"/>
              </a:solidFill>
            </a:endParaRPr>
          </a:p>
          <a:p>
            <a:pPr marL="0" indent="0">
              <a:spcBef>
                <a:spcPts val="672"/>
              </a:spcBef>
              <a:buSzPct val="100000"/>
              <a:buNone/>
            </a:pPr>
            <a:r>
              <a:rPr lang="en-US" altLang="en-US" dirty="0">
                <a:solidFill>
                  <a:srgbClr val="A6A6A6"/>
                </a:solidFill>
              </a:rPr>
              <a:t>Passo 2: </a:t>
            </a:r>
            <a:r>
              <a:rPr lang="en-US" altLang="en-US" dirty="0" err="1">
                <a:solidFill>
                  <a:srgbClr val="A6A6A6"/>
                </a:solidFill>
              </a:rPr>
              <a:t>Confirmar</a:t>
            </a:r>
            <a:r>
              <a:rPr lang="en-US" altLang="en-US" dirty="0">
                <a:solidFill>
                  <a:srgbClr val="A6A6A6"/>
                </a:solidFill>
              </a:rPr>
              <a:t> o </a:t>
            </a:r>
            <a:r>
              <a:rPr lang="en-US" altLang="en-US" dirty="0" err="1">
                <a:solidFill>
                  <a:srgbClr val="A6A6A6"/>
                </a:solidFill>
              </a:rPr>
              <a:t>surto</a:t>
            </a:r>
            <a:endParaRPr lang="en-US" altLang="en-US" dirty="0">
              <a:solidFill>
                <a:srgbClr val="A6A6A6"/>
              </a:solidFill>
            </a:endParaRPr>
          </a:p>
          <a:p>
            <a:pPr marL="0" indent="0">
              <a:spcBef>
                <a:spcPts val="672"/>
              </a:spcBef>
              <a:buSzPct val="100000"/>
              <a:buNone/>
            </a:pPr>
            <a:r>
              <a:rPr lang="en-US" altLang="en-US" dirty="0">
                <a:solidFill>
                  <a:srgbClr val="A6A6A6"/>
                </a:solidFill>
              </a:rPr>
              <a:t>Passo 3: </a:t>
            </a:r>
            <a:r>
              <a:rPr lang="en-US" altLang="en-US" dirty="0" err="1">
                <a:solidFill>
                  <a:srgbClr val="A6A6A6"/>
                </a:solidFill>
              </a:rPr>
              <a:t>Verificar</a:t>
            </a:r>
            <a:r>
              <a:rPr lang="en-US" altLang="en-US" dirty="0">
                <a:solidFill>
                  <a:srgbClr val="A6A6A6"/>
                </a:solidFill>
              </a:rPr>
              <a:t> o </a:t>
            </a:r>
            <a:r>
              <a:rPr lang="en-US" altLang="en-US" dirty="0" err="1">
                <a:solidFill>
                  <a:srgbClr val="A6A6A6"/>
                </a:solidFill>
              </a:rPr>
              <a:t>diagnóstico</a:t>
            </a:r>
            <a:endParaRPr lang="en-US" altLang="en-US" dirty="0">
              <a:solidFill>
                <a:srgbClr val="A6A6A6"/>
              </a:solidFill>
            </a:endParaRPr>
          </a:p>
          <a:p>
            <a:pPr marL="0" indent="0">
              <a:spcBef>
                <a:spcPts val="672"/>
              </a:spcBef>
              <a:buSzPct val="100000"/>
              <a:buNone/>
            </a:pPr>
            <a:r>
              <a:rPr lang="en-US" altLang="en-US" dirty="0">
                <a:solidFill>
                  <a:srgbClr val="A6A6A6"/>
                </a:solidFill>
              </a:rPr>
              <a:t>Passo 4: </a:t>
            </a:r>
            <a:r>
              <a:rPr lang="en-US" altLang="en-US" dirty="0" err="1">
                <a:solidFill>
                  <a:srgbClr val="A6A6A6"/>
                </a:solidFill>
              </a:rPr>
              <a:t>Construir</a:t>
            </a:r>
            <a:r>
              <a:rPr lang="en-US" altLang="en-US" dirty="0">
                <a:solidFill>
                  <a:srgbClr val="A6A6A6"/>
                </a:solidFill>
              </a:rPr>
              <a:t> </a:t>
            </a:r>
            <a:r>
              <a:rPr lang="en-US" altLang="en-US" dirty="0" err="1">
                <a:solidFill>
                  <a:srgbClr val="A6A6A6"/>
                </a:solidFill>
              </a:rPr>
              <a:t>uma</a:t>
            </a:r>
            <a:r>
              <a:rPr lang="en-US" altLang="en-US" dirty="0">
                <a:solidFill>
                  <a:srgbClr val="A6A6A6"/>
                </a:solidFill>
              </a:rPr>
              <a:t> </a:t>
            </a:r>
            <a:r>
              <a:rPr lang="en-US" altLang="en-US" dirty="0" err="1">
                <a:solidFill>
                  <a:srgbClr val="A6A6A6"/>
                </a:solidFill>
              </a:rPr>
              <a:t>definição</a:t>
            </a:r>
            <a:r>
              <a:rPr lang="en-US" altLang="en-US" dirty="0">
                <a:solidFill>
                  <a:srgbClr val="A6A6A6"/>
                </a:solidFill>
              </a:rPr>
              <a:t> de </a:t>
            </a:r>
            <a:r>
              <a:rPr lang="en-US" altLang="en-US" dirty="0" err="1">
                <a:solidFill>
                  <a:srgbClr val="A6A6A6"/>
                </a:solidFill>
              </a:rPr>
              <a:t>caso</a:t>
            </a:r>
            <a:endParaRPr lang="en-US" altLang="en-US" dirty="0">
              <a:solidFill>
                <a:srgbClr val="A6A6A6"/>
              </a:solidFill>
            </a:endParaRPr>
          </a:p>
          <a:p>
            <a:pPr marL="0" indent="0">
              <a:spcBef>
                <a:spcPts val="672"/>
              </a:spcBef>
              <a:buSzPct val="100000"/>
              <a:buNone/>
            </a:pPr>
            <a:r>
              <a:rPr lang="en-US" altLang="en-US" dirty="0">
                <a:solidFill>
                  <a:srgbClr val="A6A6A6"/>
                </a:solidFill>
              </a:rPr>
              <a:t>Passo 5: </a:t>
            </a:r>
            <a:r>
              <a:rPr lang="en-US" altLang="en-US" dirty="0" err="1">
                <a:solidFill>
                  <a:srgbClr val="A6A6A6"/>
                </a:solidFill>
              </a:rPr>
              <a:t>Encontrar</a:t>
            </a:r>
            <a:r>
              <a:rPr lang="en-US" altLang="en-US" dirty="0">
                <a:solidFill>
                  <a:srgbClr val="A6A6A6"/>
                </a:solidFill>
              </a:rPr>
              <a:t> </a:t>
            </a:r>
            <a:r>
              <a:rPr lang="en-US" altLang="en-US" dirty="0" err="1">
                <a:solidFill>
                  <a:srgbClr val="A6A6A6"/>
                </a:solidFill>
              </a:rPr>
              <a:t>casos</a:t>
            </a:r>
            <a:r>
              <a:rPr lang="en-US" altLang="en-US" dirty="0">
                <a:solidFill>
                  <a:srgbClr val="A6A6A6"/>
                </a:solidFill>
              </a:rPr>
              <a:t> </a:t>
            </a:r>
            <a:r>
              <a:rPr lang="en-US" altLang="en-US" dirty="0" err="1">
                <a:solidFill>
                  <a:srgbClr val="A6A6A6"/>
                </a:solidFill>
              </a:rPr>
              <a:t>sistematicamente</a:t>
            </a:r>
            <a:r>
              <a:rPr lang="en-US" altLang="en-US" dirty="0">
                <a:solidFill>
                  <a:srgbClr val="A6A6A6"/>
                </a:solidFill>
              </a:rPr>
              <a:t> e registrar </a:t>
            </a:r>
            <a:r>
              <a:rPr lang="en-US" altLang="en-US" dirty="0" err="1">
                <a:solidFill>
                  <a:srgbClr val="A6A6A6"/>
                </a:solidFill>
              </a:rPr>
              <a:t>informações</a:t>
            </a:r>
            <a:endParaRPr lang="en-US" altLang="en-US" dirty="0">
              <a:solidFill>
                <a:srgbClr val="A6A6A6"/>
              </a:solidFill>
            </a:endParaRPr>
          </a:p>
          <a:p>
            <a:pPr marL="0" indent="0">
              <a:spcBef>
                <a:spcPts val="672"/>
              </a:spcBef>
              <a:buSzPct val="100000"/>
              <a:buNone/>
            </a:pPr>
            <a:r>
              <a:rPr lang="en-US" altLang="en-US" dirty="0">
                <a:ea typeface="ＭＳ Ｐゴシック"/>
              </a:rPr>
              <a:t>Passo 6: </a:t>
            </a:r>
            <a:r>
              <a:rPr lang="en-US" altLang="en-US" dirty="0" err="1">
                <a:ea typeface="ＭＳ Ｐゴシック"/>
              </a:rPr>
              <a:t>Realizar</a:t>
            </a:r>
            <a:r>
              <a:rPr lang="en-US" altLang="en-US" dirty="0">
                <a:ea typeface="ＭＳ Ｐゴシック"/>
              </a:rPr>
              <a:t> a </a:t>
            </a:r>
            <a:r>
              <a:rPr lang="en-US" altLang="en-US" dirty="0" err="1">
                <a:ea typeface="ＭＳ Ｐゴシック"/>
              </a:rPr>
              <a:t>epidemiologia</a:t>
            </a:r>
            <a:r>
              <a:rPr lang="en-US" altLang="en-US" dirty="0">
                <a:ea typeface="ＭＳ Ｐゴシック"/>
              </a:rPr>
              <a:t> </a:t>
            </a:r>
            <a:r>
              <a:rPr lang="en-US" altLang="en-US" dirty="0" err="1">
                <a:ea typeface="ＭＳ Ｐゴシック"/>
              </a:rPr>
              <a:t>descritiva</a:t>
            </a:r>
            <a:endParaRPr lang="en-US" altLang="en-US" dirty="0">
              <a:ea typeface="ＭＳ Ｐゴシック"/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4FCBF4EB-9F4C-1628-BF70-D7B6F77991D2}"/>
              </a:ext>
            </a:extLst>
          </p:cNvPr>
          <p:cNvGrpSpPr/>
          <p:nvPr/>
        </p:nvGrpSpPr>
        <p:grpSpPr>
          <a:xfrm>
            <a:off x="1763189" y="5131179"/>
            <a:ext cx="8511779" cy="1142750"/>
            <a:chOff x="1969411" y="5140567"/>
            <a:chExt cx="8394683" cy="1201504"/>
          </a:xfrm>
        </p:grpSpPr>
        <p:sp>
          <p:nvSpPr>
            <p:cNvPr id="7" name="Rounded Rectangle 13">
              <a:extLst>
                <a:ext uri="{FF2B5EF4-FFF2-40B4-BE49-F238E27FC236}">
                  <a16:creationId xmlns:a16="http://schemas.microsoft.com/office/drawing/2014/main" id="{D0AC9B39-173C-5C4E-0ACE-6B673158049E}"/>
                </a:ext>
              </a:extLst>
            </p:cNvPr>
            <p:cNvSpPr/>
            <p:nvPr/>
          </p:nvSpPr>
          <p:spPr>
            <a:xfrm>
              <a:off x="1969411" y="5140567"/>
              <a:ext cx="2071577" cy="1199156"/>
            </a:xfrm>
            <a:prstGeom prst="roundRect">
              <a:avLst/>
            </a:prstGeom>
            <a:solidFill>
              <a:srgbClr val="00953A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914400">
                <a:defRPr/>
              </a:pPr>
              <a:r>
                <a:rPr lang="en-US" altLang="en-US" sz="2400" b="1" kern="0" dirty="0" err="1">
                  <a:latin typeface="Arial" panose="020B0604020202020204" pitchFamily="34" charset="0"/>
                  <a:ea typeface="ＭＳ Ｐゴシック" pitchFamily="34" charset="-128"/>
                  <a:cs typeface="Arial" panose="020B0604020202020204" pitchFamily="34" charset="0"/>
                </a:rPr>
                <a:t>Descritivo</a:t>
              </a:r>
              <a:endParaRPr lang="en-US" altLang="en-US" sz="2400" b="1" kern="0" dirty="0">
                <a:latin typeface="Arial" panose="020B0604020202020204" pitchFamily="34" charset="0"/>
                <a:ea typeface="ＭＳ Ｐゴシック" pitchFamily="34" charset="-128"/>
                <a:cs typeface="Arial" panose="020B0604020202020204" pitchFamily="34" charset="0"/>
              </a:endParaRPr>
            </a:p>
            <a:p>
              <a:pPr algn="ctr" defTabSz="914400">
                <a:defRPr/>
              </a:pPr>
              <a:r>
                <a:rPr lang="en-US" sz="2400" kern="0" dirty="0">
                  <a:latin typeface="Arial" panose="020B0604020202020204" pitchFamily="34" charset="0"/>
                  <a:ea typeface="ＭＳ Ｐゴシック" pitchFamily="34" charset="-128"/>
                  <a:cs typeface="Arial" panose="020B0604020202020204" pitchFamily="34" charset="0"/>
                </a:rPr>
                <a:t>Passos 1-6</a:t>
              </a:r>
              <a:endParaRPr lang="en-US" sz="2400" kern="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" name="Rounded Rectangle 14">
              <a:extLst>
                <a:ext uri="{FF2B5EF4-FFF2-40B4-BE49-F238E27FC236}">
                  <a16:creationId xmlns:a16="http://schemas.microsoft.com/office/drawing/2014/main" id="{7A2B5008-6FD4-C182-8F60-26E72BAD316B}"/>
                </a:ext>
              </a:extLst>
            </p:cNvPr>
            <p:cNvSpPr/>
            <p:nvPr/>
          </p:nvSpPr>
          <p:spPr>
            <a:xfrm>
              <a:off x="4985678" y="5140567"/>
              <a:ext cx="2071577" cy="1201504"/>
            </a:xfrm>
            <a:prstGeom prst="roundRect">
              <a:avLst/>
            </a:prstGeom>
            <a:solidFill>
              <a:schemeClr val="bg2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defTabSz="914400"/>
              <a:r>
                <a:rPr lang="en-US" altLang="en-US" sz="2400" b="1" kern="0" dirty="0" err="1">
                  <a:latin typeface="Arial" panose="020B0604020202020204" pitchFamily="34" charset="0"/>
                  <a:ea typeface="ＭＳ Ｐゴシック" pitchFamily="34" charset="-128"/>
                  <a:cs typeface="Arial" panose="020B0604020202020204" pitchFamily="34" charset="0"/>
                </a:rPr>
                <a:t>Analítico</a:t>
              </a:r>
              <a:endParaRPr lang="en-US" altLang="en-US" sz="2400" b="1" kern="0" dirty="0">
                <a:latin typeface="Arial" panose="020B0604020202020204" pitchFamily="34" charset="0"/>
                <a:ea typeface="ＭＳ Ｐゴシック" pitchFamily="34" charset="-128"/>
                <a:cs typeface="Arial" panose="020B0604020202020204" pitchFamily="34" charset="0"/>
              </a:endParaRPr>
            </a:p>
            <a:p>
              <a:pPr defTabSz="914400"/>
              <a:r>
                <a:rPr lang="en-US" sz="2400" kern="0" dirty="0">
                  <a:latin typeface="Arial" panose="020B0604020202020204" pitchFamily="34" charset="0"/>
                  <a:ea typeface="ＭＳ Ｐゴシック" pitchFamily="34" charset="-128"/>
                  <a:cs typeface="Arial" panose="020B0604020202020204" pitchFamily="34" charset="0"/>
                </a:rPr>
                <a:t>Passos 7-10</a:t>
              </a:r>
            </a:p>
          </p:txBody>
        </p:sp>
        <p:sp>
          <p:nvSpPr>
            <p:cNvPr id="11" name="Rounded Rectangle 18">
              <a:extLst>
                <a:ext uri="{FF2B5EF4-FFF2-40B4-BE49-F238E27FC236}">
                  <a16:creationId xmlns:a16="http://schemas.microsoft.com/office/drawing/2014/main" id="{7EAE2BE9-7747-D599-3316-B83E77C556E2}"/>
                </a:ext>
              </a:extLst>
            </p:cNvPr>
            <p:cNvSpPr/>
            <p:nvPr/>
          </p:nvSpPr>
          <p:spPr>
            <a:xfrm>
              <a:off x="8001945" y="5140567"/>
              <a:ext cx="2362149" cy="1200330"/>
            </a:xfrm>
            <a:prstGeom prst="round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lvl="1"/>
              <a:r>
                <a:rPr lang="en-US" altLang="en-US" sz="2400" b="1" dirty="0">
                  <a:solidFill>
                    <a:schemeClr val="tx1"/>
                  </a:solidFill>
                  <a:latin typeface="Arial" panose="020B0604020202020204" pitchFamily="34" charset="0"/>
                  <a:ea typeface="ＭＳ Ｐゴシック" pitchFamily="34" charset="-128"/>
                  <a:cs typeface="Arial" panose="020B0604020202020204" pitchFamily="34" charset="0"/>
                </a:rPr>
                <a:t>Resposta</a:t>
              </a:r>
            </a:p>
            <a:p>
              <a:pPr marL="0" lvl="1"/>
              <a:r>
                <a:rPr lang="en-US" altLang="en-US" sz="2400" dirty="0">
                  <a:solidFill>
                    <a:schemeClr val="tx1"/>
                  </a:solidFill>
                  <a:latin typeface="Arial" panose="020B0604020202020204" pitchFamily="34" charset="0"/>
                  <a:ea typeface="ＭＳ Ｐゴシック" pitchFamily="34" charset="-128"/>
                  <a:cs typeface="Arial" panose="020B0604020202020204" pitchFamily="34" charset="0"/>
                </a:rPr>
                <a:t>Passos 11-13</a:t>
              </a:r>
            </a:p>
          </p:txBody>
        </p:sp>
        <p:sp>
          <p:nvSpPr>
            <p:cNvPr id="12" name="Right Arrow 26">
              <a:extLst>
                <a:ext uri="{FF2B5EF4-FFF2-40B4-BE49-F238E27FC236}">
                  <a16:creationId xmlns:a16="http://schemas.microsoft.com/office/drawing/2014/main" id="{DCDAADB1-5FB2-87A5-4EF1-A61EE5A691DA}"/>
                </a:ext>
              </a:extLst>
            </p:cNvPr>
            <p:cNvSpPr/>
            <p:nvPr/>
          </p:nvSpPr>
          <p:spPr>
            <a:xfrm>
              <a:off x="4192418" y="5499855"/>
              <a:ext cx="573485" cy="442604"/>
            </a:xfrm>
            <a:prstGeom prst="rightArrow">
              <a:avLst/>
            </a:prstGeom>
            <a:solidFill>
              <a:schemeClr val="bg2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600" kern="0">
                <a:solidFill>
                  <a:prstClr val="white"/>
                </a:solidFill>
                <a:latin typeface="Calibri"/>
                <a:cs typeface="+mn-cs"/>
              </a:endParaRPr>
            </a:p>
          </p:txBody>
        </p:sp>
        <p:sp>
          <p:nvSpPr>
            <p:cNvPr id="13" name="Right Arrow 27">
              <a:extLst>
                <a:ext uri="{FF2B5EF4-FFF2-40B4-BE49-F238E27FC236}">
                  <a16:creationId xmlns:a16="http://schemas.microsoft.com/office/drawing/2014/main" id="{AB64781A-473B-7723-4723-83532095A31B}"/>
                </a:ext>
              </a:extLst>
            </p:cNvPr>
            <p:cNvSpPr/>
            <p:nvPr/>
          </p:nvSpPr>
          <p:spPr>
            <a:xfrm>
              <a:off x="7242857" y="5437143"/>
              <a:ext cx="573485" cy="465608"/>
            </a:xfrm>
            <a:prstGeom prst="rightArrow">
              <a:avLst/>
            </a:prstGeom>
            <a:solidFill>
              <a:schemeClr val="bg2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600" kern="0">
                <a:solidFill>
                  <a:prstClr val="white"/>
                </a:solidFill>
                <a:latin typeface="Calibri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81180623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AutoShape 9"/>
          <p:cNvSpPr>
            <a:spLocks/>
          </p:cNvSpPr>
          <p:nvPr/>
        </p:nvSpPr>
        <p:spPr bwMode="auto">
          <a:xfrm>
            <a:off x="8244466" y="2434591"/>
            <a:ext cx="607123" cy="2717270"/>
          </a:xfrm>
          <a:prstGeom prst="rightBrace">
            <a:avLst>
              <a:gd name="adj1" fmla="val 233333"/>
              <a:gd name="adj2" fmla="val 50000"/>
            </a:avLst>
          </a:prstGeom>
          <a:noFill/>
          <a:ln w="38100">
            <a:solidFill>
              <a:srgbClr val="00A94F"/>
            </a:solidFill>
            <a:round/>
            <a:headEnd/>
            <a:tailEnd/>
          </a:ln>
          <a:extLst>
            <a:ext uri="{909E8E84-426E-40dd-AFC4-6F175D3DCCD1}">
              <a14:hiddenFill xmlns="" xmlns:a16="http://schemas.microsoft.com/office/drawing/2014/main" xmlns:p14="http://schemas.microsoft.com/office/powerpoint/2010/main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  <a:defRPr sz="28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CC0000"/>
              </a:buClr>
              <a:buSzPct val="100000"/>
              <a:buFont typeface="Arial" panose="020B0604020202020204" pitchFamily="34" charset="0"/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CC0000"/>
              </a:buClr>
              <a:buSzPct val="65000"/>
              <a:buFont typeface="Wingdings 2" panose="05020102010507070707" pitchFamily="18" charset="2"/>
              <a:buChar char="Ä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>
              <a:solidFill>
                <a:srgbClr val="0066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11" name="AutoShape 11"/>
          <p:cNvSpPr>
            <a:spLocks/>
          </p:cNvSpPr>
          <p:nvPr/>
        </p:nvSpPr>
        <p:spPr bwMode="auto">
          <a:xfrm>
            <a:off x="8244466" y="5151860"/>
            <a:ext cx="607123" cy="1147652"/>
          </a:xfrm>
          <a:prstGeom prst="rightBrace">
            <a:avLst>
              <a:gd name="adj1" fmla="val 150000"/>
              <a:gd name="adj2" fmla="val 50000"/>
            </a:avLst>
          </a:prstGeom>
          <a:noFill/>
          <a:ln w="38100">
            <a:solidFill>
              <a:srgbClr val="00A94F"/>
            </a:solidFill>
            <a:round/>
            <a:headEnd/>
            <a:tailEnd/>
          </a:ln>
          <a:extLst>
            <a:ext uri="{909E8E84-426E-40dd-AFC4-6F175D3DCCD1}">
              <a14:hiddenFill xmlns="" xmlns:a16="http://schemas.microsoft.com/office/drawing/2014/main" xmlns:p14="http://schemas.microsoft.com/office/powerpoint/2010/main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  <a:defRPr sz="28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CC0000"/>
              </a:buClr>
              <a:buSzPct val="100000"/>
              <a:buFont typeface="Arial" panose="020B0604020202020204" pitchFamily="34" charset="0"/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CC0000"/>
              </a:buClr>
              <a:buSzPct val="65000"/>
              <a:buFont typeface="Wingdings 2" panose="05020102010507070707" pitchFamily="18" charset="2"/>
              <a:buChar char="Ä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>
              <a:latin typeface="Times New Roman" panose="02020603050405020304" pitchFamily="18" charset="0"/>
            </a:endParaRPr>
          </a:p>
        </p:txBody>
      </p:sp>
      <p:sp>
        <p:nvSpPr>
          <p:cNvPr id="12" name="Text Box 8"/>
          <p:cNvSpPr txBox="1">
            <a:spLocks noChangeArrowheads="1"/>
          </p:cNvSpPr>
          <p:nvPr/>
        </p:nvSpPr>
        <p:spPr bwMode="auto">
          <a:xfrm>
            <a:off x="9088463" y="3474103"/>
            <a:ext cx="2446319" cy="8925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6="http://schemas.microsoft.com/office/drawing/2014/main" xmlns:p14="http://schemas.microsoft.com/office/powerpoint/2010/main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6="http://schemas.microsoft.com/office/drawing/2014/main" xmlns:p14="http://schemas.microsoft.com/office/powerpoint/2010/main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  <a:defRPr sz="28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CC0000"/>
              </a:buClr>
              <a:buSzPct val="100000"/>
              <a:buFont typeface="Arial" panose="020B0604020202020204" pitchFamily="34" charset="0"/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CC0000"/>
              </a:buClr>
              <a:buSzPct val="65000"/>
              <a:buFont typeface="Wingdings 2" panose="05020102010507070707" pitchFamily="18" charset="2"/>
              <a:buChar char="Ä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600" b="1">
                <a:solidFill>
                  <a:srgbClr val="00953A"/>
                </a:solidFill>
                <a:cs typeface="Arial" panose="020B0604020202020204" pitchFamily="34" charset="0"/>
              </a:rPr>
              <a:t>Epidemiologia descritiva</a:t>
            </a:r>
          </a:p>
        </p:txBody>
      </p:sp>
      <p:sp>
        <p:nvSpPr>
          <p:cNvPr id="13" name="Text Box 12"/>
          <p:cNvSpPr txBox="1">
            <a:spLocks noChangeArrowheads="1"/>
          </p:cNvSpPr>
          <p:nvPr/>
        </p:nvSpPr>
        <p:spPr bwMode="auto">
          <a:xfrm>
            <a:off x="9088463" y="5275783"/>
            <a:ext cx="2446319" cy="8925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6="http://schemas.microsoft.com/office/drawing/2014/main" xmlns:p14="http://schemas.microsoft.com/office/powerpoint/2010/main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6="http://schemas.microsoft.com/office/drawing/2014/main" xmlns:p14="http://schemas.microsoft.com/office/powerpoint/2010/main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  <a:defRPr sz="28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CC0000"/>
              </a:buClr>
              <a:buSzPct val="100000"/>
              <a:buFont typeface="Arial" panose="020B0604020202020204" pitchFamily="34" charset="0"/>
              <a:buChar char="–"/>
              <a:defRPr sz="24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CC0000"/>
              </a:buClr>
              <a:buSzPct val="65000"/>
              <a:buFont typeface="Wingdings 2" panose="05020102010507070707" pitchFamily="18" charset="2"/>
              <a:buChar char="Ä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600" b="1" dirty="0" err="1">
                <a:solidFill>
                  <a:srgbClr val="00953A"/>
                </a:solidFill>
                <a:cs typeface="Arial" panose="020B0604020202020204" pitchFamily="34" charset="0"/>
              </a:rPr>
              <a:t>Epidemiologia</a:t>
            </a:r>
            <a:r>
              <a:rPr lang="en-US" altLang="en-US" sz="2600" b="1" dirty="0">
                <a:solidFill>
                  <a:srgbClr val="00953A"/>
                </a:solidFill>
                <a:cs typeface="Arial" panose="020B0604020202020204" pitchFamily="34" charset="0"/>
              </a:rPr>
              <a:t> </a:t>
            </a:r>
            <a:r>
              <a:rPr lang="en-US" altLang="en-US" sz="2600" b="1" dirty="0" err="1">
                <a:solidFill>
                  <a:srgbClr val="00953A"/>
                </a:solidFill>
                <a:cs typeface="Arial" panose="020B0604020202020204" pitchFamily="34" charset="0"/>
              </a:rPr>
              <a:t>analítica</a:t>
            </a:r>
            <a:endParaRPr lang="en-US" altLang="en-US" sz="2600" b="1" dirty="0">
              <a:solidFill>
                <a:srgbClr val="00953A"/>
              </a:solidFill>
              <a:cs typeface="Arial" panose="020B0604020202020204" pitchFamily="34" charset="0"/>
            </a:endParaRP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707B47C2-E742-56CC-8982-952241C6FC8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47611364"/>
              </p:ext>
            </p:extLst>
          </p:nvPr>
        </p:nvGraphicFramePr>
        <p:xfrm>
          <a:off x="715946" y="1775961"/>
          <a:ext cx="7303024" cy="456757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29059">
                  <a:extLst>
                    <a:ext uri="{9D8B030D-6E8A-4147-A177-3AD203B41FA5}">
                      <a16:colId xmlns:a16="http://schemas.microsoft.com/office/drawing/2014/main" val="458504268"/>
                    </a:ext>
                  </a:extLst>
                </a:gridCol>
                <a:gridCol w="4773965">
                  <a:extLst>
                    <a:ext uri="{9D8B030D-6E8A-4147-A177-3AD203B41FA5}">
                      <a16:colId xmlns:a16="http://schemas.microsoft.com/office/drawing/2014/main" val="2031035947"/>
                    </a:ext>
                  </a:extLst>
                </a:gridCol>
              </a:tblGrid>
              <a:tr h="622079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err="1">
                          <a:solidFill>
                            <a:schemeClr val="tx1"/>
                          </a:solidFill>
                        </a:rPr>
                        <a:t>Jornalismo</a:t>
                      </a:r>
                      <a:endParaRPr lang="en-US" sz="2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>
                          <a:solidFill>
                            <a:schemeClr val="tx1"/>
                          </a:solidFill>
                        </a:rPr>
                        <a:t>Epidemiologia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01970675"/>
                  </a:ext>
                </a:extLst>
              </a:tr>
              <a:tr h="622079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>
                          <a:solidFill>
                            <a:schemeClr val="tx1"/>
                          </a:solidFill>
                        </a:rPr>
                        <a:t>O que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>
                          <a:solidFill>
                            <a:schemeClr val="tx1"/>
                          </a:solidFill>
                        </a:rPr>
                        <a:t>Doença </a:t>
                      </a:r>
                      <a:r>
                        <a:rPr lang="en-US" sz="2800" dirty="0" err="1">
                          <a:solidFill>
                            <a:schemeClr val="tx1"/>
                          </a:solidFill>
                        </a:rPr>
                        <a:t>ou</a:t>
                      </a:r>
                      <a:r>
                        <a:rPr lang="en-US" sz="2800" dirty="0">
                          <a:solidFill>
                            <a:schemeClr val="tx1"/>
                          </a:solidFill>
                        </a:rPr>
                        <a:t> </a:t>
                      </a:r>
                      <a:br>
                        <a:rPr lang="en-US" sz="2800" dirty="0">
                          <a:solidFill>
                            <a:schemeClr val="tx1"/>
                          </a:solidFill>
                        </a:rPr>
                      </a:br>
                      <a:r>
                        <a:rPr lang="en-US" sz="2800" dirty="0" err="1">
                          <a:solidFill>
                            <a:schemeClr val="tx1"/>
                          </a:solidFill>
                        </a:rPr>
                        <a:t>caraterísticas</a:t>
                      </a:r>
                      <a:r>
                        <a:rPr lang="en-US" sz="280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2800" dirty="0" err="1">
                          <a:solidFill>
                            <a:schemeClr val="tx1"/>
                          </a:solidFill>
                        </a:rPr>
                        <a:t>clínicas</a:t>
                      </a:r>
                      <a:endParaRPr lang="en-US" sz="2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5044655"/>
                  </a:ext>
                </a:extLst>
              </a:tr>
              <a:tr h="622079">
                <a:tc>
                  <a:txBody>
                    <a:bodyPr/>
                    <a:lstStyle/>
                    <a:p>
                      <a:pPr algn="ctr"/>
                      <a:r>
                        <a:rPr lang="en-US" sz="2800">
                          <a:solidFill>
                            <a:schemeClr val="tx1"/>
                          </a:solidFill>
                        </a:rPr>
                        <a:t>Quando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>
                          <a:solidFill>
                            <a:schemeClr val="tx1"/>
                          </a:solidFill>
                        </a:rPr>
                        <a:t>Tempo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01416875"/>
                  </a:ext>
                </a:extLst>
              </a:tr>
              <a:tr h="622079">
                <a:tc>
                  <a:txBody>
                    <a:bodyPr/>
                    <a:lstStyle/>
                    <a:p>
                      <a:pPr algn="ctr"/>
                      <a:r>
                        <a:rPr lang="en-US" sz="2800">
                          <a:solidFill>
                            <a:schemeClr val="tx1"/>
                          </a:solidFill>
                        </a:rPr>
                        <a:t>Onde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>
                          <a:solidFill>
                            <a:schemeClr val="tx1"/>
                          </a:solidFill>
                        </a:rPr>
                        <a:t>Local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79791733"/>
                  </a:ext>
                </a:extLst>
              </a:tr>
              <a:tr h="622079">
                <a:tc>
                  <a:txBody>
                    <a:bodyPr/>
                    <a:lstStyle/>
                    <a:p>
                      <a:pPr algn="ctr"/>
                      <a:r>
                        <a:rPr lang="en-US" sz="2800">
                          <a:solidFill>
                            <a:schemeClr val="tx1"/>
                          </a:solidFill>
                        </a:rPr>
                        <a:t>Quem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>
                          <a:solidFill>
                            <a:schemeClr val="tx1"/>
                          </a:solidFill>
                        </a:rPr>
                        <a:t>Pessoa </a:t>
                      </a:r>
                      <a:r>
                        <a:rPr lang="en-US" sz="2800" dirty="0" err="1">
                          <a:solidFill>
                            <a:schemeClr val="tx1"/>
                          </a:solidFill>
                        </a:rPr>
                        <a:t>ou</a:t>
                      </a:r>
                      <a:r>
                        <a:rPr lang="en-US" sz="2800" dirty="0">
                          <a:solidFill>
                            <a:schemeClr val="tx1"/>
                          </a:solidFill>
                        </a:rPr>
                        <a:t> animal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76392707"/>
                  </a:ext>
                </a:extLst>
              </a:tr>
              <a:tr h="1134379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err="1">
                          <a:solidFill>
                            <a:schemeClr val="tx1"/>
                          </a:solidFill>
                        </a:rPr>
                        <a:t>Porquê</a:t>
                      </a:r>
                      <a:r>
                        <a:rPr lang="en-US" sz="2800" dirty="0">
                          <a:solidFill>
                            <a:schemeClr val="tx1"/>
                          </a:solidFill>
                        </a:rPr>
                        <a:t>/</a:t>
                      </a:r>
                      <a:r>
                        <a:rPr lang="en-US" sz="2800" dirty="0" err="1">
                          <a:solidFill>
                            <a:schemeClr val="tx1"/>
                          </a:solidFill>
                        </a:rPr>
                        <a:t>como</a:t>
                      </a:r>
                      <a:endParaRPr lang="en-US" sz="2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>
                          <a:solidFill>
                            <a:schemeClr val="tx1"/>
                          </a:solidFill>
                        </a:rPr>
                        <a:t>Causa(s), </a:t>
                      </a:r>
                      <a:r>
                        <a:rPr lang="en-US" sz="2800" dirty="0" err="1">
                          <a:solidFill>
                            <a:schemeClr val="tx1"/>
                          </a:solidFill>
                        </a:rPr>
                        <a:t>fatores</a:t>
                      </a:r>
                      <a:r>
                        <a:rPr lang="en-US" sz="2800" dirty="0">
                          <a:solidFill>
                            <a:schemeClr val="tx1"/>
                          </a:solidFill>
                        </a:rPr>
                        <a:t> de </a:t>
                      </a:r>
                      <a:r>
                        <a:rPr lang="en-US" sz="2800" dirty="0" err="1">
                          <a:solidFill>
                            <a:schemeClr val="tx1"/>
                          </a:solidFill>
                        </a:rPr>
                        <a:t>risco</a:t>
                      </a:r>
                      <a:r>
                        <a:rPr lang="en-US" sz="2800" dirty="0">
                          <a:solidFill>
                            <a:schemeClr val="tx1"/>
                          </a:solidFill>
                        </a:rPr>
                        <a:t>, </a:t>
                      </a:r>
                      <a:r>
                        <a:rPr lang="en-US" sz="2800" dirty="0" err="1">
                          <a:solidFill>
                            <a:schemeClr val="tx1"/>
                          </a:solidFill>
                        </a:rPr>
                        <a:t>modos</a:t>
                      </a:r>
                      <a:r>
                        <a:rPr lang="en-US" sz="2800" dirty="0">
                          <a:solidFill>
                            <a:schemeClr val="tx1"/>
                          </a:solidFill>
                        </a:rPr>
                        <a:t> de </a:t>
                      </a:r>
                      <a:r>
                        <a:rPr lang="en-US" sz="2800" dirty="0" err="1">
                          <a:solidFill>
                            <a:schemeClr val="tx1"/>
                          </a:solidFill>
                        </a:rPr>
                        <a:t>transmissão</a:t>
                      </a:r>
                      <a:endParaRPr lang="en-US" sz="2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74416684"/>
                  </a:ext>
                </a:extLst>
              </a:tr>
            </a:tbl>
          </a:graphicData>
        </a:graphic>
      </p:graphicFrame>
      <p:sp>
        <p:nvSpPr>
          <p:cNvPr id="2" name="Title 1">
            <a:extLst>
              <a:ext uri="{FF2B5EF4-FFF2-40B4-BE49-F238E27FC236}">
                <a16:creationId xmlns:a16="http://schemas.microsoft.com/office/drawing/2014/main" id="{E3FD6D0C-B72C-5D9E-D1EC-FBECFE9256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err="1"/>
              <a:t>Os</a:t>
            </a:r>
            <a:r>
              <a:rPr lang="en-US" altLang="en-US" dirty="0"/>
              <a:t> </a:t>
            </a:r>
            <a:r>
              <a:rPr lang="en-US" altLang="en-US" dirty="0" err="1"/>
              <a:t>cinco</a:t>
            </a:r>
            <a:r>
              <a:rPr lang="en-US" altLang="en-US" dirty="0"/>
              <a:t> W's do </a:t>
            </a:r>
            <a:r>
              <a:rPr lang="en-US" altLang="en-US" dirty="0" err="1"/>
              <a:t>Jornalismo</a:t>
            </a:r>
            <a:r>
              <a:rPr lang="en-US" altLang="en-US" dirty="0"/>
              <a:t> e </a:t>
            </a:r>
            <a:br>
              <a:rPr lang="en-US" altLang="en-US" dirty="0"/>
            </a:br>
            <a:r>
              <a:rPr lang="en-US" altLang="en-US" dirty="0"/>
              <a:t>da </a:t>
            </a:r>
            <a:r>
              <a:rPr lang="en-US" altLang="en-US" dirty="0" err="1"/>
              <a:t>Epidemiologia</a:t>
            </a:r>
            <a:br>
              <a:rPr lang="en-US" dirty="0"/>
            </a:b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42510490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/>
      <p:bldP spid="13" grpId="0"/>
    </p:bld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altLang="en-US" dirty="0" err="1"/>
              <a:t>Sintomas</a:t>
            </a:r>
            <a:r>
              <a:rPr lang="en-US" altLang="en-US" dirty="0"/>
              <a:t>/</a:t>
            </a:r>
            <a:r>
              <a:rPr lang="en-US" altLang="en-US" dirty="0" err="1"/>
              <a:t>observações</a:t>
            </a:r>
            <a:endParaRPr lang="en-US" altLang="en-US" dirty="0"/>
          </a:p>
          <a:p>
            <a:pPr lvl="1"/>
            <a:r>
              <a:rPr lang="en-US" altLang="en-US" dirty="0"/>
              <a:t>Humano: O que o </a:t>
            </a:r>
            <a:r>
              <a:rPr lang="en-US" altLang="en-US" dirty="0" err="1"/>
              <a:t>doente</a:t>
            </a:r>
            <a:r>
              <a:rPr lang="en-US" altLang="en-US" dirty="0"/>
              <a:t> sente</a:t>
            </a:r>
          </a:p>
          <a:p>
            <a:pPr lvl="1"/>
            <a:r>
              <a:rPr lang="en-US" altLang="en-US" dirty="0"/>
              <a:t>Animal: O que o </a:t>
            </a:r>
            <a:r>
              <a:rPr lang="en-US" altLang="en-US" dirty="0" err="1"/>
              <a:t>proprietário</a:t>
            </a:r>
            <a:r>
              <a:rPr lang="en-US" altLang="en-US" dirty="0"/>
              <a:t>/</a:t>
            </a:r>
            <a:r>
              <a:rPr lang="en-US" altLang="en-US" dirty="0" err="1"/>
              <a:t>cuidador</a:t>
            </a:r>
            <a:r>
              <a:rPr lang="en-US" altLang="en-US" dirty="0"/>
              <a:t> do animal </a:t>
            </a:r>
            <a:r>
              <a:rPr lang="en-US" altLang="en-US" dirty="0" err="1"/>
              <a:t>observou</a:t>
            </a:r>
            <a:endParaRPr lang="en-US" altLang="en-US" dirty="0"/>
          </a:p>
          <a:p>
            <a:r>
              <a:rPr lang="en-US" altLang="en-US" dirty="0"/>
              <a:t>Sinais</a:t>
            </a:r>
          </a:p>
          <a:p>
            <a:pPr lvl="1"/>
            <a:r>
              <a:rPr lang="en-US" altLang="en-US" dirty="0"/>
              <a:t>O que o </a:t>
            </a:r>
            <a:r>
              <a:rPr lang="en-US" altLang="en-US" dirty="0" err="1"/>
              <a:t>exame</a:t>
            </a:r>
            <a:r>
              <a:rPr lang="en-US" altLang="en-US" dirty="0"/>
              <a:t> </a:t>
            </a:r>
            <a:r>
              <a:rPr lang="en-US" altLang="en-US" dirty="0" err="1"/>
              <a:t>clínico</a:t>
            </a:r>
            <a:r>
              <a:rPr lang="en-US" altLang="en-US" dirty="0"/>
              <a:t> </a:t>
            </a:r>
            <a:r>
              <a:rPr lang="en-US" altLang="en-US" dirty="0" err="1"/>
              <a:t>revela</a:t>
            </a:r>
            <a:endParaRPr lang="en-US" altLang="en-US" dirty="0"/>
          </a:p>
          <a:p>
            <a:r>
              <a:rPr lang="en-US" altLang="en-US" dirty="0" err="1"/>
              <a:t>Resultados</a:t>
            </a:r>
            <a:r>
              <a:rPr lang="en-US" altLang="en-US" dirty="0"/>
              <a:t> </a:t>
            </a:r>
            <a:r>
              <a:rPr lang="en-US" altLang="en-US" dirty="0" err="1"/>
              <a:t>laboratoriais</a:t>
            </a:r>
            <a:endParaRPr lang="en-US" altLang="en-US" dirty="0"/>
          </a:p>
          <a:p>
            <a:pPr lvl="1"/>
            <a:r>
              <a:rPr lang="en-US" altLang="en-US" dirty="0" err="1"/>
              <a:t>Diagnóstico</a:t>
            </a:r>
            <a:r>
              <a:rPr lang="en-US" altLang="en-US" dirty="0"/>
              <a:t> </a:t>
            </a:r>
            <a:r>
              <a:rPr lang="en-US" altLang="en-US" dirty="0" err="1"/>
              <a:t>definitivo</a:t>
            </a:r>
            <a:endParaRPr lang="en-US" altLang="en-US" dirty="0"/>
          </a:p>
          <a:p>
            <a:pPr lvl="1"/>
            <a:r>
              <a:rPr lang="en-US" altLang="en-US" dirty="0"/>
              <a:t>Outros </a:t>
            </a:r>
            <a:r>
              <a:rPr lang="en-US" altLang="en-US" dirty="0" err="1"/>
              <a:t>resultados</a:t>
            </a:r>
            <a:r>
              <a:rPr lang="en-US" altLang="en-US" dirty="0"/>
              <a:t> </a:t>
            </a:r>
            <a:r>
              <a:rPr lang="en-US" altLang="en-US" dirty="0" err="1"/>
              <a:t>clínicos</a:t>
            </a:r>
            <a:endParaRPr lang="en-US" alt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469C1D2-DFE1-45A9-B1A5-1E145F0ABC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err="1"/>
              <a:t>Caraterísticas</a:t>
            </a:r>
            <a:r>
              <a:rPr lang="en-US" altLang="en-US" dirty="0"/>
              <a:t> </a:t>
            </a:r>
            <a:r>
              <a:rPr lang="en-US" altLang="en-US" dirty="0" err="1"/>
              <a:t>clínicas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33570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altLang="en-US" sz="2200" b="1" dirty="0">
                <a:latin typeface="Arial" panose="020B0604020202020204" pitchFamily="34" charset="0"/>
                <a:cs typeface="Arial" panose="020B0604020202020204" pitchFamily="34" charset="0"/>
              </a:rPr>
              <a:t>Doença </a:t>
            </a:r>
            <a:r>
              <a:rPr lang="en-US" altLang="en-US" sz="2200" b="1" dirty="0" err="1">
                <a:latin typeface="Arial" panose="020B0604020202020204" pitchFamily="34" charset="0"/>
                <a:cs typeface="Arial" panose="020B0604020202020204" pitchFamily="34" charset="0"/>
              </a:rPr>
              <a:t>diarreica</a:t>
            </a:r>
            <a:r>
              <a:rPr lang="en-US" altLang="en-US" sz="22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2200" b="1" dirty="0" err="1">
                <a:latin typeface="Arial" panose="020B0604020202020204" pitchFamily="34" charset="0"/>
                <a:cs typeface="Arial" panose="020B0604020202020204" pitchFamily="34" charset="0"/>
              </a:rPr>
              <a:t>durante</a:t>
            </a:r>
            <a:r>
              <a:rPr lang="en-US" altLang="en-US" sz="2200" b="1" dirty="0">
                <a:latin typeface="Arial" panose="020B0604020202020204" pitchFamily="34" charset="0"/>
                <a:cs typeface="Arial" panose="020B0604020202020204" pitchFamily="34" charset="0"/>
              </a:rPr>
              <a:t> o Hajj entre </a:t>
            </a:r>
            <a:r>
              <a:rPr lang="en-US" altLang="en-US" sz="2200" b="1" dirty="0" err="1">
                <a:latin typeface="Arial" panose="020B0604020202020204" pitchFamily="34" charset="0"/>
                <a:cs typeface="Arial" panose="020B0604020202020204" pitchFamily="34" charset="0"/>
              </a:rPr>
              <a:t>viajantes</a:t>
            </a:r>
            <a:r>
              <a:rPr lang="en-US" altLang="en-US" sz="2200" b="1" dirty="0">
                <a:latin typeface="Arial" panose="020B0604020202020204" pitchFamily="34" charset="0"/>
                <a:cs typeface="Arial" panose="020B0604020202020204" pitchFamily="34" charset="0"/>
              </a:rPr>
              <a:t> de 40 </a:t>
            </a:r>
            <a:r>
              <a:rPr lang="en-US" altLang="en-US" sz="2200" b="1" dirty="0" err="1">
                <a:latin typeface="Arial" panose="020B0604020202020204" pitchFamily="34" charset="0"/>
                <a:cs typeface="Arial" panose="020B0604020202020204" pitchFamily="34" charset="0"/>
              </a:rPr>
              <a:t>países</a:t>
            </a:r>
            <a:r>
              <a:rPr lang="en-US" altLang="en-US" sz="2200" b="1" dirty="0">
                <a:latin typeface="Arial" panose="020B0604020202020204" pitchFamily="34" charset="0"/>
                <a:cs typeface="Arial" panose="020B0604020202020204" pitchFamily="34" charset="0"/>
              </a:rPr>
              <a:t> - </a:t>
            </a:r>
            <a:r>
              <a:rPr lang="en-US" sz="2200" b="1" dirty="0" err="1"/>
              <a:t>Arábia</a:t>
            </a:r>
            <a:r>
              <a:rPr lang="en-US" sz="2200" b="1" dirty="0"/>
              <a:t> </a:t>
            </a:r>
            <a:r>
              <a:rPr lang="en-US" altLang="en-US" sz="2200" b="1" dirty="0" err="1">
                <a:latin typeface="Arial" panose="020B0604020202020204" pitchFamily="34" charset="0"/>
                <a:cs typeface="Arial" panose="020B0604020202020204" pitchFamily="34" charset="0"/>
              </a:rPr>
              <a:t>Saudita</a:t>
            </a:r>
            <a:r>
              <a:rPr lang="en-US" sz="2200" b="1" dirty="0"/>
              <a:t>, 2011-2013 (n=544)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C42C82A-E2F7-4088-8A65-04F0F2E8DE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err="1"/>
              <a:t>Exemplo</a:t>
            </a:r>
            <a:r>
              <a:rPr lang="en-US" altLang="en-US" dirty="0"/>
              <a:t>: </a:t>
            </a:r>
            <a:r>
              <a:rPr lang="en-US" altLang="en-US" dirty="0" err="1"/>
              <a:t>Achados</a:t>
            </a:r>
            <a:r>
              <a:rPr lang="en-US" altLang="en-US" dirty="0"/>
              <a:t> </a:t>
            </a:r>
            <a:r>
              <a:rPr lang="en-US" altLang="en-US" dirty="0" err="1"/>
              <a:t>clínicos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6"/>
          </p:nvPr>
        </p:nvSpPr>
        <p:spPr>
          <a:xfrm>
            <a:off x="4765953" y="6475942"/>
            <a:ext cx="4772594" cy="211243"/>
          </a:xfrm>
          <a:prstGeom prst="rect">
            <a:avLst/>
          </a:prstGeom>
        </p:spPr>
        <p:txBody>
          <a:bodyPr/>
          <a:lstStyle/>
          <a:p>
            <a:r>
              <a:rPr lang="en-US" sz="1200"/>
              <a:t>Abd El </a:t>
            </a:r>
            <a:r>
              <a:rPr lang="en-US" sz="1200" err="1"/>
              <a:t>Ghany </a:t>
            </a:r>
            <a:r>
              <a:rPr lang="en-US" sz="1200"/>
              <a:t>M, et al. EID</a:t>
            </a:r>
            <a:r>
              <a:rPr lang="en-US" sz="1200" i="1"/>
              <a:t>. </a:t>
            </a:r>
            <a:r>
              <a:rPr lang="en-US" sz="1200"/>
              <a:t>2017;23:1640-49.</a:t>
            </a:r>
            <a:endParaRPr lang="en-US" altLang="en-US" sz="1200"/>
          </a:p>
        </p:txBody>
      </p:sp>
      <p:graphicFrame>
        <p:nvGraphicFramePr>
          <p:cNvPr id="3" name="Table 3">
            <a:extLst>
              <a:ext uri="{FF2B5EF4-FFF2-40B4-BE49-F238E27FC236}">
                <a16:creationId xmlns:a16="http://schemas.microsoft.com/office/drawing/2014/main" id="{63B05C90-D29A-CD52-6D83-B15C0B38A72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21483179"/>
              </p:ext>
            </p:extLst>
          </p:nvPr>
        </p:nvGraphicFramePr>
        <p:xfrm>
          <a:off x="2882348" y="2628900"/>
          <a:ext cx="5963477" cy="3169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84283">
                  <a:extLst>
                    <a:ext uri="{9D8B030D-6E8A-4147-A177-3AD203B41FA5}">
                      <a16:colId xmlns:a16="http://schemas.microsoft.com/office/drawing/2014/main" val="438241011"/>
                    </a:ext>
                  </a:extLst>
                </a:gridCol>
                <a:gridCol w="1579194">
                  <a:extLst>
                    <a:ext uri="{9D8B030D-6E8A-4147-A177-3AD203B41FA5}">
                      <a16:colId xmlns:a16="http://schemas.microsoft.com/office/drawing/2014/main" val="2584707806"/>
                    </a:ext>
                  </a:extLst>
                </a:gridCol>
              </a:tblGrid>
              <a:tr h="352839">
                <a:tc>
                  <a:txBody>
                    <a:bodyPr/>
                    <a:lstStyle/>
                    <a:p>
                      <a:pPr algn="l"/>
                      <a:r>
                        <a:rPr lang="en-US" sz="2000">
                          <a:solidFill>
                            <a:schemeClr val="tx1"/>
                          </a:solidFill>
                        </a:rPr>
                        <a:t>Caraterística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>
                          <a:solidFill>
                            <a:schemeClr val="tx1"/>
                          </a:solidFill>
                        </a:rPr>
                        <a:t>%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9188313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 err="1"/>
                        <a:t>Fezes</a:t>
                      </a:r>
                      <a:r>
                        <a:rPr lang="en-US" sz="2000" dirty="0"/>
                        <a:t> </a:t>
                      </a:r>
                      <a:r>
                        <a:rPr lang="en-US" sz="2000" dirty="0" err="1"/>
                        <a:t>aquosas</a:t>
                      </a:r>
                      <a:r>
                        <a:rPr lang="en-US" sz="2000" dirty="0"/>
                        <a:t>/</a:t>
                      </a:r>
                      <a:r>
                        <a:rPr lang="en-US" sz="2000" dirty="0" err="1"/>
                        <a:t>amolecidas</a:t>
                      </a:r>
                      <a:endParaRPr lang="en-US" sz="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/>
                        <a:t>97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7970594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/>
                        <a:t>Dor abdominal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/>
                        <a:t>90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4240643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/>
                        <a:t>Febre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/>
                        <a:t>29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5522889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/>
                        <a:t>Desidratação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/>
                        <a:t>25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1775612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 err="1"/>
                        <a:t>Vômitos</a:t>
                      </a:r>
                      <a:endParaRPr lang="en-US" sz="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/>
                        <a:t>23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8944316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/>
                        <a:t>Sangue nas fezes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/>
                        <a:t>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7570078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 err="1"/>
                        <a:t>Hospitalizações</a:t>
                      </a:r>
                      <a:endParaRPr lang="en-US" sz="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13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6522516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94088224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altLang="en-US" dirty="0" err="1"/>
              <a:t>Histograma</a:t>
            </a:r>
            <a:r>
              <a:rPr lang="en-US" altLang="en-US" dirty="0"/>
              <a:t> (</a:t>
            </a:r>
            <a:r>
              <a:rPr lang="en-US" altLang="en-US" dirty="0" err="1"/>
              <a:t>sem</a:t>
            </a:r>
            <a:r>
              <a:rPr lang="en-US" altLang="en-US" dirty="0"/>
              <a:t> </a:t>
            </a:r>
            <a:r>
              <a:rPr lang="en-US" altLang="en-US" dirty="0" err="1"/>
              <a:t>espaço</a:t>
            </a:r>
            <a:r>
              <a:rPr lang="en-US" altLang="en-US" dirty="0"/>
              <a:t> entre </a:t>
            </a:r>
            <a:r>
              <a:rPr lang="en-US" altLang="en-US" dirty="0" err="1"/>
              <a:t>colunas</a:t>
            </a:r>
            <a:r>
              <a:rPr lang="en-US" altLang="en-US" dirty="0"/>
              <a:t> </a:t>
            </a:r>
            <a:r>
              <a:rPr lang="en-US" altLang="en-US" dirty="0" err="1"/>
              <a:t>adjacentes</a:t>
            </a:r>
            <a:r>
              <a:rPr lang="en-US" altLang="en-US" dirty="0"/>
              <a:t>)</a:t>
            </a:r>
          </a:p>
          <a:p>
            <a:r>
              <a:rPr lang="en-US" altLang="en-US" dirty="0" err="1"/>
              <a:t>eixo</a:t>
            </a:r>
            <a:r>
              <a:rPr lang="en-US" altLang="en-US" dirty="0"/>
              <a:t> x: Data de </a:t>
            </a:r>
            <a:r>
              <a:rPr lang="en-US" altLang="en-US" dirty="0" err="1"/>
              <a:t>início</a:t>
            </a:r>
            <a:r>
              <a:rPr lang="en-US" altLang="en-US" dirty="0"/>
              <a:t> (</a:t>
            </a:r>
            <a:r>
              <a:rPr lang="en-US" altLang="en-US" dirty="0" err="1"/>
              <a:t>por</a:t>
            </a:r>
            <a:r>
              <a:rPr lang="en-US" altLang="en-US" dirty="0"/>
              <a:t> hora, </a:t>
            </a:r>
            <a:r>
              <a:rPr lang="en-US" altLang="en-US" dirty="0" err="1"/>
              <a:t>dia</a:t>
            </a:r>
            <a:r>
              <a:rPr lang="en-US" altLang="en-US" dirty="0"/>
              <a:t>, </a:t>
            </a:r>
            <a:r>
              <a:rPr lang="en-US" altLang="en-US" dirty="0" err="1"/>
              <a:t>semana</a:t>
            </a:r>
            <a:r>
              <a:rPr lang="en-US" altLang="en-US" dirty="0"/>
              <a:t>, </a:t>
            </a:r>
            <a:r>
              <a:rPr lang="en-US" altLang="en-US" dirty="0" err="1"/>
              <a:t>mês</a:t>
            </a:r>
            <a:r>
              <a:rPr lang="en-US" altLang="en-US" dirty="0"/>
              <a:t>, </a:t>
            </a:r>
            <a:r>
              <a:rPr lang="en-US" altLang="en-US" dirty="0" err="1"/>
              <a:t>anos</a:t>
            </a:r>
            <a:r>
              <a:rPr lang="en-US" altLang="en-US" dirty="0"/>
              <a:t>) </a:t>
            </a:r>
          </a:p>
          <a:p>
            <a:r>
              <a:rPr lang="en-US" altLang="en-US" dirty="0" err="1"/>
              <a:t>eixo</a:t>
            </a:r>
            <a:r>
              <a:rPr lang="en-US" altLang="en-US" dirty="0"/>
              <a:t> y: </a:t>
            </a:r>
            <a:r>
              <a:rPr lang="en-US" altLang="en-US" dirty="0" err="1"/>
              <a:t>Número</a:t>
            </a:r>
            <a:r>
              <a:rPr lang="en-US" altLang="en-US" dirty="0"/>
              <a:t> de </a:t>
            </a:r>
            <a:r>
              <a:rPr lang="en-US" altLang="en-US" dirty="0" err="1"/>
              <a:t>casos</a:t>
            </a:r>
            <a:r>
              <a:rPr lang="en-US" altLang="en-US" dirty="0"/>
              <a:t> </a:t>
            </a:r>
          </a:p>
          <a:p>
            <a:r>
              <a:rPr lang="en-US" altLang="en-US" dirty="0"/>
              <a:t>Pode </a:t>
            </a:r>
            <a:r>
              <a:rPr lang="en-US" altLang="en-US" dirty="0" err="1"/>
              <a:t>apresentar</a:t>
            </a:r>
            <a:r>
              <a:rPr lang="en-US" altLang="en-US" dirty="0"/>
              <a:t> </a:t>
            </a:r>
            <a:r>
              <a:rPr lang="en-US" altLang="en-US" dirty="0" err="1"/>
              <a:t>colunas</a:t>
            </a:r>
            <a:r>
              <a:rPr lang="en-US" altLang="en-US" dirty="0"/>
              <a:t> </a:t>
            </a:r>
            <a:r>
              <a:rPr lang="en-US" altLang="en-US" dirty="0" err="1"/>
              <a:t>ou</a:t>
            </a:r>
            <a:r>
              <a:rPr lang="en-US" altLang="en-US" dirty="0"/>
              <a:t> "</a:t>
            </a:r>
            <a:r>
              <a:rPr lang="en-US" altLang="en-US" dirty="0" err="1"/>
              <a:t>pilhas</a:t>
            </a:r>
            <a:r>
              <a:rPr lang="en-US" altLang="en-US" dirty="0"/>
              <a:t> de </a:t>
            </a:r>
            <a:r>
              <a:rPr lang="en-US" altLang="en-US" dirty="0" err="1"/>
              <a:t>caixas</a:t>
            </a:r>
            <a:r>
              <a:rPr lang="en-US" altLang="en-US" dirty="0"/>
              <a:t>"</a:t>
            </a:r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BBC485F4-7629-42BB-B0BB-0A4C7C1683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Tempo: Curvas </a:t>
            </a:r>
            <a:r>
              <a:rPr lang="en-US" altLang="en-US" dirty="0" err="1"/>
              <a:t>epidêmicas</a:t>
            </a:r>
            <a:endParaRPr lang="en-US" dirty="0"/>
          </a:p>
        </p:txBody>
      </p:sp>
      <p:graphicFrame>
        <p:nvGraphicFramePr>
          <p:cNvPr id="8" name="Chart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0384148"/>
              </p:ext>
            </p:extLst>
          </p:nvPr>
        </p:nvGraphicFramePr>
        <p:xfrm>
          <a:off x="2044340" y="3940629"/>
          <a:ext cx="3561804" cy="25805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9" name="Chart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97533106"/>
              </p:ext>
            </p:extLst>
          </p:nvPr>
        </p:nvGraphicFramePr>
        <p:xfrm>
          <a:off x="5976257" y="3940629"/>
          <a:ext cx="3561804" cy="260108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541900947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le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20074341"/>
              </p:ext>
            </p:extLst>
          </p:nvPr>
        </p:nvGraphicFramePr>
        <p:xfrm>
          <a:off x="945078" y="1396430"/>
          <a:ext cx="2103120" cy="5212080"/>
        </p:xfrm>
        <a:graphic>
          <a:graphicData uri="http://schemas.openxmlformats.org/drawingml/2006/table">
            <a:tbl>
              <a:tblPr/>
              <a:tblGrid>
                <a:gridCol w="71645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8666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5438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en-US" sz="180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Out.</a:t>
                      </a:r>
                      <a:endParaRPr lang="en-US" sz="18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952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Casos</a:t>
                      </a:r>
                    </a:p>
                  </a:txBody>
                  <a:tcPr marL="0" marR="952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438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en-US" sz="18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1-8</a:t>
                      </a:r>
                    </a:p>
                  </a:txBody>
                  <a:tcPr marL="0" marR="952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endParaRPr lang="en-US" sz="1800" b="0" i="0" u="none" strike="noStrike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952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438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en-US" sz="18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</a:t>
                      </a:r>
                    </a:p>
                  </a:txBody>
                  <a:tcPr marL="0" marR="952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endParaRPr lang="en-US" sz="1800" b="0" i="0" u="none" strike="noStrike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952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438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en-US" sz="18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</a:t>
                      </a:r>
                    </a:p>
                  </a:txBody>
                  <a:tcPr marL="0" marR="952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endParaRPr lang="en-US" sz="1800" b="0" i="0" u="none" strike="noStrike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952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438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en-US" sz="18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</a:t>
                      </a:r>
                    </a:p>
                  </a:txBody>
                  <a:tcPr marL="0" marR="952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endParaRPr lang="en-US" sz="1800" b="0" i="0" u="none" strike="noStrike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952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438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en-US" sz="18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</a:t>
                      </a:r>
                    </a:p>
                  </a:txBody>
                  <a:tcPr marL="0" marR="952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endParaRPr lang="en-US" sz="1800" b="0" i="0" u="none" strike="noStrike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952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438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en-US" sz="18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</a:t>
                      </a:r>
                    </a:p>
                  </a:txBody>
                  <a:tcPr marL="0" marR="952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endParaRPr lang="en-US" sz="1800" b="0" i="0" u="none" strike="noStrike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952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438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en-US" sz="18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</a:t>
                      </a:r>
                    </a:p>
                  </a:txBody>
                  <a:tcPr marL="0" marR="952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endParaRPr lang="en-US" sz="1800" b="0" i="0" u="none" strike="noStrike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952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438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</a:t>
                      </a:r>
                    </a:p>
                  </a:txBody>
                  <a:tcPr marL="0" marR="952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endParaRPr lang="en-US" sz="1800" b="0" i="0" u="none" strike="noStrike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952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438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en-US" sz="18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</a:t>
                      </a:r>
                    </a:p>
                  </a:txBody>
                  <a:tcPr marL="0" marR="952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endParaRPr lang="en-US" sz="1800" b="0" i="0" u="none" strike="noStrike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952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438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en-US" sz="18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17</a:t>
                      </a:r>
                    </a:p>
                  </a:txBody>
                  <a:tcPr marL="0" marR="952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endParaRPr lang="en-US" sz="1800" b="0" i="0" u="none" strike="noStrike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952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5438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en-US" sz="18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18</a:t>
                      </a:r>
                    </a:p>
                  </a:txBody>
                  <a:tcPr marL="0" marR="952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endParaRPr lang="en-US" sz="1800" b="0" i="0" u="none" strike="noStrike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952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5438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en-US" sz="18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19</a:t>
                      </a:r>
                    </a:p>
                  </a:txBody>
                  <a:tcPr marL="0" marR="952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endParaRPr lang="en-US" sz="1800" b="0" i="0" u="none" strike="noStrike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952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5438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en-US" sz="180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</a:t>
                      </a:r>
                      <a:endParaRPr lang="en-US" sz="1800" b="0" i="0" u="none" strike="noStrike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952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endParaRPr lang="en-US" sz="1800" b="0" i="0" u="none" strike="noStrike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952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25438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en-US" sz="180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21</a:t>
                      </a:r>
                      <a:endParaRPr lang="en-US" sz="1800" b="0" i="0" u="none" strike="noStrike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952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endParaRPr lang="en-US" sz="1800" b="0" i="0" u="none" strike="noStrike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952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25438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en-US" sz="180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22</a:t>
                      </a:r>
                      <a:endParaRPr lang="en-US" sz="1800" b="0" i="0" u="none" strike="noStrike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952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endParaRPr lang="en-US" sz="1800" b="0" i="0" u="none" strike="noStrike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952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25438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en-US" sz="180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23</a:t>
                      </a:r>
                      <a:endParaRPr lang="en-US" sz="1800" b="0" i="0" u="none" strike="noStrike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952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endParaRPr lang="en-US" sz="1800" b="0" i="0" u="none" strike="noStrike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952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25438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en-US" sz="18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24</a:t>
                      </a:r>
                    </a:p>
                  </a:txBody>
                  <a:tcPr marL="0" marR="952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endParaRPr lang="en-US" sz="1800" b="0" i="0" u="none" strike="noStrike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952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25438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en-US" sz="18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25</a:t>
                      </a:r>
                    </a:p>
                  </a:txBody>
                  <a:tcPr marL="0" marR="952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endParaRPr lang="en-US" sz="18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952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</a:tbl>
          </a:graphicData>
        </a:graphic>
      </p:graphicFrame>
      <p:sp>
        <p:nvSpPr>
          <p:cNvPr id="3" name="Text Placeholder 2"/>
          <p:cNvSpPr>
            <a:spLocks noGrp="1"/>
          </p:cNvSpPr>
          <p:nvPr>
            <p:ph sz="half" idx="2"/>
          </p:nvPr>
        </p:nvSpPr>
        <p:spPr>
          <a:xfrm>
            <a:off x="3920490" y="1257301"/>
            <a:ext cx="7433310" cy="4860866"/>
          </a:xfrm>
        </p:spPr>
        <p:txBody>
          <a:bodyPr/>
          <a:lstStyle/>
          <a:p>
            <a:pPr marL="0" indent="0" algn="ctr">
              <a:buNone/>
            </a:pPr>
            <a:r>
              <a:rPr lang="en-US" sz="2400" b="1" dirty="0" err="1"/>
              <a:t>Datas</a:t>
            </a:r>
            <a:r>
              <a:rPr lang="en-US" sz="2400" b="1" dirty="0"/>
              <a:t> de </a:t>
            </a:r>
            <a:r>
              <a:rPr lang="en-US" sz="2400" b="1" dirty="0" err="1"/>
              <a:t>início</a:t>
            </a:r>
            <a:r>
              <a:rPr lang="en-US" sz="2400" b="1" dirty="0"/>
              <a:t> da </a:t>
            </a:r>
            <a:r>
              <a:rPr lang="en-US" sz="2400" b="1" dirty="0" err="1"/>
              <a:t>doença</a:t>
            </a:r>
            <a:r>
              <a:rPr lang="en-US" sz="2400" b="1" dirty="0"/>
              <a:t> X, </a:t>
            </a:r>
            <a:r>
              <a:rPr lang="en-US" sz="2400" b="1" dirty="0" err="1"/>
              <a:t>distrito</a:t>
            </a:r>
            <a:r>
              <a:rPr lang="en-US" sz="2400" b="1" dirty="0"/>
              <a:t> Y, </a:t>
            </a:r>
            <a:r>
              <a:rPr lang="en-US" sz="2400" b="1" dirty="0" err="1"/>
              <a:t>Outubro</a:t>
            </a:r>
            <a:r>
              <a:rPr lang="en-US" sz="2400" b="1" dirty="0"/>
              <a:t> de 2019 (n=56)</a:t>
            </a:r>
          </a:p>
          <a:p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22609BD-7DEC-4128-B56C-CD15C32FC2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Qual é o </a:t>
            </a:r>
            <a:r>
              <a:rPr lang="en-US" dirty="0" err="1"/>
              <a:t>intervalo</a:t>
            </a:r>
            <a:r>
              <a:rPr lang="en-US" dirty="0"/>
              <a:t> do </a:t>
            </a:r>
            <a:r>
              <a:rPr lang="en-US" dirty="0" err="1"/>
              <a:t>eixo</a:t>
            </a:r>
            <a:r>
              <a:rPr lang="en-US" dirty="0"/>
              <a:t> x?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117108" y="1666074"/>
            <a:ext cx="457200" cy="498598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</a:p>
          <a:p>
            <a:pPr algn="ct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</a:p>
          <a:p>
            <a:pPr algn="ct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</a:p>
          <a:p>
            <a:pPr algn="ct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</a:p>
          <a:p>
            <a:pPr algn="ct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</a:p>
          <a:p>
            <a:pPr algn="ct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</a:p>
          <a:p>
            <a:pPr algn="ct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10</a:t>
            </a:r>
          </a:p>
          <a:p>
            <a:pPr algn="ct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13</a:t>
            </a:r>
          </a:p>
          <a:p>
            <a:pPr algn="ct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11</a:t>
            </a:r>
          </a:p>
          <a:p>
            <a:pPr algn="ct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7</a:t>
            </a:r>
          </a:p>
          <a:p>
            <a:pPr algn="ct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</a:p>
          <a:p>
            <a:pPr algn="ct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</a:p>
          <a:p>
            <a:pPr algn="ct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</a:p>
          <a:p>
            <a:pPr algn="ct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</a:p>
          <a:p>
            <a:pPr algn="ct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</a:p>
          <a:p>
            <a:pPr algn="ct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</a:p>
          <a:p>
            <a:pPr algn="ct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</a:p>
          <a:p>
            <a:pPr algn="ct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7F5821DF-7F8D-3E39-2337-A2FF866609F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47935828"/>
              </p:ext>
            </p:extLst>
          </p:nvPr>
        </p:nvGraphicFramePr>
        <p:xfrm>
          <a:off x="4490630" y="2070687"/>
          <a:ext cx="6348414" cy="3670344"/>
        </p:xfrm>
        <a:graphic>
          <a:graphicData uri="http://schemas.openxmlformats.org/drawingml/2006/table">
            <a:tbl>
              <a:tblPr firstRow="1" bandRow="1"/>
              <a:tblGrid>
                <a:gridCol w="105806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5806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5806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06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2192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194213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7289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>
                        <a:tabLst>
                          <a:tab pos="1317625" algn="l"/>
                        </a:tabLst>
                      </a:pPr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9 Out</a:t>
                      </a:r>
                    </a:p>
                  </a:txBody>
                  <a:tcPr marL="13466" marR="13466" marT="9525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 Out</a:t>
                      </a:r>
                    </a:p>
                  </a:txBody>
                  <a:tcPr marL="13466" marR="13466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 Out</a:t>
                      </a:r>
                    </a:p>
                  </a:txBody>
                  <a:tcPr marL="13466" marR="13466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 Out</a:t>
                      </a:r>
                    </a:p>
                  </a:txBody>
                  <a:tcPr marL="13466" marR="13466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17 Out</a:t>
                      </a:r>
                    </a:p>
                  </a:txBody>
                  <a:tcPr marL="13466" marR="13466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19 Out</a:t>
                      </a:r>
                    </a:p>
                  </a:txBody>
                  <a:tcPr marL="13466" marR="13466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289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 Out</a:t>
                      </a:r>
                    </a:p>
                  </a:txBody>
                  <a:tcPr marL="13466" marR="13466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noFill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indent="0"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 Out</a:t>
                      </a:r>
                    </a:p>
                  </a:txBody>
                  <a:tcPr marL="13466" marR="13466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noFill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 Out</a:t>
                      </a:r>
                    </a:p>
                  </a:txBody>
                  <a:tcPr marL="13466" marR="13466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noFill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 Out</a:t>
                      </a:r>
                    </a:p>
                  </a:txBody>
                  <a:tcPr marL="13466" marR="13466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noFill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17 Out</a:t>
                      </a:r>
                    </a:p>
                  </a:txBody>
                  <a:tcPr marL="13466" marR="13466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noFill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 Out</a:t>
                      </a:r>
                    </a:p>
                  </a:txBody>
                  <a:tcPr marL="13466" marR="13466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noFill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289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 Out</a:t>
                      </a:r>
                    </a:p>
                  </a:txBody>
                  <a:tcPr marL="13466" marR="13466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 Out</a:t>
                      </a:r>
                    </a:p>
                  </a:txBody>
                  <a:tcPr marL="13466" marR="13466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 Out</a:t>
                      </a:r>
                    </a:p>
                  </a:txBody>
                  <a:tcPr marL="13466" marR="13466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 Out</a:t>
                      </a:r>
                    </a:p>
                  </a:txBody>
                  <a:tcPr marL="13466" marR="13466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17 Out</a:t>
                      </a:r>
                    </a:p>
                  </a:txBody>
                  <a:tcPr marL="13466" marR="13466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 Out</a:t>
                      </a:r>
                    </a:p>
                  </a:txBody>
                  <a:tcPr marL="13466" marR="13466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289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 Out</a:t>
                      </a:r>
                    </a:p>
                  </a:txBody>
                  <a:tcPr marL="13466" marR="13466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 Out</a:t>
                      </a:r>
                    </a:p>
                  </a:txBody>
                  <a:tcPr marL="13466" marR="13466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 Out</a:t>
                      </a:r>
                    </a:p>
                  </a:txBody>
                  <a:tcPr marL="13466" marR="13466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 Out</a:t>
                      </a:r>
                    </a:p>
                  </a:txBody>
                  <a:tcPr marL="13466" marR="13466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17 Out</a:t>
                      </a:r>
                    </a:p>
                  </a:txBody>
                  <a:tcPr marL="13466" marR="13466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22 Out</a:t>
                      </a:r>
                    </a:p>
                  </a:txBody>
                  <a:tcPr marL="13466" marR="13466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289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 Out</a:t>
                      </a:r>
                    </a:p>
                  </a:txBody>
                  <a:tcPr marL="13466" marR="13466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 Out</a:t>
                      </a:r>
                    </a:p>
                  </a:txBody>
                  <a:tcPr marL="13466" marR="13466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 Out</a:t>
                      </a:r>
                    </a:p>
                  </a:txBody>
                  <a:tcPr marL="13466" marR="13466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 Out</a:t>
                      </a:r>
                    </a:p>
                  </a:txBody>
                  <a:tcPr marL="13466" marR="13466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17 Out</a:t>
                      </a:r>
                    </a:p>
                  </a:txBody>
                  <a:tcPr marL="13466" marR="13466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23 Out</a:t>
                      </a:r>
                    </a:p>
                  </a:txBody>
                  <a:tcPr marL="13466" marR="13466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289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 Out</a:t>
                      </a:r>
                    </a:p>
                  </a:txBody>
                  <a:tcPr marL="13466" marR="13466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 Out</a:t>
                      </a:r>
                    </a:p>
                  </a:txBody>
                  <a:tcPr marL="13466" marR="13466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 Out</a:t>
                      </a:r>
                    </a:p>
                  </a:txBody>
                  <a:tcPr marL="13466" marR="13466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 Out</a:t>
                      </a:r>
                    </a:p>
                  </a:txBody>
                  <a:tcPr marL="13466" marR="13466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17 Out</a:t>
                      </a:r>
                    </a:p>
                  </a:txBody>
                  <a:tcPr marL="13466" marR="13466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25 Out</a:t>
                      </a:r>
                    </a:p>
                  </a:txBody>
                  <a:tcPr marL="13466" marR="13466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289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 Out</a:t>
                      </a:r>
                    </a:p>
                  </a:txBody>
                  <a:tcPr marL="13466" marR="13466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 Out</a:t>
                      </a:r>
                    </a:p>
                  </a:txBody>
                  <a:tcPr marL="13466" marR="13466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 Out</a:t>
                      </a:r>
                    </a:p>
                  </a:txBody>
                  <a:tcPr marL="13466" marR="13466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 Out</a:t>
                      </a:r>
                    </a:p>
                  </a:txBody>
                  <a:tcPr marL="13466" marR="13466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18 Out</a:t>
                      </a:r>
                    </a:p>
                  </a:txBody>
                  <a:tcPr marL="13466" marR="13466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3466" marR="13466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289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 Out</a:t>
                      </a:r>
                    </a:p>
                  </a:txBody>
                  <a:tcPr marL="13466" marR="13466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 Out</a:t>
                      </a:r>
                    </a:p>
                  </a:txBody>
                  <a:tcPr marL="13466" marR="13466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 Out</a:t>
                      </a:r>
                    </a:p>
                  </a:txBody>
                  <a:tcPr marL="13466" marR="13466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 Out</a:t>
                      </a:r>
                    </a:p>
                  </a:txBody>
                  <a:tcPr marL="13466" marR="13466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18 Out</a:t>
                      </a:r>
                    </a:p>
                  </a:txBody>
                  <a:tcPr marL="13466" marR="13466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3466" marR="13466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7289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 Out</a:t>
                      </a:r>
                    </a:p>
                  </a:txBody>
                  <a:tcPr marL="13466" marR="13466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 Out</a:t>
                      </a:r>
                    </a:p>
                  </a:txBody>
                  <a:tcPr marL="13466" marR="13466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 Out</a:t>
                      </a:r>
                    </a:p>
                  </a:txBody>
                  <a:tcPr marL="13466" marR="13466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 Out</a:t>
                      </a:r>
                    </a:p>
                  </a:txBody>
                  <a:tcPr marL="13466" marR="13466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18 Out</a:t>
                      </a:r>
                    </a:p>
                  </a:txBody>
                  <a:tcPr marL="13466" marR="13466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3466" marR="13466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 Out</a:t>
                      </a:r>
                    </a:p>
                  </a:txBody>
                  <a:tcPr marL="13466" marR="13466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 Out</a:t>
                      </a:r>
                    </a:p>
                  </a:txBody>
                  <a:tcPr marL="13466" marR="13466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 Out</a:t>
                      </a:r>
                    </a:p>
                  </a:txBody>
                  <a:tcPr marL="13466" marR="13466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17 Out</a:t>
                      </a:r>
                    </a:p>
                  </a:txBody>
                  <a:tcPr marL="13466" marR="13466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19 Out</a:t>
                      </a:r>
                    </a:p>
                  </a:txBody>
                  <a:tcPr marL="13466" marR="13466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3466" marR="13466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157263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0CF9BA-91D0-4E91-9933-D9F868E9F1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Qual </a:t>
            </a:r>
            <a:r>
              <a:rPr lang="en-US" dirty="0" err="1"/>
              <a:t>é</a:t>
            </a:r>
            <a:r>
              <a:rPr lang="en-US" dirty="0"/>
              <a:t> o </a:t>
            </a:r>
            <a:r>
              <a:rPr lang="en-US" dirty="0" err="1"/>
              <a:t>intervalo</a:t>
            </a:r>
            <a:r>
              <a:rPr lang="en-US" dirty="0"/>
              <a:t> do </a:t>
            </a:r>
            <a:r>
              <a:rPr lang="en-US" dirty="0" err="1"/>
              <a:t>eixo</a:t>
            </a:r>
            <a:r>
              <a:rPr lang="en-US" dirty="0"/>
              <a:t> y?</a:t>
            </a:r>
          </a:p>
        </p:txBody>
      </p:sp>
      <p:graphicFrame>
        <p:nvGraphicFramePr>
          <p:cNvPr id="10" name="Chart 9"/>
          <p:cNvGraphicFramePr/>
          <p:nvPr>
            <p:extLst>
              <p:ext uri="{D42A27DB-BD31-4B8C-83A1-F6EECF244321}">
                <p14:modId xmlns:p14="http://schemas.microsoft.com/office/powerpoint/2010/main" val="240543062"/>
              </p:ext>
            </p:extLst>
          </p:nvPr>
        </p:nvGraphicFramePr>
        <p:xfrm>
          <a:off x="3562350" y="1973997"/>
          <a:ext cx="7467600" cy="419820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BEC5F9F3-4C69-463E-94FB-AAD3E943A0A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58707294"/>
              </p:ext>
            </p:extLst>
          </p:nvPr>
        </p:nvGraphicFramePr>
        <p:xfrm>
          <a:off x="1390650" y="1412628"/>
          <a:ext cx="1657350" cy="5212080"/>
        </p:xfrm>
        <a:graphic>
          <a:graphicData uri="http://schemas.openxmlformats.org/drawingml/2006/table">
            <a:tbl>
              <a:tblPr/>
              <a:tblGrid>
                <a:gridCol w="7429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7093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en-US" sz="180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Out.</a:t>
                      </a:r>
                      <a:endParaRPr lang="en-US" sz="1800" b="0" i="0" u="none" strike="noStrike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952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en-US" sz="18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Casos</a:t>
                      </a:r>
                    </a:p>
                  </a:txBody>
                  <a:tcPr marL="0" marR="952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4192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en-US" sz="18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1-8</a:t>
                      </a:r>
                    </a:p>
                  </a:txBody>
                  <a:tcPr marL="0" marR="952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en-US" sz="18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</a:p>
                  </a:txBody>
                  <a:tcPr marL="0" marR="952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4192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en-US" sz="18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</a:t>
                      </a:r>
                    </a:p>
                  </a:txBody>
                  <a:tcPr marL="0" marR="952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en-US" sz="18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0" marR="952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7093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en-US" sz="18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</a:t>
                      </a:r>
                    </a:p>
                  </a:txBody>
                  <a:tcPr marL="0" marR="952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en-US" sz="18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</a:p>
                  </a:txBody>
                  <a:tcPr marL="0" marR="952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7093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en-US" sz="18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</a:t>
                      </a:r>
                    </a:p>
                  </a:txBody>
                  <a:tcPr marL="0" marR="952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en-US" sz="18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0" marR="952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7093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en-US" sz="18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</a:t>
                      </a:r>
                    </a:p>
                  </a:txBody>
                  <a:tcPr marL="0" marR="952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en-US" sz="18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</a:p>
                  </a:txBody>
                  <a:tcPr marL="0" marR="952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7093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en-US" sz="18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</a:t>
                      </a:r>
                    </a:p>
                  </a:txBody>
                  <a:tcPr marL="0" marR="952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en-US" sz="18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</a:p>
                  </a:txBody>
                  <a:tcPr marL="0" marR="952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093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en-US" sz="18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</a:t>
                      </a:r>
                    </a:p>
                  </a:txBody>
                  <a:tcPr marL="0" marR="952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en-US" sz="18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</a:t>
                      </a:r>
                    </a:p>
                  </a:txBody>
                  <a:tcPr marL="0" marR="952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7093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en-US" sz="18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</a:t>
                      </a:r>
                    </a:p>
                  </a:txBody>
                  <a:tcPr marL="0" marR="952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en-US" sz="18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</a:t>
                      </a:r>
                    </a:p>
                  </a:txBody>
                  <a:tcPr marL="0" marR="952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7093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en-US" sz="18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</a:t>
                      </a:r>
                    </a:p>
                  </a:txBody>
                  <a:tcPr marL="0" marR="952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en-US" sz="18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</a:t>
                      </a:r>
                    </a:p>
                  </a:txBody>
                  <a:tcPr marL="0" marR="952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7093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en-US" sz="18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17</a:t>
                      </a:r>
                    </a:p>
                  </a:txBody>
                  <a:tcPr marL="0" marR="952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en-US" sz="18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</a:t>
                      </a:r>
                    </a:p>
                  </a:txBody>
                  <a:tcPr marL="0" marR="952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7093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en-US" sz="18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18</a:t>
                      </a:r>
                    </a:p>
                  </a:txBody>
                  <a:tcPr marL="0" marR="952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en-US" sz="18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</a:p>
                  </a:txBody>
                  <a:tcPr marL="0" marR="952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7093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en-US" sz="18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19</a:t>
                      </a:r>
                    </a:p>
                  </a:txBody>
                  <a:tcPr marL="0" marR="952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en-US" sz="18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</a:p>
                  </a:txBody>
                  <a:tcPr marL="0" marR="952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7093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en-US" sz="180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</a:t>
                      </a:r>
                      <a:endParaRPr lang="en-US" sz="1800" b="0" i="0" u="none" strike="noStrike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952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en-US" sz="18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</a:p>
                  </a:txBody>
                  <a:tcPr marL="0" marR="952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27093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en-US" sz="180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21</a:t>
                      </a:r>
                      <a:endParaRPr lang="en-US" sz="1800" b="0" i="0" u="none" strike="noStrike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952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en-US" sz="18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</a:p>
                  </a:txBody>
                  <a:tcPr marL="0" marR="952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27093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en-US" sz="180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22</a:t>
                      </a:r>
                      <a:endParaRPr lang="en-US" sz="1800" b="0" i="0" u="none" strike="noStrike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952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en-US" sz="18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0" marR="952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27093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en-US" sz="180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23</a:t>
                      </a:r>
                      <a:endParaRPr lang="en-US" sz="1800" b="0" i="0" u="none" strike="noStrike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952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en-US" sz="18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0" marR="952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27093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en-US" sz="18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24</a:t>
                      </a:r>
                    </a:p>
                  </a:txBody>
                  <a:tcPr marL="0" marR="952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en-US" sz="18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</a:p>
                  </a:txBody>
                  <a:tcPr marL="0" marR="952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27093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en-US" sz="18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25</a:t>
                      </a:r>
                    </a:p>
                  </a:txBody>
                  <a:tcPr marL="0" marR="952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en-US" sz="18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0" marR="952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336951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0113E5-BF22-4A55-A78D-1DC3280379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Agora, </a:t>
            </a:r>
            <a:r>
              <a:rPr lang="en-US" dirty="0" err="1"/>
              <a:t>adicione</a:t>
            </a:r>
            <a:r>
              <a:rPr lang="en-US" dirty="0"/>
              <a:t> </a:t>
            </a:r>
            <a:r>
              <a:rPr lang="en-US" dirty="0" err="1"/>
              <a:t>os</a:t>
            </a:r>
            <a:r>
              <a:rPr lang="en-US" dirty="0"/>
              <a:t> dados</a:t>
            </a:r>
          </a:p>
        </p:txBody>
      </p:sp>
      <p:graphicFrame>
        <p:nvGraphicFramePr>
          <p:cNvPr id="6" name="Chart 5"/>
          <p:cNvGraphicFramePr/>
          <p:nvPr>
            <p:extLst>
              <p:ext uri="{D42A27DB-BD31-4B8C-83A1-F6EECF244321}">
                <p14:modId xmlns:p14="http://schemas.microsoft.com/office/powerpoint/2010/main" val="4265739298"/>
              </p:ext>
            </p:extLst>
          </p:nvPr>
        </p:nvGraphicFramePr>
        <p:xfrm>
          <a:off x="2526632" y="1973997"/>
          <a:ext cx="7467600" cy="457118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1426750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Content Placeholder 7">
            <a:extLst>
              <a:ext uri="{FF2B5EF4-FFF2-40B4-BE49-F238E27FC236}">
                <a16:creationId xmlns:a16="http://schemas.microsoft.com/office/drawing/2014/main" id="{51999BC6-1D7D-4A1B-BE15-E8D322F4DDE1}"/>
              </a:ext>
            </a:extLst>
          </p:cNvPr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2186940427"/>
              </p:ext>
            </p:extLst>
          </p:nvPr>
        </p:nvGraphicFramePr>
        <p:xfrm>
          <a:off x="838200" y="1479550"/>
          <a:ext cx="10515600" cy="46386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" name="Title 1">
            <a:extLst>
              <a:ext uri="{FF2B5EF4-FFF2-40B4-BE49-F238E27FC236}">
                <a16:creationId xmlns:a16="http://schemas.microsoft.com/office/drawing/2014/main" id="{7F1D16DD-C759-40B5-8D87-A643760E68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Reunir</a:t>
            </a:r>
            <a:r>
              <a:rPr lang="en-US" dirty="0"/>
              <a:t> </a:t>
            </a:r>
            <a:r>
              <a:rPr lang="en-US" dirty="0" err="1"/>
              <a:t>uma</a:t>
            </a:r>
            <a:r>
              <a:rPr lang="en-US" dirty="0"/>
              <a:t> equipe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A025738C-3512-4B87-1F8D-288DBCA8A445}"/>
              </a:ext>
            </a:extLst>
          </p:cNvPr>
          <p:cNvSpPr txBox="1"/>
          <p:nvPr/>
        </p:nvSpPr>
        <p:spPr>
          <a:xfrm>
            <a:off x="5218090" y="6140450"/>
            <a:ext cx="1755820" cy="52322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2800">
                <a:latin typeface="Arial"/>
                <a:cs typeface="Arial"/>
              </a:rPr>
              <a:t>Outros?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EF2DECC1-2679-1F08-4F49-B82C48E06B67}"/>
              </a:ext>
            </a:extLst>
          </p:cNvPr>
          <p:cNvCxnSpPr>
            <a:cxnSpLocks/>
          </p:cNvCxnSpPr>
          <p:nvPr/>
        </p:nvCxnSpPr>
        <p:spPr>
          <a:xfrm>
            <a:off x="6680200" y="4479925"/>
            <a:ext cx="82550" cy="92075"/>
          </a:xfrm>
          <a:prstGeom prst="line">
            <a:avLst/>
          </a:prstGeom>
          <a:ln w="38100">
            <a:solidFill>
              <a:srgbClr val="00953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51C6D9CA-4213-7DB7-D625-E7CD84881E28}"/>
              </a:ext>
            </a:extLst>
          </p:cNvPr>
          <p:cNvCxnSpPr>
            <a:cxnSpLocks/>
          </p:cNvCxnSpPr>
          <p:nvPr/>
        </p:nvCxnSpPr>
        <p:spPr>
          <a:xfrm flipH="1">
            <a:off x="5451475" y="4422775"/>
            <a:ext cx="98425" cy="106362"/>
          </a:xfrm>
          <a:prstGeom prst="line">
            <a:avLst/>
          </a:prstGeom>
          <a:ln w="38100">
            <a:solidFill>
              <a:srgbClr val="00953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70398044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847947-019E-474B-8037-5C45201479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 dados</a:t>
            </a:r>
          </a:p>
        </p:txBody>
      </p:sp>
      <p:graphicFrame>
        <p:nvGraphicFramePr>
          <p:cNvPr id="8" name="Chart 7"/>
          <p:cNvGraphicFramePr/>
          <p:nvPr>
            <p:extLst>
              <p:ext uri="{D42A27DB-BD31-4B8C-83A1-F6EECF244321}">
                <p14:modId xmlns:p14="http://schemas.microsoft.com/office/powerpoint/2010/main" val="2680853166"/>
              </p:ext>
            </p:extLst>
          </p:nvPr>
        </p:nvGraphicFramePr>
        <p:xfrm>
          <a:off x="2133600" y="1973998"/>
          <a:ext cx="7848600" cy="419820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8131628" y="3167390"/>
            <a:ext cx="2807717" cy="954107"/>
          </a:xfrm>
          <a:prstGeom prst="rect">
            <a:avLst/>
          </a:prstGeom>
          <a:noFill/>
          <a:ln w="38100">
            <a:solidFill>
              <a:srgbClr val="00973B"/>
            </a:solidFill>
          </a:ln>
        </p:spPr>
        <p:txBody>
          <a:bodyPr wrap="square" rtlCol="0">
            <a:spAutoFit/>
          </a:bodyPr>
          <a:lstStyle/>
          <a:p>
            <a:pPr algn="ctr" defTabSz="914400"/>
            <a:r>
              <a:rPr lang="en-US" sz="2800" dirty="0" err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Adicionar</a:t>
            </a:r>
            <a:r>
              <a:rPr lang="en-US" sz="28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 err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rótulos</a:t>
            </a:r>
            <a:r>
              <a:rPr lang="en-US" sz="28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en-US" sz="2800" dirty="0" err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eixo</a:t>
            </a:r>
            <a:endParaRPr lang="en-US" sz="28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976198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E134D4-3200-423D-8F78-355FDE5D81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 </a:t>
            </a:r>
            <a:r>
              <a:rPr lang="en-US" dirty="0" err="1"/>
              <a:t>rótulos</a:t>
            </a:r>
            <a:r>
              <a:rPr lang="en-US" dirty="0"/>
              <a:t> de </a:t>
            </a:r>
            <a:r>
              <a:rPr lang="en-US" dirty="0" err="1"/>
              <a:t>eixo</a:t>
            </a:r>
            <a:endParaRPr lang="en-US" dirty="0"/>
          </a:p>
        </p:txBody>
      </p:sp>
      <p:graphicFrame>
        <p:nvGraphicFramePr>
          <p:cNvPr id="6" name="Chart 5"/>
          <p:cNvGraphicFramePr/>
          <p:nvPr>
            <p:extLst>
              <p:ext uri="{D42A27DB-BD31-4B8C-83A1-F6EECF244321}">
                <p14:modId xmlns:p14="http://schemas.microsoft.com/office/powerpoint/2010/main" val="82717222"/>
              </p:ext>
            </p:extLst>
          </p:nvPr>
        </p:nvGraphicFramePr>
        <p:xfrm>
          <a:off x="2133600" y="2164497"/>
          <a:ext cx="7848600" cy="4343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3315806" y="2164497"/>
            <a:ext cx="3410457" cy="1569660"/>
          </a:xfrm>
          <a:prstGeom prst="rect">
            <a:avLst/>
          </a:prstGeom>
          <a:noFill/>
          <a:ln w="38100">
            <a:solidFill>
              <a:srgbClr val="00973B"/>
            </a:solidFill>
          </a:ln>
        </p:spPr>
        <p:txBody>
          <a:bodyPr wrap="square" rtlCol="0">
            <a:spAutoFit/>
          </a:bodyPr>
          <a:lstStyle/>
          <a:p>
            <a:pPr defTabSz="914400"/>
            <a:r>
              <a:rPr lang="en-US" sz="24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Agora </a:t>
            </a:r>
            <a:r>
              <a:rPr lang="en-US" sz="2400" dirty="0" err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adicione</a:t>
            </a:r>
            <a:r>
              <a:rPr lang="en-US" sz="24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 </a:t>
            </a:r>
            <a:r>
              <a:rPr lang="en-US" sz="2400" dirty="0" err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título</a:t>
            </a:r>
            <a:r>
              <a:rPr lang="en-US" sz="24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marL="285750" indent="-285750" defTabSz="914400">
              <a:buClr>
                <a:srgbClr val="006600"/>
              </a:buClr>
              <a:buFont typeface="Wingdings" panose="05000000000000000000" pitchFamily="2" charset="2"/>
              <a:buChar char="§"/>
            </a:pPr>
            <a:r>
              <a:rPr lang="en-US" sz="24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 </a:t>
            </a:r>
            <a:r>
              <a:rPr lang="en-US" sz="2400" dirty="0" err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quê</a:t>
            </a:r>
            <a:r>
              <a:rPr lang="en-US" sz="24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</a:p>
          <a:p>
            <a:pPr marL="285750" indent="-285750" defTabSz="914400">
              <a:buClr>
                <a:srgbClr val="006600"/>
              </a:buClr>
              <a:buFont typeface="Wingdings" panose="05000000000000000000" pitchFamily="2" charset="2"/>
              <a:buChar char="§"/>
            </a:pPr>
            <a:r>
              <a:rPr lang="en-US" sz="2400" dirty="0" err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Onde</a:t>
            </a:r>
            <a:r>
              <a:rPr lang="en-US" sz="24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</a:p>
          <a:p>
            <a:pPr marL="285750" indent="-285750" defTabSz="914400">
              <a:buClr>
                <a:srgbClr val="006600"/>
              </a:buClr>
              <a:buFont typeface="Wingdings" panose="05000000000000000000" pitchFamily="2" charset="2"/>
              <a:buChar char="§"/>
            </a:pPr>
            <a:r>
              <a:rPr lang="en-US" sz="2400" dirty="0" err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Quando</a:t>
            </a:r>
            <a:r>
              <a:rPr lang="en-US" sz="24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17729470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DCA823-888A-4B40-8989-5437FD8978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Curva </a:t>
            </a:r>
            <a:r>
              <a:rPr lang="en-US" dirty="0" err="1"/>
              <a:t>epidêmica</a:t>
            </a:r>
            <a:r>
              <a:rPr lang="en-US" dirty="0"/>
              <a:t> </a:t>
            </a:r>
            <a:r>
              <a:rPr lang="en-US" dirty="0" err="1"/>
              <a:t>completa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133600" y="1333500"/>
            <a:ext cx="890119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>
              <a:defRPr sz="1800" b="1" i="0" u="none" strike="noStrike" kern="1200" baseline="0">
                <a:solidFill>
                  <a:prstClr val="black"/>
                </a:solidFill>
                <a:latin typeface="+mn-lt"/>
                <a:ea typeface="+mn-ea"/>
                <a:cs typeface="+mn-cs"/>
              </a:defRPr>
            </a:pPr>
            <a:r>
              <a:rPr lang="en-US" sz="2400" b="1" dirty="0" err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Número</a:t>
            </a:r>
            <a:r>
              <a:rPr lang="en-US" sz="24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en-US" sz="2400" b="1" dirty="0" err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casos</a:t>
            </a:r>
            <a:r>
              <a:rPr lang="en-US" sz="24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en-US" sz="2400" b="1" dirty="0" err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doença</a:t>
            </a:r>
            <a:r>
              <a:rPr lang="en-US" sz="24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X </a:t>
            </a:r>
            <a:r>
              <a:rPr lang="en-US" sz="2400" b="1" dirty="0" err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por</a:t>
            </a:r>
            <a:r>
              <a:rPr lang="en-US" sz="24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data de </a:t>
            </a:r>
            <a:r>
              <a:rPr lang="en-US" sz="2400" b="1" dirty="0" err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início</a:t>
            </a:r>
            <a:r>
              <a:rPr lang="en-US" sz="24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dos </a:t>
            </a:r>
            <a:r>
              <a:rPr lang="en-US" sz="2400" b="1" dirty="0" err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sintomas</a:t>
            </a:r>
            <a:r>
              <a:rPr lang="en-US" sz="24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Distrito Y, </a:t>
            </a:r>
            <a:r>
              <a:rPr lang="en-US" sz="2400" b="1" dirty="0" err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Outubro</a:t>
            </a:r>
            <a:r>
              <a:rPr lang="en-US" sz="24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de 2019</a:t>
            </a:r>
          </a:p>
        </p:txBody>
      </p:sp>
      <p:graphicFrame>
        <p:nvGraphicFramePr>
          <p:cNvPr id="11" name="Chart 10">
            <a:extLst>
              <a:ext uri="{FF2B5EF4-FFF2-40B4-BE49-F238E27FC236}">
                <a16:creationId xmlns:a16="http://schemas.microsoft.com/office/drawing/2014/main" id="{665F3C07-452B-44D5-A7FD-58B702C3977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010372788"/>
              </p:ext>
            </p:extLst>
          </p:nvPr>
        </p:nvGraphicFramePr>
        <p:xfrm>
          <a:off x="2133600" y="2164497"/>
          <a:ext cx="7848600" cy="4343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964454278"/>
      </p:ext>
    </p:extLst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4F5DE36B-1942-49B6-B318-386DE07FAD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257300"/>
          </a:xfrm>
        </p:spPr>
        <p:txBody>
          <a:bodyPr/>
          <a:lstStyle/>
          <a:p>
            <a:r>
              <a:rPr lang="en-US" dirty="0"/>
              <a:t>Qual é a </a:t>
            </a:r>
            <a:r>
              <a:rPr lang="en-US" dirty="0" err="1"/>
              <a:t>importância</a:t>
            </a:r>
            <a:r>
              <a:rPr lang="en-US" dirty="0"/>
              <a:t> de </a:t>
            </a:r>
            <a:r>
              <a:rPr lang="en-US" dirty="0" err="1"/>
              <a:t>uma</a:t>
            </a:r>
            <a:r>
              <a:rPr lang="en-US" dirty="0"/>
              <a:t> </a:t>
            </a:r>
            <a:br>
              <a:rPr lang="en-US" dirty="0"/>
            </a:br>
            <a:r>
              <a:rPr lang="en-US" dirty="0"/>
              <a:t>curva </a:t>
            </a:r>
            <a:r>
              <a:rPr lang="en-US" dirty="0" err="1"/>
              <a:t>epidêmica</a:t>
            </a:r>
            <a:r>
              <a:rPr lang="en-US" dirty="0"/>
              <a:t>?</a:t>
            </a:r>
          </a:p>
        </p:txBody>
      </p:sp>
      <p:graphicFrame>
        <p:nvGraphicFramePr>
          <p:cNvPr id="8" name="Chart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20646052"/>
              </p:ext>
            </p:extLst>
          </p:nvPr>
        </p:nvGraphicFramePr>
        <p:xfrm>
          <a:off x="2223755" y="1785257"/>
          <a:ext cx="7744489" cy="453934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405231533"/>
      </p:ext>
    </p:extLst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0D24D2-3567-42F3-B9A6-75648A8CFC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Magnitude do </a:t>
            </a:r>
            <a:r>
              <a:rPr lang="en-US" dirty="0" err="1"/>
              <a:t>surto</a:t>
            </a:r>
            <a:endParaRPr lang="en-US" dirty="0"/>
          </a:p>
        </p:txBody>
      </p:sp>
      <p:graphicFrame>
        <p:nvGraphicFramePr>
          <p:cNvPr id="5" name="Chart 4"/>
          <p:cNvGraphicFramePr/>
          <p:nvPr>
            <p:extLst>
              <p:ext uri="{D42A27DB-BD31-4B8C-83A1-F6EECF244321}">
                <p14:modId xmlns:p14="http://schemas.microsoft.com/office/powerpoint/2010/main" val="3233589365"/>
              </p:ext>
            </p:extLst>
          </p:nvPr>
        </p:nvGraphicFramePr>
        <p:xfrm>
          <a:off x="2590800" y="1763484"/>
          <a:ext cx="6901543" cy="299357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6" name="Chart 5"/>
          <p:cNvGraphicFramePr/>
          <p:nvPr>
            <p:extLst>
              <p:ext uri="{D42A27DB-BD31-4B8C-83A1-F6EECF244321}">
                <p14:modId xmlns:p14="http://schemas.microsoft.com/office/powerpoint/2010/main" val="2220574160"/>
              </p:ext>
            </p:extLst>
          </p:nvPr>
        </p:nvGraphicFramePr>
        <p:xfrm>
          <a:off x="2652991" y="5201509"/>
          <a:ext cx="6841795" cy="153657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5301343" y="1381879"/>
            <a:ext cx="15268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/>
            <a:r>
              <a:rPr lang="en-US" sz="2000" b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Distrito A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301343" y="4812889"/>
            <a:ext cx="171508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/>
            <a:r>
              <a:rPr lang="en-US" sz="2000" b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Distrito B</a:t>
            </a:r>
          </a:p>
        </p:txBody>
      </p:sp>
    </p:spTree>
    <p:extLst>
      <p:ext uri="{BB962C8B-B14F-4D97-AF65-F5344CB8AC3E}">
        <p14:creationId xmlns:p14="http://schemas.microsoft.com/office/powerpoint/2010/main" val="2087706345"/>
      </p:ext>
    </p:extLst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1">
            <a:extLst>
              <a:ext uri="{FF2B5EF4-FFF2-40B4-BE49-F238E27FC236}">
                <a16:creationId xmlns:a16="http://schemas.microsoft.com/office/drawing/2014/main" id="{7AB537F1-0C14-1085-3123-29E0A55EC155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en-US" altLang="en-US" dirty="0"/>
              <a:t>Se </a:t>
            </a:r>
            <a:r>
              <a:rPr lang="en-US" altLang="en-US" dirty="0" err="1"/>
              <a:t>hoje</a:t>
            </a:r>
            <a:r>
              <a:rPr lang="en-US" altLang="en-US" dirty="0"/>
              <a:t> é o </a:t>
            </a:r>
            <a:r>
              <a:rPr lang="en-US" altLang="en-US" dirty="0" err="1"/>
              <a:t>dia</a:t>
            </a:r>
            <a:r>
              <a:rPr lang="en-US" altLang="en-US" dirty="0"/>
              <a:t> 16 de </a:t>
            </a:r>
            <a:r>
              <a:rPr lang="en-US" altLang="en-US" dirty="0" err="1"/>
              <a:t>Outubro</a:t>
            </a:r>
            <a:r>
              <a:rPr lang="en-US" altLang="en-US" dirty="0"/>
              <a:t>, </a:t>
            </a:r>
            <a:r>
              <a:rPr lang="en-US" altLang="en-US" dirty="0" err="1"/>
              <a:t>espera</a:t>
            </a:r>
            <a:r>
              <a:rPr lang="en-US" altLang="en-US" dirty="0"/>
              <a:t> </a:t>
            </a:r>
            <a:r>
              <a:rPr lang="en-US" altLang="en-US" dirty="0" err="1"/>
              <a:t>mais</a:t>
            </a:r>
            <a:r>
              <a:rPr lang="en-US" altLang="en-US" dirty="0"/>
              <a:t> </a:t>
            </a:r>
            <a:r>
              <a:rPr lang="en-US" altLang="en-US" dirty="0" err="1"/>
              <a:t>alguns</a:t>
            </a:r>
            <a:r>
              <a:rPr lang="en-US" altLang="en-US" dirty="0"/>
              <a:t> </a:t>
            </a:r>
            <a:r>
              <a:rPr lang="en-US" altLang="en-US" dirty="0" err="1"/>
              <a:t>casos</a:t>
            </a:r>
            <a:r>
              <a:rPr lang="en-US" altLang="en-US" dirty="0"/>
              <a:t>?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DBCD640-D608-4545-BC7F-5B4C9693E0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É</a:t>
            </a:r>
            <a:r>
              <a:rPr lang="en-US" dirty="0"/>
              <a:t> </a:t>
            </a:r>
            <a:r>
              <a:rPr lang="en-US" dirty="0" err="1"/>
              <a:t>provável</a:t>
            </a:r>
            <a:r>
              <a:rPr lang="en-US" dirty="0"/>
              <a:t> que </a:t>
            </a:r>
            <a:r>
              <a:rPr lang="en-US" dirty="0" err="1"/>
              <a:t>haja</a:t>
            </a:r>
            <a:r>
              <a:rPr lang="en-US" dirty="0"/>
              <a:t> </a:t>
            </a:r>
            <a:r>
              <a:rPr lang="en-US" dirty="0" err="1"/>
              <a:t>mais</a:t>
            </a:r>
            <a:r>
              <a:rPr lang="en-US" dirty="0"/>
              <a:t> </a:t>
            </a:r>
            <a:r>
              <a:rPr lang="en-US" dirty="0" err="1"/>
              <a:t>casos</a:t>
            </a:r>
            <a:r>
              <a:rPr lang="en-US" dirty="0"/>
              <a:t>?</a:t>
            </a:r>
          </a:p>
        </p:txBody>
      </p:sp>
      <p:graphicFrame>
        <p:nvGraphicFramePr>
          <p:cNvPr id="5" name="Chart 4"/>
          <p:cNvGraphicFramePr/>
          <p:nvPr>
            <p:extLst>
              <p:ext uri="{D42A27DB-BD31-4B8C-83A1-F6EECF244321}">
                <p14:modId xmlns:p14="http://schemas.microsoft.com/office/powerpoint/2010/main" val="1284225906"/>
              </p:ext>
            </p:extLst>
          </p:nvPr>
        </p:nvGraphicFramePr>
        <p:xfrm>
          <a:off x="2068286" y="2677886"/>
          <a:ext cx="7511143" cy="382512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Rectangle 2">
            <a:extLst>
              <a:ext uri="{FF2B5EF4-FFF2-40B4-BE49-F238E27FC236}">
                <a16:creationId xmlns:a16="http://schemas.microsoft.com/office/drawing/2014/main" id="{11813BC0-80B6-4762-BA73-3ED6D75AF024}"/>
              </a:ext>
            </a:extLst>
          </p:cNvPr>
          <p:cNvSpPr/>
          <p:nvPr/>
        </p:nvSpPr>
        <p:spPr bwMode="auto">
          <a:xfrm>
            <a:off x="7162800" y="4724401"/>
            <a:ext cx="3200400" cy="348557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defTabSz="9144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>
              <a:latin typeface="Courier New" pitchFamily="49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1760295"/>
      </p:ext>
    </p:extLst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1">
            <a:extLst>
              <a:ext uri="{FF2B5EF4-FFF2-40B4-BE49-F238E27FC236}">
                <a16:creationId xmlns:a16="http://schemas.microsoft.com/office/drawing/2014/main" id="{7F1B9D71-A52E-F56D-26B2-CF0F856772FC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altLang="en-US" dirty="0"/>
              <a:t>Se </a:t>
            </a:r>
            <a:r>
              <a:rPr lang="en-US" altLang="en-US" dirty="0" err="1"/>
              <a:t>hoje</a:t>
            </a:r>
            <a:r>
              <a:rPr lang="en-US" altLang="en-US" dirty="0"/>
              <a:t> é o </a:t>
            </a:r>
            <a:r>
              <a:rPr lang="en-US" altLang="en-US" dirty="0" err="1"/>
              <a:t>dia</a:t>
            </a:r>
            <a:r>
              <a:rPr lang="en-US" altLang="en-US" dirty="0"/>
              <a:t> 26 de </a:t>
            </a:r>
            <a:r>
              <a:rPr lang="en-US" altLang="en-US" dirty="0" err="1"/>
              <a:t>Outubro</a:t>
            </a:r>
            <a:r>
              <a:rPr lang="en-US" altLang="en-US" dirty="0"/>
              <a:t>, </a:t>
            </a:r>
            <a:r>
              <a:rPr lang="en-US" altLang="en-US" dirty="0" err="1"/>
              <a:t>espera</a:t>
            </a:r>
            <a:r>
              <a:rPr lang="en-US" altLang="en-US" dirty="0"/>
              <a:t> </a:t>
            </a:r>
            <a:r>
              <a:rPr lang="en-US" altLang="en-US" dirty="0" err="1"/>
              <a:t>mais</a:t>
            </a:r>
            <a:r>
              <a:rPr lang="en-US" altLang="en-US" dirty="0"/>
              <a:t> </a:t>
            </a:r>
            <a:r>
              <a:rPr lang="en-US" altLang="en-US" dirty="0" err="1"/>
              <a:t>casos</a:t>
            </a:r>
            <a:r>
              <a:rPr lang="en-US" altLang="en-US" dirty="0"/>
              <a:t>?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0D328FD-082F-4A67-B54E-C8A3B97FDF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É provável que haja mais casos?</a:t>
            </a:r>
          </a:p>
        </p:txBody>
      </p:sp>
      <p:graphicFrame>
        <p:nvGraphicFramePr>
          <p:cNvPr id="11" name="Chart 10"/>
          <p:cNvGraphicFramePr/>
          <p:nvPr>
            <p:extLst>
              <p:ext uri="{D42A27DB-BD31-4B8C-83A1-F6EECF244321}">
                <p14:modId xmlns:p14="http://schemas.microsoft.com/office/powerpoint/2010/main" val="3867142363"/>
              </p:ext>
            </p:extLst>
          </p:nvPr>
        </p:nvGraphicFramePr>
        <p:xfrm>
          <a:off x="2065431" y="2685603"/>
          <a:ext cx="7848600" cy="377734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578513553"/>
      </p:ext>
    </p:extLst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5A008E-D6FB-4616-8374-89B0B9CB4A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Curvas </a:t>
            </a:r>
            <a:r>
              <a:rPr lang="en-US" dirty="0" err="1"/>
              <a:t>epidêmicas</a:t>
            </a:r>
            <a:r>
              <a:rPr lang="en-US" dirty="0"/>
              <a:t> e </a:t>
            </a:r>
            <a:r>
              <a:rPr lang="en-US" dirty="0" err="1"/>
              <a:t>fonte</a:t>
            </a:r>
            <a:r>
              <a:rPr lang="en-US" dirty="0"/>
              <a:t>/forma </a:t>
            </a:r>
            <a:br>
              <a:rPr lang="en-US" dirty="0"/>
            </a:br>
            <a:r>
              <a:rPr lang="en-US" dirty="0"/>
              <a:t>de </a:t>
            </a:r>
            <a:r>
              <a:rPr lang="en-US" dirty="0" err="1"/>
              <a:t>propagação</a:t>
            </a:r>
            <a:endParaRPr lang="en-US" dirty="0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8EECB570-05F6-0574-7D3E-01007BD0E2D2}"/>
              </a:ext>
            </a:extLst>
          </p:cNvPr>
          <p:cNvGrpSpPr/>
          <p:nvPr/>
        </p:nvGrpSpPr>
        <p:grpSpPr>
          <a:xfrm>
            <a:off x="1328450" y="1775734"/>
            <a:ext cx="3975615" cy="2261894"/>
            <a:chOff x="1720336" y="1666876"/>
            <a:chExt cx="3975615" cy="2261894"/>
          </a:xfrm>
        </p:grpSpPr>
        <p:graphicFrame>
          <p:nvGraphicFramePr>
            <p:cNvPr id="5" name="Object 3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76960624"/>
                </p:ext>
              </p:extLst>
            </p:nvPr>
          </p:nvGraphicFramePr>
          <p:xfrm>
            <a:off x="2098676" y="1666876"/>
            <a:ext cx="3597275" cy="2016125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sp>
          <p:nvSpPr>
            <p:cNvPr id="45" name="Text Box 7"/>
            <p:cNvSpPr txBox="1">
              <a:spLocks noChangeArrowheads="1"/>
            </p:cNvSpPr>
            <p:nvPr/>
          </p:nvSpPr>
          <p:spPr bwMode="auto">
            <a:xfrm>
              <a:off x="3657463" y="3559438"/>
              <a:ext cx="1728787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6="http://schemas.microsoft.com/office/drawing/2014/main" xmlns:p14="http://schemas.microsoft.com/office/powerpoint/2010/main" xmlns:c="http://schemas.openxmlformats.org/drawingml/2006/chart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6="http://schemas.microsoft.com/office/drawing/2014/main" xmlns:p14="http://schemas.microsoft.com/office/powerpoint/2010/main" xmlns:c="http://schemas.openxmlformats.org/drawingml/2006/chart"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lr>
                  <a:srgbClr val="A50021"/>
                </a:buClr>
                <a:buFont typeface="Wingdings" panose="05000000000000000000" pitchFamily="2" charset="2"/>
                <a:buChar char="§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rgbClr val="A50021"/>
                </a:buClr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rgbClr val="A50021"/>
                </a:buClr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9pPr>
            </a:lstStyle>
            <a:p>
              <a:pPr defTabSz="914400">
                <a:spcBef>
                  <a:spcPct val="50000"/>
                </a:spcBef>
                <a:buClrTx/>
                <a:buNone/>
              </a:pPr>
              <a:r>
                <a:rPr lang="en-US" altLang="en-US" sz="1800">
                  <a:solidFill>
                    <a:srgbClr val="000000"/>
                  </a:solidFill>
                  <a:cs typeface="Arial" panose="020B0604020202020204" pitchFamily="34" charset="0"/>
                </a:rPr>
                <a:t>Dia</a:t>
              </a:r>
            </a:p>
          </p:txBody>
        </p:sp>
        <p:sp>
          <p:nvSpPr>
            <p:cNvPr id="46" name="Text Box 8"/>
            <p:cNvSpPr txBox="1">
              <a:spLocks noChangeArrowheads="1"/>
            </p:cNvSpPr>
            <p:nvPr/>
          </p:nvSpPr>
          <p:spPr bwMode="auto">
            <a:xfrm rot="16200000">
              <a:off x="1400970" y="2404000"/>
              <a:ext cx="1008063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6="http://schemas.microsoft.com/office/drawing/2014/main" xmlns:p14="http://schemas.microsoft.com/office/powerpoint/2010/main" xmlns:c="http://schemas.openxmlformats.org/drawingml/2006/chart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6="http://schemas.microsoft.com/office/drawing/2014/main" xmlns:p14="http://schemas.microsoft.com/office/powerpoint/2010/main" xmlns:c="http://schemas.openxmlformats.org/drawingml/2006/chart"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lr>
                  <a:srgbClr val="A50021"/>
                </a:buClr>
                <a:buFont typeface="Wingdings" panose="05000000000000000000" pitchFamily="2" charset="2"/>
                <a:buChar char="§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rgbClr val="A50021"/>
                </a:buClr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rgbClr val="A50021"/>
                </a:buClr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9pPr>
            </a:lstStyle>
            <a:p>
              <a:pPr algn="ctr" defTabSz="914400">
                <a:spcBef>
                  <a:spcPct val="50000"/>
                </a:spcBef>
                <a:buClrTx/>
                <a:buNone/>
              </a:pPr>
              <a:r>
                <a:rPr lang="en-US" altLang="en-US" sz="1800">
                  <a:solidFill>
                    <a:srgbClr val="000000"/>
                  </a:solidFill>
                  <a:cs typeface="Arial" panose="020B0604020202020204" pitchFamily="34" charset="0"/>
                </a:rPr>
                <a:t>Casos</a:t>
              </a:r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0A2D6BAD-77EA-88CD-F0DD-A5A6E8288F00}"/>
              </a:ext>
            </a:extLst>
          </p:cNvPr>
          <p:cNvGrpSpPr/>
          <p:nvPr/>
        </p:nvGrpSpPr>
        <p:grpSpPr>
          <a:xfrm>
            <a:off x="6442105" y="1878312"/>
            <a:ext cx="4005777" cy="2159316"/>
            <a:chOff x="6097073" y="1730376"/>
            <a:chExt cx="4005777" cy="2159316"/>
          </a:xfrm>
        </p:grpSpPr>
        <p:graphicFrame>
          <p:nvGraphicFramePr>
            <p:cNvPr id="6" name="Object 5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968770034"/>
                </p:ext>
              </p:extLst>
            </p:nvPr>
          </p:nvGraphicFramePr>
          <p:xfrm>
            <a:off x="6396038" y="1730376"/>
            <a:ext cx="3706812" cy="1941513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4"/>
            </a:graphicData>
          </a:graphic>
        </p:graphicFrame>
        <p:sp>
          <p:nvSpPr>
            <p:cNvPr id="49" name="Text Box 11"/>
            <p:cNvSpPr txBox="1">
              <a:spLocks noChangeArrowheads="1"/>
            </p:cNvSpPr>
            <p:nvPr/>
          </p:nvSpPr>
          <p:spPr bwMode="auto">
            <a:xfrm rot="16200000">
              <a:off x="5705476" y="2401591"/>
              <a:ext cx="1152525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6="http://schemas.microsoft.com/office/drawing/2014/main" xmlns:p14="http://schemas.microsoft.com/office/powerpoint/2010/main" xmlns:c="http://schemas.openxmlformats.org/drawingml/2006/chart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6="http://schemas.microsoft.com/office/drawing/2014/main" xmlns:p14="http://schemas.microsoft.com/office/powerpoint/2010/main" xmlns:c="http://schemas.openxmlformats.org/drawingml/2006/chart"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lr>
                  <a:srgbClr val="A50021"/>
                </a:buClr>
                <a:buFont typeface="Wingdings" panose="05000000000000000000" pitchFamily="2" charset="2"/>
                <a:buChar char="§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rgbClr val="A50021"/>
                </a:buClr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rgbClr val="A50021"/>
                </a:buClr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9pPr>
            </a:lstStyle>
            <a:p>
              <a:pPr algn="ctr" defTabSz="914400">
                <a:spcBef>
                  <a:spcPct val="50000"/>
                </a:spcBef>
                <a:buClrTx/>
                <a:buNone/>
              </a:pPr>
              <a:r>
                <a:rPr lang="en-US" altLang="en-US" sz="1800">
                  <a:solidFill>
                    <a:srgbClr val="000000"/>
                  </a:solidFill>
                  <a:cs typeface="Arial" panose="020B0604020202020204" pitchFamily="34" charset="0"/>
                </a:rPr>
                <a:t>Casos</a:t>
              </a:r>
            </a:p>
          </p:txBody>
        </p:sp>
        <p:sp>
          <p:nvSpPr>
            <p:cNvPr id="50" name="Text Box 12"/>
            <p:cNvSpPr txBox="1">
              <a:spLocks noChangeArrowheads="1"/>
            </p:cNvSpPr>
            <p:nvPr/>
          </p:nvSpPr>
          <p:spPr bwMode="auto">
            <a:xfrm>
              <a:off x="7960828" y="3520360"/>
              <a:ext cx="1584325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6="http://schemas.microsoft.com/office/drawing/2014/main" xmlns:p14="http://schemas.microsoft.com/office/powerpoint/2010/main" xmlns:c="http://schemas.openxmlformats.org/drawingml/2006/chart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6="http://schemas.microsoft.com/office/drawing/2014/main" xmlns:p14="http://schemas.microsoft.com/office/powerpoint/2010/main" xmlns:c="http://schemas.openxmlformats.org/drawingml/2006/chart"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lr>
                  <a:srgbClr val="A50021"/>
                </a:buClr>
                <a:buFont typeface="Wingdings" panose="05000000000000000000" pitchFamily="2" charset="2"/>
                <a:buChar char="§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rgbClr val="A50021"/>
                </a:buClr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rgbClr val="A50021"/>
                </a:buClr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9pPr>
            </a:lstStyle>
            <a:p>
              <a:pPr defTabSz="914400">
                <a:spcBef>
                  <a:spcPct val="50000"/>
                </a:spcBef>
                <a:buClrTx/>
                <a:buNone/>
              </a:pPr>
              <a:r>
                <a:rPr lang="en-US" altLang="en-US" sz="1800">
                  <a:solidFill>
                    <a:srgbClr val="000000"/>
                  </a:solidFill>
                  <a:cs typeface="Arial" panose="020B0604020202020204" pitchFamily="34" charset="0"/>
                </a:rPr>
                <a:t>Dia</a:t>
              </a:r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79B5D533-B6CD-FFCF-A659-C48A15E2A156}"/>
              </a:ext>
            </a:extLst>
          </p:cNvPr>
          <p:cNvGrpSpPr/>
          <p:nvPr/>
        </p:nvGrpSpPr>
        <p:grpSpPr>
          <a:xfrm>
            <a:off x="6524026" y="4211086"/>
            <a:ext cx="4001016" cy="2336800"/>
            <a:chOff x="6057384" y="4140200"/>
            <a:chExt cx="4001016" cy="2336800"/>
          </a:xfrm>
        </p:grpSpPr>
        <p:graphicFrame>
          <p:nvGraphicFramePr>
            <p:cNvPr id="7" name="Object 6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936026032"/>
                </p:ext>
              </p:extLst>
            </p:nvPr>
          </p:nvGraphicFramePr>
          <p:xfrm>
            <a:off x="6300788" y="4140200"/>
            <a:ext cx="3757612" cy="220345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5"/>
            </a:graphicData>
          </a:graphic>
        </p:graphicFrame>
        <p:sp>
          <p:nvSpPr>
            <p:cNvPr id="48" name="Text Box 10"/>
            <p:cNvSpPr txBox="1">
              <a:spLocks noChangeArrowheads="1"/>
            </p:cNvSpPr>
            <p:nvPr/>
          </p:nvSpPr>
          <p:spPr bwMode="auto">
            <a:xfrm rot="16200000">
              <a:off x="5666581" y="5092184"/>
              <a:ext cx="1150938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6="http://schemas.microsoft.com/office/drawing/2014/main" xmlns:p14="http://schemas.microsoft.com/office/powerpoint/2010/main" xmlns:c="http://schemas.openxmlformats.org/drawingml/2006/chart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6="http://schemas.microsoft.com/office/drawing/2014/main" xmlns:p14="http://schemas.microsoft.com/office/powerpoint/2010/main" xmlns:c="http://schemas.openxmlformats.org/drawingml/2006/chart"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lr>
                  <a:srgbClr val="A50021"/>
                </a:buClr>
                <a:buFont typeface="Wingdings" panose="05000000000000000000" pitchFamily="2" charset="2"/>
                <a:buChar char="§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rgbClr val="A50021"/>
                </a:buClr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rgbClr val="A50021"/>
                </a:buClr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9pPr>
            </a:lstStyle>
            <a:p>
              <a:pPr algn="ctr" defTabSz="914400">
                <a:spcBef>
                  <a:spcPct val="50000"/>
                </a:spcBef>
                <a:buClrTx/>
                <a:buNone/>
              </a:pPr>
              <a:r>
                <a:rPr lang="en-US" altLang="en-US" sz="1800">
                  <a:solidFill>
                    <a:srgbClr val="000000"/>
                  </a:solidFill>
                  <a:cs typeface="Arial" panose="020B0604020202020204" pitchFamily="34" charset="0"/>
                </a:rPr>
                <a:t>Casos</a:t>
              </a:r>
            </a:p>
          </p:txBody>
        </p:sp>
        <p:sp>
          <p:nvSpPr>
            <p:cNvPr id="51" name="Text Box 13"/>
            <p:cNvSpPr txBox="1">
              <a:spLocks noChangeArrowheads="1"/>
            </p:cNvSpPr>
            <p:nvPr/>
          </p:nvSpPr>
          <p:spPr bwMode="auto">
            <a:xfrm>
              <a:off x="7746515" y="6107668"/>
              <a:ext cx="1243359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6="http://schemas.microsoft.com/office/drawing/2014/main" xmlns:p14="http://schemas.microsoft.com/office/powerpoint/2010/main" xmlns:c="http://schemas.openxmlformats.org/drawingml/2006/chart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6="http://schemas.microsoft.com/office/drawing/2014/main" xmlns:p14="http://schemas.microsoft.com/office/powerpoint/2010/main" xmlns:c="http://schemas.openxmlformats.org/drawingml/2006/chart"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spcBef>
                  <a:spcPct val="20000"/>
                </a:spcBef>
                <a:buClr>
                  <a:srgbClr val="A50021"/>
                </a:buClr>
                <a:buFont typeface="Wingdings" panose="05000000000000000000" pitchFamily="2" charset="2"/>
                <a:buChar char="§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rgbClr val="A50021"/>
                </a:buClr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rgbClr val="A50021"/>
                </a:buClr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9pPr>
            </a:lstStyle>
            <a:p>
              <a:pPr algn="ctr" defTabSz="914400">
                <a:spcBef>
                  <a:spcPct val="50000"/>
                </a:spcBef>
                <a:buClrTx/>
                <a:buNone/>
              </a:pPr>
              <a:r>
                <a:rPr lang="en-US" altLang="en-US" sz="1800" dirty="0">
                  <a:solidFill>
                    <a:srgbClr val="000000"/>
                  </a:solidFill>
                  <a:cs typeface="Arial" panose="020B0604020202020204" pitchFamily="34" charset="0"/>
                </a:rPr>
                <a:t>Semana</a:t>
              </a:r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99CE125D-9CF0-AF07-0BCD-E2E2070D1372}"/>
              </a:ext>
            </a:extLst>
          </p:cNvPr>
          <p:cNvGrpSpPr/>
          <p:nvPr/>
        </p:nvGrpSpPr>
        <p:grpSpPr>
          <a:xfrm>
            <a:off x="1310255" y="4184375"/>
            <a:ext cx="4248659" cy="2326719"/>
            <a:chOff x="1769554" y="4138613"/>
            <a:chExt cx="4248659" cy="2326719"/>
          </a:xfrm>
        </p:grpSpPr>
        <p:graphicFrame>
          <p:nvGraphicFramePr>
            <p:cNvPr id="8" name="Object 4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463418588"/>
                </p:ext>
              </p:extLst>
            </p:nvPr>
          </p:nvGraphicFramePr>
          <p:xfrm>
            <a:off x="2098675" y="4138613"/>
            <a:ext cx="3919538" cy="207645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6"/>
            </a:graphicData>
          </a:graphic>
        </p:graphicFrame>
        <p:sp>
          <p:nvSpPr>
            <p:cNvPr id="47" name="Text Box 9"/>
            <p:cNvSpPr txBox="1">
              <a:spLocks noChangeArrowheads="1"/>
            </p:cNvSpPr>
            <p:nvPr/>
          </p:nvSpPr>
          <p:spPr bwMode="auto">
            <a:xfrm rot="16200000">
              <a:off x="1198570" y="5127109"/>
              <a:ext cx="1511300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6="http://schemas.microsoft.com/office/drawing/2014/main" xmlns:p14="http://schemas.microsoft.com/office/powerpoint/2010/main" xmlns:c="http://schemas.openxmlformats.org/drawingml/2006/chart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6="http://schemas.microsoft.com/office/drawing/2014/main" xmlns:p14="http://schemas.microsoft.com/office/powerpoint/2010/main" xmlns:c="http://schemas.openxmlformats.org/drawingml/2006/chart"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lr>
                  <a:srgbClr val="A50021"/>
                </a:buClr>
                <a:buFont typeface="Wingdings" panose="05000000000000000000" pitchFamily="2" charset="2"/>
                <a:buChar char="§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rgbClr val="A50021"/>
                </a:buClr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rgbClr val="A50021"/>
                </a:buClr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9pPr>
            </a:lstStyle>
            <a:p>
              <a:pPr algn="ctr" defTabSz="914400">
                <a:spcBef>
                  <a:spcPct val="50000"/>
                </a:spcBef>
                <a:buClrTx/>
                <a:buNone/>
              </a:pPr>
              <a:r>
                <a:rPr lang="en-US" altLang="en-US" sz="1800">
                  <a:solidFill>
                    <a:srgbClr val="000000"/>
                  </a:solidFill>
                  <a:cs typeface="Arial" panose="020B0604020202020204" pitchFamily="34" charset="0"/>
                </a:rPr>
                <a:t>Casos</a:t>
              </a:r>
            </a:p>
          </p:txBody>
        </p:sp>
        <p:sp>
          <p:nvSpPr>
            <p:cNvPr id="52" name="Text Box 14"/>
            <p:cNvSpPr txBox="1">
              <a:spLocks noChangeArrowheads="1"/>
            </p:cNvSpPr>
            <p:nvPr/>
          </p:nvSpPr>
          <p:spPr bwMode="auto">
            <a:xfrm>
              <a:off x="3724876" y="6096000"/>
              <a:ext cx="1943100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6="http://schemas.microsoft.com/office/drawing/2014/main" xmlns:p14="http://schemas.microsoft.com/office/powerpoint/2010/main" xmlns:c="http://schemas.openxmlformats.org/drawingml/2006/chart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6="http://schemas.microsoft.com/office/drawing/2014/main" xmlns:p14="http://schemas.microsoft.com/office/powerpoint/2010/main" xmlns:c="http://schemas.openxmlformats.org/drawingml/2006/chart"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lr>
                  <a:srgbClr val="A50021"/>
                </a:buClr>
                <a:buFont typeface="Wingdings" panose="05000000000000000000" pitchFamily="2" charset="2"/>
                <a:buChar char="§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rgbClr val="A50021"/>
                </a:buClr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rgbClr val="A50021"/>
                </a:buClr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defRPr>
              </a:lvl9pPr>
            </a:lstStyle>
            <a:p>
              <a:pPr defTabSz="914400">
                <a:spcBef>
                  <a:spcPct val="50000"/>
                </a:spcBef>
                <a:buClrTx/>
                <a:buNone/>
              </a:pPr>
              <a:r>
                <a:rPr lang="en-US" altLang="en-US" sz="1800">
                  <a:solidFill>
                    <a:srgbClr val="000000"/>
                  </a:solidFill>
                  <a:cs typeface="Arial" panose="020B0604020202020204" pitchFamily="34" charset="0"/>
                </a:rPr>
                <a:t>Dia</a:t>
              </a:r>
            </a:p>
          </p:txBody>
        </p:sp>
      </p:grpSp>
      <p:sp>
        <p:nvSpPr>
          <p:cNvPr id="53" name="Text Box 15"/>
          <p:cNvSpPr txBox="1">
            <a:spLocks noChangeArrowheads="1"/>
          </p:cNvSpPr>
          <p:nvPr/>
        </p:nvSpPr>
        <p:spPr bwMode="auto">
          <a:xfrm>
            <a:off x="1706790" y="1412652"/>
            <a:ext cx="4524374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6="http://schemas.microsoft.com/office/drawing/2014/main" xmlns:p14="http://schemas.microsoft.com/office/powerpoint/2010/main" xmlns:c="http://schemas.openxmlformats.org/drawingml/2006/chart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6="http://schemas.microsoft.com/office/drawing/2014/main" xmlns:p14="http://schemas.microsoft.com/office/powerpoint/2010/main" xmlns:c="http://schemas.openxmlformats.org/drawingml/2006/chart"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lr>
                <a:srgbClr val="A50021"/>
              </a:buClr>
              <a:buFont typeface="Wingdings" panose="05000000000000000000" pitchFamily="2" charset="2"/>
              <a:buChar char="§"/>
              <a:defRPr sz="28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A50021"/>
              </a:buClr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A5002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9pPr>
          </a:lstStyle>
          <a:p>
            <a:pPr defTabSz="914400">
              <a:spcBef>
                <a:spcPct val="50000"/>
              </a:spcBef>
              <a:buClrTx/>
              <a:buNone/>
            </a:pPr>
            <a:r>
              <a:rPr lang="en-US" altLang="en-US" sz="2200" b="1">
                <a:solidFill>
                  <a:prstClr val="black"/>
                </a:solidFill>
                <a:cs typeface="Arial" panose="020B0604020202020204" pitchFamily="34" charset="0"/>
              </a:rPr>
              <a:t>Fonte pontual (exposição única)</a:t>
            </a:r>
          </a:p>
        </p:txBody>
      </p:sp>
      <p:sp>
        <p:nvSpPr>
          <p:cNvPr id="54" name="Text Box 16"/>
          <p:cNvSpPr txBox="1">
            <a:spLocks noChangeArrowheads="1"/>
          </p:cNvSpPr>
          <p:nvPr/>
        </p:nvSpPr>
        <p:spPr bwMode="auto">
          <a:xfrm>
            <a:off x="6530130" y="1418203"/>
            <a:ext cx="4161633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6="http://schemas.microsoft.com/office/drawing/2014/main" xmlns:p14="http://schemas.microsoft.com/office/powerpoint/2010/main" xmlns:c="http://schemas.openxmlformats.org/drawingml/2006/chart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6="http://schemas.microsoft.com/office/drawing/2014/main" xmlns:p14="http://schemas.microsoft.com/office/powerpoint/2010/main" xmlns:c="http://schemas.openxmlformats.org/drawingml/2006/chart"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lr>
                <a:srgbClr val="A50021"/>
              </a:buClr>
              <a:buFont typeface="Wingdings" panose="05000000000000000000" pitchFamily="2" charset="2"/>
              <a:buChar char="§"/>
              <a:defRPr sz="28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A50021"/>
              </a:buClr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A5002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9pPr>
          </a:lstStyle>
          <a:p>
            <a:pPr defTabSz="914400">
              <a:spcBef>
                <a:spcPct val="50000"/>
              </a:spcBef>
              <a:buClrTx/>
              <a:buNone/>
            </a:pPr>
            <a:r>
              <a:rPr lang="en-US" altLang="en-US" sz="2200" b="1">
                <a:solidFill>
                  <a:prstClr val="black"/>
                </a:solidFill>
                <a:cs typeface="Arial" panose="020B0604020202020204" pitchFamily="34" charset="0"/>
              </a:rPr>
              <a:t>Fonte comum contínua</a:t>
            </a:r>
          </a:p>
        </p:txBody>
      </p:sp>
      <p:sp>
        <p:nvSpPr>
          <p:cNvPr id="55" name="Text Box 17"/>
          <p:cNvSpPr txBox="1">
            <a:spLocks noChangeArrowheads="1"/>
          </p:cNvSpPr>
          <p:nvPr/>
        </p:nvSpPr>
        <p:spPr bwMode="auto">
          <a:xfrm>
            <a:off x="2486026" y="4073526"/>
            <a:ext cx="3381375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6="http://schemas.microsoft.com/office/drawing/2014/main" xmlns:p14="http://schemas.microsoft.com/office/powerpoint/2010/main" xmlns:c="http://schemas.openxmlformats.org/drawingml/2006/chart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6="http://schemas.microsoft.com/office/drawing/2014/main" xmlns:p14="http://schemas.microsoft.com/office/powerpoint/2010/main" xmlns:c="http://schemas.openxmlformats.org/drawingml/2006/chart"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lr>
                <a:srgbClr val="A50021"/>
              </a:buClr>
              <a:buFont typeface="Wingdings" panose="05000000000000000000" pitchFamily="2" charset="2"/>
              <a:buChar char="§"/>
              <a:defRPr sz="28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A50021"/>
              </a:buClr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A5002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9pPr>
          </a:lstStyle>
          <a:p>
            <a:pPr algn="ctr" defTabSz="914400">
              <a:spcBef>
                <a:spcPct val="50000"/>
              </a:spcBef>
              <a:buClrTx/>
              <a:buNone/>
            </a:pPr>
            <a:r>
              <a:rPr lang="en-US" altLang="en-US" sz="2200" b="1">
                <a:solidFill>
                  <a:prstClr val="black"/>
                </a:solidFill>
                <a:cs typeface="Arial" panose="020B0604020202020204" pitchFamily="34" charset="0"/>
              </a:rPr>
              <a:t>Fonte intermitente</a:t>
            </a:r>
          </a:p>
        </p:txBody>
      </p:sp>
      <p:sp>
        <p:nvSpPr>
          <p:cNvPr id="56" name="Text Box 18"/>
          <p:cNvSpPr txBox="1">
            <a:spLocks noChangeArrowheads="1"/>
          </p:cNvSpPr>
          <p:nvPr/>
        </p:nvSpPr>
        <p:spPr bwMode="auto">
          <a:xfrm>
            <a:off x="7423860" y="4081451"/>
            <a:ext cx="3095625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6="http://schemas.microsoft.com/office/drawing/2014/main" xmlns:p14="http://schemas.microsoft.com/office/powerpoint/2010/main" xmlns:c="http://schemas.openxmlformats.org/drawingml/2006/chart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6="http://schemas.microsoft.com/office/drawing/2014/main" xmlns:p14="http://schemas.microsoft.com/office/powerpoint/2010/main" xmlns:c="http://schemas.openxmlformats.org/drawingml/2006/chart"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rgbClr val="A50021"/>
              </a:buClr>
              <a:buFont typeface="Wingdings" panose="05000000000000000000" pitchFamily="2" charset="2"/>
              <a:buChar char="§"/>
              <a:defRPr sz="28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A50021"/>
              </a:buClr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A50021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defRPr>
            </a:lvl9pPr>
          </a:lstStyle>
          <a:p>
            <a:pPr defTabSz="914400">
              <a:spcBef>
                <a:spcPct val="50000"/>
              </a:spcBef>
              <a:buClrTx/>
              <a:buNone/>
            </a:pPr>
            <a:r>
              <a:rPr lang="en-US" altLang="en-US" sz="2200" b="1" dirty="0" err="1">
                <a:solidFill>
                  <a:prstClr val="black"/>
                </a:solidFill>
                <a:cs typeface="Arial" panose="020B0604020202020204" pitchFamily="34" charset="0"/>
              </a:rPr>
              <a:t>Propagada</a:t>
            </a:r>
            <a:endParaRPr lang="en-US" altLang="en-US" sz="2200" b="1" dirty="0">
              <a:solidFill>
                <a:prstClr val="black"/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58871941"/>
      </p:ext>
    </p:extLst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2D7D209-EA9F-B7E8-7DEF-B8FCBA9BFED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8200" y="1478857"/>
            <a:ext cx="3493770" cy="4639309"/>
          </a:xfrm>
        </p:spPr>
        <p:txBody>
          <a:bodyPr/>
          <a:lstStyle/>
          <a:p>
            <a:r>
              <a:rPr lang="en-US" sz="2400" dirty="0" err="1"/>
              <a:t>Os</a:t>
            </a:r>
            <a:r>
              <a:rPr lang="en-US" sz="2400" dirty="0"/>
              <a:t> </a:t>
            </a:r>
            <a:r>
              <a:rPr lang="en-US" sz="2400" dirty="0" err="1"/>
              <a:t>primeiros</a:t>
            </a:r>
            <a:r>
              <a:rPr lang="en-US" sz="2400" dirty="0"/>
              <a:t> </a:t>
            </a:r>
            <a:r>
              <a:rPr lang="en-US" sz="2400" dirty="0" err="1"/>
              <a:t>casos</a:t>
            </a:r>
            <a:r>
              <a:rPr lang="en-US" sz="2400" dirty="0"/>
              <a:t> </a:t>
            </a:r>
            <a:r>
              <a:rPr lang="en-US" sz="2400" dirty="0" err="1"/>
              <a:t>faziam</a:t>
            </a:r>
            <a:r>
              <a:rPr lang="en-US" sz="2400" dirty="0"/>
              <a:t> </a:t>
            </a:r>
            <a:r>
              <a:rPr lang="en-US" sz="2400" dirty="0" err="1"/>
              <a:t>parte</a:t>
            </a:r>
            <a:r>
              <a:rPr lang="en-US" sz="2400" dirty="0"/>
              <a:t> do </a:t>
            </a:r>
            <a:r>
              <a:rPr lang="en-US" sz="2400" dirty="0" err="1"/>
              <a:t>surto</a:t>
            </a:r>
            <a:r>
              <a:rPr lang="en-US" sz="2400" dirty="0"/>
              <a:t>, </a:t>
            </a:r>
            <a:r>
              <a:rPr lang="en-US" sz="2400" dirty="0" err="1"/>
              <a:t>ou</a:t>
            </a:r>
            <a:r>
              <a:rPr lang="en-US" sz="2400" dirty="0"/>
              <a:t> um deles </a:t>
            </a:r>
            <a:r>
              <a:rPr lang="en-US" sz="2400" dirty="0" err="1"/>
              <a:t>poderia</a:t>
            </a:r>
            <a:r>
              <a:rPr lang="en-US" sz="2400" dirty="0"/>
              <a:t> ser a </a:t>
            </a:r>
            <a:r>
              <a:rPr lang="en-US" sz="2400" dirty="0" err="1"/>
              <a:t>fonte</a:t>
            </a:r>
            <a:r>
              <a:rPr lang="en-US" sz="2400" dirty="0"/>
              <a:t>?</a:t>
            </a:r>
          </a:p>
          <a:p>
            <a:pPr lvl="1"/>
            <a:r>
              <a:rPr lang="en-US" sz="2000" dirty="0"/>
              <a:t>Se </a:t>
            </a:r>
            <a:r>
              <a:rPr lang="en-US" sz="2000" dirty="0" err="1"/>
              <a:t>fizeram</a:t>
            </a:r>
            <a:r>
              <a:rPr lang="en-US" sz="2000" dirty="0"/>
              <a:t> </a:t>
            </a:r>
            <a:r>
              <a:rPr lang="en-US" sz="2000" dirty="0" err="1"/>
              <a:t>parte</a:t>
            </a:r>
            <a:r>
              <a:rPr lang="en-US" sz="2000" dirty="0"/>
              <a:t> do </a:t>
            </a:r>
            <a:r>
              <a:rPr lang="en-US" sz="2000" dirty="0" err="1"/>
              <a:t>surto</a:t>
            </a:r>
            <a:r>
              <a:rPr lang="en-US" sz="2000" dirty="0"/>
              <a:t>, </a:t>
            </a:r>
            <a:r>
              <a:rPr lang="en-US" sz="2000" dirty="0" err="1"/>
              <a:t>como</a:t>
            </a:r>
            <a:r>
              <a:rPr lang="en-US" sz="2000" dirty="0"/>
              <a:t> </a:t>
            </a:r>
            <a:br>
              <a:rPr lang="en-US" sz="2000" dirty="0"/>
            </a:br>
            <a:r>
              <a:rPr lang="en-US" sz="2000" dirty="0" err="1"/>
              <a:t>foram</a:t>
            </a:r>
            <a:r>
              <a:rPr lang="en-US" sz="2000" dirty="0"/>
              <a:t> </a:t>
            </a:r>
            <a:r>
              <a:rPr lang="en-US" sz="2000" dirty="0" err="1"/>
              <a:t>expostos</a:t>
            </a:r>
            <a:r>
              <a:rPr lang="en-US" sz="2000" dirty="0"/>
              <a:t>?</a:t>
            </a:r>
          </a:p>
          <a:p>
            <a:r>
              <a:rPr lang="en-US" sz="2400" dirty="0"/>
              <a:t>Como </a:t>
            </a:r>
            <a:r>
              <a:rPr lang="en-US" sz="2400" dirty="0" err="1"/>
              <a:t>os</a:t>
            </a:r>
            <a:r>
              <a:rPr lang="en-US" sz="2400" dirty="0"/>
              <a:t> </a:t>
            </a:r>
            <a:br>
              <a:rPr lang="en-US" sz="2400" dirty="0"/>
            </a:br>
            <a:r>
              <a:rPr lang="en-US" sz="2400" dirty="0" err="1"/>
              <a:t>casos</a:t>
            </a:r>
            <a:r>
              <a:rPr lang="en-US" sz="2400" dirty="0"/>
              <a:t> </a:t>
            </a:r>
            <a:r>
              <a:rPr lang="en-US" sz="2400" dirty="0" err="1"/>
              <a:t>tardios</a:t>
            </a:r>
            <a:r>
              <a:rPr lang="en-US" sz="2400" dirty="0"/>
              <a:t> </a:t>
            </a:r>
            <a:br>
              <a:rPr lang="en-US" sz="2400" dirty="0"/>
            </a:br>
            <a:r>
              <a:rPr lang="en-US" sz="2400" dirty="0" err="1"/>
              <a:t>foram</a:t>
            </a:r>
            <a:r>
              <a:rPr lang="en-US" sz="2400" dirty="0"/>
              <a:t> </a:t>
            </a:r>
            <a:r>
              <a:rPr lang="en-US" sz="2400" dirty="0" err="1"/>
              <a:t>expostos</a:t>
            </a:r>
            <a:r>
              <a:rPr lang="en-US" sz="2400" dirty="0"/>
              <a:t>?</a:t>
            </a:r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73E29B9-F31E-419D-9BCE-7FF9DE8632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Os</a:t>
            </a:r>
            <a:r>
              <a:rPr lang="en-US" dirty="0"/>
              <a:t> </a:t>
            </a:r>
            <a:r>
              <a:rPr lang="en-US" dirty="0" err="1"/>
              <a:t>valores</a:t>
            </a:r>
            <a:r>
              <a:rPr lang="en-US" dirty="0"/>
              <a:t> </a:t>
            </a:r>
            <a:r>
              <a:rPr lang="en-US" dirty="0" err="1"/>
              <a:t>atípicos</a:t>
            </a:r>
            <a:r>
              <a:rPr lang="en-US" dirty="0"/>
              <a:t> </a:t>
            </a:r>
            <a:r>
              <a:rPr lang="en-US" dirty="0" err="1"/>
              <a:t>fornecem</a:t>
            </a:r>
            <a:r>
              <a:rPr lang="en-US" dirty="0"/>
              <a:t> </a:t>
            </a:r>
            <a:r>
              <a:rPr lang="en-US" dirty="0" err="1"/>
              <a:t>pistas</a:t>
            </a:r>
            <a:br>
              <a:rPr lang="en-US" dirty="0"/>
            </a:br>
            <a:endParaRPr lang="pt-BR" dirty="0"/>
          </a:p>
        </p:txBody>
      </p:sp>
      <p:graphicFrame>
        <p:nvGraphicFramePr>
          <p:cNvPr id="6" name="Chart 5"/>
          <p:cNvGraphicFramePr/>
          <p:nvPr>
            <p:extLst>
              <p:ext uri="{D42A27DB-BD31-4B8C-83A1-F6EECF244321}">
                <p14:modId xmlns:p14="http://schemas.microsoft.com/office/powerpoint/2010/main" val="1803877792"/>
              </p:ext>
            </p:extLst>
          </p:nvPr>
        </p:nvGraphicFramePr>
        <p:xfrm>
          <a:off x="3910694" y="2046514"/>
          <a:ext cx="7135585" cy="4343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810214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99813A3-01BC-5FAF-2335-99D36DA1316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8200" y="1478857"/>
            <a:ext cx="4939328" cy="4639309"/>
          </a:xfrm>
        </p:spPr>
        <p:txBody>
          <a:bodyPr/>
          <a:lstStyle/>
          <a:p>
            <a:r>
              <a:rPr lang="en-US" dirty="0"/>
              <a:t>Num </a:t>
            </a:r>
            <a:r>
              <a:rPr lang="en-US" dirty="0" err="1"/>
              <a:t>surto</a:t>
            </a:r>
            <a:r>
              <a:rPr lang="en-US" dirty="0"/>
              <a:t> </a:t>
            </a:r>
            <a:r>
              <a:rPr lang="en-US" dirty="0" err="1"/>
              <a:t>pontual</a:t>
            </a:r>
            <a:r>
              <a:rPr lang="en-US" dirty="0"/>
              <a:t> de </a:t>
            </a:r>
            <a:r>
              <a:rPr lang="en-US" dirty="0" err="1"/>
              <a:t>uma</a:t>
            </a:r>
            <a:r>
              <a:rPr lang="en-US" dirty="0"/>
              <a:t> </a:t>
            </a:r>
            <a:r>
              <a:rPr lang="en-US" dirty="0" err="1"/>
              <a:t>doença</a:t>
            </a:r>
            <a:r>
              <a:rPr lang="en-US" dirty="0"/>
              <a:t> </a:t>
            </a:r>
            <a:r>
              <a:rPr lang="en-US" b="1" dirty="0" err="1"/>
              <a:t>conhecida</a:t>
            </a:r>
            <a:r>
              <a:rPr lang="en-US" dirty="0"/>
              <a:t>, é </a:t>
            </a:r>
            <a:r>
              <a:rPr lang="en-US" dirty="0" err="1"/>
              <a:t>possível</a:t>
            </a:r>
            <a:r>
              <a:rPr lang="en-US" dirty="0"/>
              <a:t> </a:t>
            </a:r>
            <a:r>
              <a:rPr lang="en-US" dirty="0" err="1"/>
              <a:t>utilizar</a:t>
            </a:r>
            <a:r>
              <a:rPr lang="en-US" dirty="0"/>
              <a:t> a curva </a:t>
            </a:r>
            <a:r>
              <a:rPr lang="en-US" dirty="0" err="1"/>
              <a:t>epidêmica</a:t>
            </a:r>
            <a:r>
              <a:rPr lang="en-US" dirty="0"/>
              <a:t> para </a:t>
            </a:r>
            <a:r>
              <a:rPr lang="en-US" dirty="0" err="1"/>
              <a:t>identificar</a:t>
            </a:r>
            <a:r>
              <a:rPr lang="en-US" dirty="0"/>
              <a:t> o </a:t>
            </a:r>
            <a:r>
              <a:rPr lang="en-US" dirty="0" err="1"/>
              <a:t>período</a:t>
            </a:r>
            <a:r>
              <a:rPr lang="en-US" dirty="0"/>
              <a:t> de </a:t>
            </a:r>
            <a:r>
              <a:rPr lang="en-US" dirty="0" err="1"/>
              <a:t>exposição</a:t>
            </a:r>
            <a:r>
              <a:rPr lang="en-US" dirty="0"/>
              <a:t> </a:t>
            </a:r>
            <a:r>
              <a:rPr lang="en-US" dirty="0" err="1"/>
              <a:t>mais</a:t>
            </a:r>
            <a:r>
              <a:rPr lang="en-US" dirty="0"/>
              <a:t> </a:t>
            </a:r>
            <a:r>
              <a:rPr lang="en-US" dirty="0" err="1"/>
              <a:t>provável</a:t>
            </a:r>
            <a:r>
              <a:rPr lang="en-US" dirty="0"/>
              <a:t> que </a:t>
            </a:r>
            <a:r>
              <a:rPr lang="en-US" dirty="0" err="1"/>
              <a:t>levou</a:t>
            </a:r>
            <a:r>
              <a:rPr lang="en-US" dirty="0"/>
              <a:t> </a:t>
            </a:r>
            <a:r>
              <a:rPr lang="en-US" dirty="0" err="1"/>
              <a:t>ao</a:t>
            </a:r>
            <a:r>
              <a:rPr lang="en-US" dirty="0"/>
              <a:t> </a:t>
            </a:r>
            <a:r>
              <a:rPr lang="en-US" dirty="0" err="1"/>
              <a:t>surto</a:t>
            </a:r>
            <a:r>
              <a:rPr lang="en-US" dirty="0"/>
              <a:t>. </a:t>
            </a:r>
          </a:p>
          <a:p>
            <a:r>
              <a:rPr lang="en-US" dirty="0" err="1"/>
              <a:t>Conhecer</a:t>
            </a:r>
            <a:r>
              <a:rPr lang="en-US" dirty="0"/>
              <a:t> o </a:t>
            </a:r>
            <a:r>
              <a:rPr lang="en-US" dirty="0" err="1"/>
              <a:t>período</a:t>
            </a:r>
            <a:r>
              <a:rPr lang="en-US" dirty="0"/>
              <a:t> de </a:t>
            </a:r>
            <a:r>
              <a:rPr lang="en-US" dirty="0" err="1"/>
              <a:t>exposição</a:t>
            </a:r>
            <a:r>
              <a:rPr lang="en-US" dirty="0"/>
              <a:t> </a:t>
            </a:r>
            <a:r>
              <a:rPr lang="en-US" dirty="0" err="1"/>
              <a:t>permite</a:t>
            </a:r>
            <a:r>
              <a:rPr lang="en-US" dirty="0"/>
              <a:t> </a:t>
            </a:r>
            <a:r>
              <a:rPr lang="en-US" dirty="0" err="1"/>
              <a:t>concentrar</a:t>
            </a:r>
            <a:r>
              <a:rPr lang="en-US" dirty="0"/>
              <a:t> a </a:t>
            </a:r>
            <a:r>
              <a:rPr lang="en-US" dirty="0" err="1"/>
              <a:t>pesquisa</a:t>
            </a:r>
            <a:r>
              <a:rPr lang="en-US" dirty="0"/>
              <a:t> </a:t>
            </a:r>
            <a:r>
              <a:rPr lang="en-US" dirty="0" err="1"/>
              <a:t>na</a:t>
            </a:r>
            <a:r>
              <a:rPr lang="en-US" dirty="0"/>
              <a:t> </a:t>
            </a:r>
            <a:r>
              <a:rPr lang="en-US" dirty="0" err="1"/>
              <a:t>origem</a:t>
            </a:r>
            <a:r>
              <a:rPr lang="en-US" dirty="0"/>
              <a:t> do </a:t>
            </a:r>
            <a:r>
              <a:rPr lang="en-US" dirty="0" err="1"/>
              <a:t>surto</a:t>
            </a:r>
            <a:r>
              <a:rPr lang="en-US" dirty="0"/>
              <a:t>.</a:t>
            </a:r>
          </a:p>
          <a:p>
            <a:endParaRPr lang="en-US" sz="2400" dirty="0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7519E382-6382-4222-89D1-80D3B43B41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 err="1"/>
              <a:t>Determinar</a:t>
            </a:r>
            <a:r>
              <a:rPr lang="en-US" dirty="0"/>
              <a:t> o </a:t>
            </a:r>
            <a:r>
              <a:rPr lang="en-US" dirty="0" err="1"/>
              <a:t>período</a:t>
            </a:r>
            <a:r>
              <a:rPr lang="en-US" dirty="0"/>
              <a:t> de </a:t>
            </a:r>
            <a:r>
              <a:rPr lang="en-US" dirty="0" err="1"/>
              <a:t>exposição</a:t>
            </a:r>
            <a:br>
              <a:rPr lang="fr-FR" dirty="0"/>
            </a:br>
            <a:endParaRPr lang="fr-FR" dirty="0"/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6790268F-B468-A233-4B98-00EE7D6E0C9D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2023110" y="6475942"/>
            <a:ext cx="7584017" cy="45719"/>
          </a:xfrm>
          <a:prstGeom prst="rect">
            <a:avLst/>
          </a:prstGeom>
        </p:spPr>
        <p:txBody>
          <a:bodyPr/>
          <a:lstStyle/>
          <a:p>
            <a:r>
              <a:rPr lang="en-US" dirty="0">
                <a:hlinkClick r:id="rId3"/>
              </a:rPr>
              <a:t>CDC LC Quick Learn: </a:t>
            </a:r>
            <a:r>
              <a:rPr lang="en-US" dirty="0" err="1">
                <a:hlinkClick r:id="rId3"/>
              </a:rPr>
              <a:t>Usando</a:t>
            </a:r>
            <a:r>
              <a:rPr lang="en-US" dirty="0">
                <a:hlinkClick r:id="rId3"/>
              </a:rPr>
              <a:t> </a:t>
            </a:r>
            <a:r>
              <a:rPr lang="en-US" dirty="0" err="1">
                <a:hlinkClick r:id="rId3"/>
              </a:rPr>
              <a:t>uma</a:t>
            </a:r>
            <a:r>
              <a:rPr lang="en-US" dirty="0">
                <a:hlinkClick r:id="rId3"/>
              </a:rPr>
              <a:t> curva Epi para </a:t>
            </a:r>
            <a:r>
              <a:rPr lang="en-US" dirty="0" err="1">
                <a:hlinkClick r:id="rId3"/>
              </a:rPr>
              <a:t>determinar</a:t>
            </a:r>
            <a:r>
              <a:rPr lang="en-US" dirty="0">
                <a:hlinkClick r:id="rId3"/>
              </a:rPr>
              <a:t> o </a:t>
            </a:r>
            <a:r>
              <a:rPr lang="en-US" dirty="0" err="1">
                <a:hlinkClick r:id="rId3"/>
              </a:rPr>
              <a:t>período</a:t>
            </a:r>
            <a:r>
              <a:rPr lang="en-US" dirty="0">
                <a:hlinkClick r:id="rId3"/>
              </a:rPr>
              <a:t> </a:t>
            </a:r>
            <a:r>
              <a:rPr lang="en-US" dirty="0" err="1">
                <a:hlinkClick r:id="rId3"/>
              </a:rPr>
              <a:t>mais</a:t>
            </a:r>
            <a:r>
              <a:rPr lang="en-US" dirty="0">
                <a:hlinkClick r:id="rId3"/>
              </a:rPr>
              <a:t> </a:t>
            </a:r>
            <a:r>
              <a:rPr lang="en-US" dirty="0" err="1">
                <a:hlinkClick r:id="rId3"/>
              </a:rPr>
              <a:t>provável</a:t>
            </a:r>
            <a:r>
              <a:rPr lang="en-US" dirty="0">
                <a:hlinkClick r:id="rId3"/>
              </a:rPr>
              <a:t> de </a:t>
            </a:r>
            <a:r>
              <a:rPr lang="en-US" dirty="0" err="1">
                <a:hlinkClick r:id="rId3"/>
              </a:rPr>
              <a:t>exposição</a:t>
            </a:r>
            <a:endParaRPr lang="fr-FR" sz="1200" dirty="0"/>
          </a:p>
          <a:p>
            <a:endParaRPr lang="en-US" dirty="0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A9FE27AA-AC91-4626-B21D-B46D45BA9A73}"/>
              </a:ext>
            </a:extLst>
          </p:cNvPr>
          <p:cNvSpPr txBox="1">
            <a:spLocks/>
          </p:cNvSpPr>
          <p:nvPr/>
        </p:nvSpPr>
        <p:spPr bwMode="auto">
          <a:xfrm>
            <a:off x="5852402" y="1865274"/>
            <a:ext cx="6171958" cy="8109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87338" indent="-287338" algn="l" rtl="0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820C"/>
              </a:buClr>
              <a:buSzPct val="100000"/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ts val="600"/>
              </a:spcBef>
              <a:spcAft>
                <a:spcPct val="0"/>
              </a:spcAft>
              <a:buClr>
                <a:srgbClr val="00953A"/>
              </a:buClr>
              <a:buSzPct val="100000"/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200150" indent="-285750" algn="l" rtl="0" eaLnBrk="0" fontAlgn="base" hangingPunct="0">
              <a:spcBef>
                <a:spcPts val="0"/>
              </a:spcBef>
              <a:spcAft>
                <a:spcPct val="0"/>
              </a:spcAft>
              <a:buClr>
                <a:srgbClr val="00953A"/>
              </a:buClr>
              <a:buSzPct val="100000"/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0" fontAlgn="base" hangingPunct="0">
              <a:spcBef>
                <a:spcPts val="0"/>
              </a:spcBef>
              <a:spcAft>
                <a:spcPct val="0"/>
              </a:spcAft>
              <a:buClr>
                <a:srgbClr val="00953A"/>
              </a:buClr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2000" b="1" kern="0" dirty="0">
                <a:cs typeface="Calibri" panose="020F0502020204030204" pitchFamily="34" charset="0"/>
              </a:rPr>
              <a:t>Casos de </a:t>
            </a:r>
            <a:r>
              <a:rPr lang="en-US" sz="2000" b="1" i="1" kern="0" dirty="0">
                <a:cs typeface="Calibri" panose="020F0502020204030204" pitchFamily="34" charset="0"/>
              </a:rPr>
              <a:t>E. coli </a:t>
            </a:r>
            <a:r>
              <a:rPr lang="en-US" sz="2000" b="1" kern="0" dirty="0" err="1">
                <a:cs typeface="Calibri" panose="020F0502020204030204" pitchFamily="34" charset="0"/>
              </a:rPr>
              <a:t>produtora</a:t>
            </a:r>
            <a:r>
              <a:rPr lang="en-US" sz="2000" b="1" kern="0" dirty="0">
                <a:cs typeface="Calibri" panose="020F0502020204030204" pitchFamily="34" charset="0"/>
              </a:rPr>
              <a:t> de </a:t>
            </a:r>
            <a:r>
              <a:rPr lang="en-US" sz="2000" b="1" kern="0" dirty="0" err="1">
                <a:cs typeface="Calibri" panose="020F0502020204030204" pitchFamily="34" charset="0"/>
              </a:rPr>
              <a:t>toxina</a:t>
            </a:r>
            <a:r>
              <a:rPr lang="en-US" sz="2000" b="1" kern="0" dirty="0">
                <a:cs typeface="Calibri" panose="020F0502020204030204" pitchFamily="34" charset="0"/>
              </a:rPr>
              <a:t> Shiga </a:t>
            </a:r>
            <a:r>
              <a:rPr lang="en-US" sz="2000" b="1" kern="0" dirty="0" err="1">
                <a:cs typeface="Calibri" panose="020F0502020204030204" pitchFamily="34" charset="0"/>
              </a:rPr>
              <a:t>por</a:t>
            </a:r>
            <a:r>
              <a:rPr lang="en-US" sz="2000" b="1" kern="0" dirty="0">
                <a:cs typeface="Calibri" panose="020F0502020204030204" pitchFamily="34" charset="0"/>
              </a:rPr>
              <a:t> data de </a:t>
            </a:r>
            <a:r>
              <a:rPr lang="en-US" sz="2000" b="1" kern="0" dirty="0" err="1">
                <a:cs typeface="Calibri" panose="020F0502020204030204" pitchFamily="34" charset="0"/>
              </a:rPr>
              <a:t>início</a:t>
            </a:r>
            <a:r>
              <a:rPr lang="en-US" sz="2000" b="1" kern="0" dirty="0">
                <a:cs typeface="Calibri" panose="020F0502020204030204" pitchFamily="34" charset="0"/>
              </a:rPr>
              <a:t>, Port </a:t>
            </a:r>
            <a:r>
              <a:rPr lang="en-US" sz="2000" b="1" kern="0" dirty="0" err="1">
                <a:cs typeface="Calibri" panose="020F0502020204030204" pitchFamily="34" charset="0"/>
              </a:rPr>
              <a:t>Yourtown</a:t>
            </a:r>
            <a:r>
              <a:rPr lang="en-US" sz="2000" b="1" kern="0" dirty="0">
                <a:cs typeface="Calibri" panose="020F0502020204030204" pitchFamily="34" charset="0"/>
              </a:rPr>
              <a:t>, </a:t>
            </a:r>
            <a:r>
              <a:rPr lang="en-US" sz="2000" b="1" kern="0" dirty="0" err="1">
                <a:cs typeface="Calibri" panose="020F0502020204030204" pitchFamily="34" charset="0"/>
              </a:rPr>
              <a:t>Dezembro</a:t>
            </a:r>
            <a:r>
              <a:rPr lang="en-US" sz="2000" b="1" kern="0" dirty="0">
                <a:cs typeface="Calibri" panose="020F0502020204030204" pitchFamily="34" charset="0"/>
              </a:rPr>
              <a:t> de 2011</a:t>
            </a:r>
          </a:p>
        </p:txBody>
      </p:sp>
      <p:graphicFrame>
        <p:nvGraphicFramePr>
          <p:cNvPr id="13" name="Chart 12">
            <a:extLst>
              <a:ext uri="{FF2B5EF4-FFF2-40B4-BE49-F238E27FC236}">
                <a16:creationId xmlns:a16="http://schemas.microsoft.com/office/drawing/2014/main" id="{9D666A6F-DF0F-E8E8-6DC5-FBC4D09813DB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97835449"/>
              </p:ext>
            </p:extLst>
          </p:nvPr>
        </p:nvGraphicFramePr>
        <p:xfrm>
          <a:off x="6414473" y="2657543"/>
          <a:ext cx="5068690" cy="30909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414634112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1">
            <a:extLst>
              <a:ext uri="{FF2B5EF4-FFF2-40B4-BE49-F238E27FC236}">
                <a16:creationId xmlns:a16="http://schemas.microsoft.com/office/drawing/2014/main" id="{408A0F73-0A3D-6584-33BE-AD49EB832D6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8200" y="1478857"/>
            <a:ext cx="11003280" cy="4639309"/>
          </a:xfrm>
        </p:spPr>
        <p:txBody>
          <a:bodyPr/>
          <a:lstStyle/>
          <a:p>
            <a:pPr marL="514350" indent="-514350">
              <a:spcBef>
                <a:spcPts val="672"/>
              </a:spcBef>
              <a:buFont typeface="+mj-lt"/>
              <a:buAutoNum type="arabicPeriod"/>
            </a:pPr>
            <a:r>
              <a:rPr lang="en-US" altLang="en-US" dirty="0" err="1">
                <a:solidFill>
                  <a:srgbClr val="A6A6A6"/>
                </a:solidFill>
              </a:rPr>
              <a:t>Reunir</a:t>
            </a:r>
            <a:r>
              <a:rPr lang="en-US" altLang="en-US" dirty="0">
                <a:solidFill>
                  <a:srgbClr val="A6A6A6"/>
                </a:solidFill>
              </a:rPr>
              <a:t> </a:t>
            </a:r>
            <a:r>
              <a:rPr lang="en-US" altLang="en-US" dirty="0" err="1">
                <a:solidFill>
                  <a:srgbClr val="A6A6A6"/>
                </a:solidFill>
              </a:rPr>
              <a:t>uma</a:t>
            </a:r>
            <a:r>
              <a:rPr lang="en-US" altLang="en-US" dirty="0">
                <a:solidFill>
                  <a:srgbClr val="A6A6A6"/>
                </a:solidFill>
              </a:rPr>
              <a:t> equipe</a:t>
            </a:r>
            <a:endParaRPr lang="en-US" dirty="0">
              <a:solidFill>
                <a:srgbClr val="A6A6A6"/>
              </a:solidFill>
            </a:endParaRPr>
          </a:p>
          <a:p>
            <a:pPr marL="514350" indent="-514350">
              <a:spcBef>
                <a:spcPts val="672"/>
              </a:spcBef>
              <a:buFont typeface="+mj-lt"/>
              <a:buAutoNum type="arabicPeriod"/>
            </a:pPr>
            <a:r>
              <a:rPr lang="en-US" altLang="en-US" dirty="0" err="1"/>
              <a:t>Adotar</a:t>
            </a:r>
            <a:r>
              <a:rPr lang="en-US" altLang="en-US" dirty="0"/>
              <a:t> as </a:t>
            </a:r>
            <a:r>
              <a:rPr lang="en-US" altLang="en-US" dirty="0" err="1"/>
              <a:t>disposições</a:t>
            </a:r>
            <a:r>
              <a:rPr lang="en-US" altLang="en-US" dirty="0"/>
              <a:t> </a:t>
            </a:r>
            <a:r>
              <a:rPr lang="en-US" altLang="en-US" dirty="0" err="1"/>
              <a:t>administrativas</a:t>
            </a:r>
            <a:r>
              <a:rPr lang="en-US" altLang="en-US" dirty="0"/>
              <a:t>, </a:t>
            </a:r>
            <a:r>
              <a:rPr lang="en-US" altLang="en-US" dirty="0" err="1"/>
              <a:t>pessoais</a:t>
            </a:r>
            <a:r>
              <a:rPr lang="en-US" altLang="en-US" dirty="0"/>
              <a:t>, </a:t>
            </a:r>
            <a:r>
              <a:rPr lang="en-US" altLang="en-US" dirty="0" err="1"/>
              <a:t>financeiras</a:t>
            </a:r>
            <a:r>
              <a:rPr lang="en-US" altLang="en-US" dirty="0"/>
              <a:t> e </a:t>
            </a:r>
            <a:r>
              <a:rPr lang="en-US" altLang="en-US" dirty="0" err="1"/>
              <a:t>logísticas</a:t>
            </a:r>
            <a:r>
              <a:rPr lang="en-US" altLang="en-US" dirty="0"/>
              <a:t> </a:t>
            </a:r>
            <a:r>
              <a:rPr lang="en-US" altLang="en-US" dirty="0" err="1"/>
              <a:t>necessárias</a:t>
            </a:r>
            <a:endParaRPr lang="en-US" altLang="en-US" dirty="0"/>
          </a:p>
          <a:p>
            <a:pPr marL="514350" indent="-514350">
              <a:spcBef>
                <a:spcPts val="672"/>
              </a:spcBef>
              <a:buFont typeface="+mj-lt"/>
              <a:buAutoNum type="arabicPeriod"/>
            </a:pPr>
            <a:r>
              <a:rPr lang="en-US" altLang="en-US" dirty="0">
                <a:solidFill>
                  <a:srgbClr val="A6A6A6"/>
                </a:solidFill>
              </a:rPr>
              <a:t>Saber </a:t>
            </a:r>
            <a:r>
              <a:rPr lang="en-US" altLang="en-US" dirty="0" err="1">
                <a:solidFill>
                  <a:srgbClr val="A6A6A6"/>
                </a:solidFill>
              </a:rPr>
              <a:t>mais</a:t>
            </a:r>
            <a:r>
              <a:rPr lang="en-US" altLang="en-US" dirty="0">
                <a:solidFill>
                  <a:srgbClr val="A6A6A6"/>
                </a:solidFill>
              </a:rPr>
              <a:t> </a:t>
            </a:r>
            <a:r>
              <a:rPr lang="en-US" altLang="en-US" dirty="0" err="1">
                <a:solidFill>
                  <a:srgbClr val="A6A6A6"/>
                </a:solidFill>
              </a:rPr>
              <a:t>sobre</a:t>
            </a:r>
            <a:r>
              <a:rPr lang="en-US" altLang="en-US" dirty="0">
                <a:solidFill>
                  <a:srgbClr val="A6A6A6"/>
                </a:solidFill>
              </a:rPr>
              <a:t> a </a:t>
            </a:r>
            <a:r>
              <a:rPr lang="en-US" altLang="en-US" dirty="0" err="1">
                <a:solidFill>
                  <a:srgbClr val="A6A6A6"/>
                </a:solidFill>
              </a:rPr>
              <a:t>doença</a:t>
            </a:r>
            <a:r>
              <a:rPr lang="en-US" altLang="en-US" dirty="0">
                <a:solidFill>
                  <a:srgbClr val="A6A6A6"/>
                </a:solidFill>
              </a:rPr>
              <a:t> </a:t>
            </a:r>
            <a:r>
              <a:rPr lang="en-US" altLang="en-US" dirty="0" err="1">
                <a:solidFill>
                  <a:srgbClr val="A6A6A6"/>
                </a:solidFill>
              </a:rPr>
              <a:t>confirmada</a:t>
            </a:r>
            <a:r>
              <a:rPr lang="en-US" altLang="en-US" dirty="0">
                <a:solidFill>
                  <a:srgbClr val="A6A6A6"/>
                </a:solidFill>
              </a:rPr>
              <a:t> </a:t>
            </a:r>
            <a:r>
              <a:rPr lang="en-US" altLang="en-US" dirty="0" err="1">
                <a:solidFill>
                  <a:srgbClr val="A6A6A6"/>
                </a:solidFill>
              </a:rPr>
              <a:t>ou</a:t>
            </a:r>
            <a:r>
              <a:rPr lang="en-US" altLang="en-US" dirty="0">
                <a:solidFill>
                  <a:srgbClr val="A6A6A6"/>
                </a:solidFill>
              </a:rPr>
              <a:t> as </a:t>
            </a:r>
            <a:r>
              <a:rPr lang="en-US" altLang="en-US" dirty="0" err="1">
                <a:solidFill>
                  <a:srgbClr val="A6A6A6"/>
                </a:solidFill>
              </a:rPr>
              <a:t>doenças</a:t>
            </a:r>
            <a:r>
              <a:rPr lang="en-US" altLang="en-US" dirty="0">
                <a:solidFill>
                  <a:srgbClr val="A6A6A6"/>
                </a:solidFill>
              </a:rPr>
              <a:t> </a:t>
            </a:r>
            <a:r>
              <a:rPr lang="en-US" altLang="en-US" dirty="0" err="1">
                <a:solidFill>
                  <a:srgbClr val="A6A6A6"/>
                </a:solidFill>
              </a:rPr>
              <a:t>suspeitas</a:t>
            </a:r>
            <a:endParaRPr lang="en-US" altLang="en-US" dirty="0">
              <a:solidFill>
                <a:srgbClr val="A6A6A6"/>
              </a:solidFill>
            </a:endParaRPr>
          </a:p>
          <a:p>
            <a:pPr marL="514350" indent="-514350">
              <a:spcBef>
                <a:spcPts val="672"/>
              </a:spcBef>
              <a:buFont typeface="+mj-lt"/>
              <a:buAutoNum type="arabicPeriod"/>
            </a:pPr>
            <a:r>
              <a:rPr lang="en-US" altLang="en-US" sz="2800" dirty="0" err="1">
                <a:solidFill>
                  <a:srgbClr val="A6A6A6"/>
                </a:solidFill>
              </a:rPr>
              <a:t>Colaborar</a:t>
            </a:r>
            <a:r>
              <a:rPr lang="en-US" altLang="en-US" sz="2800" dirty="0">
                <a:solidFill>
                  <a:srgbClr val="A6A6A6"/>
                </a:solidFill>
              </a:rPr>
              <a:t> com outros </a:t>
            </a:r>
            <a:r>
              <a:rPr lang="en-US" altLang="en-US" sz="2800" dirty="0" err="1">
                <a:solidFill>
                  <a:srgbClr val="A6A6A6"/>
                </a:solidFill>
              </a:rPr>
              <a:t>ministérios</a:t>
            </a:r>
            <a:r>
              <a:rPr lang="en-US" altLang="en-US" sz="2800" dirty="0">
                <a:solidFill>
                  <a:srgbClr val="A6A6A6"/>
                </a:solidFill>
              </a:rPr>
              <a:t>, </a:t>
            </a:r>
            <a:r>
              <a:rPr lang="en-US" altLang="en-US" sz="2800" dirty="0" err="1">
                <a:solidFill>
                  <a:srgbClr val="A6A6A6"/>
                </a:solidFill>
              </a:rPr>
              <a:t>agências</a:t>
            </a:r>
            <a:r>
              <a:rPr lang="en-US" altLang="en-US" sz="2800" dirty="0">
                <a:solidFill>
                  <a:srgbClr val="A6A6A6"/>
                </a:solidFill>
              </a:rPr>
              <a:t> </a:t>
            </a:r>
            <a:r>
              <a:rPr lang="en-US" altLang="en-US" sz="2800" dirty="0" err="1">
                <a:solidFill>
                  <a:srgbClr val="A6A6A6"/>
                </a:solidFill>
              </a:rPr>
              <a:t>parceiras</a:t>
            </a:r>
            <a:r>
              <a:rPr lang="en-US" altLang="en-US" sz="2800" dirty="0">
                <a:solidFill>
                  <a:srgbClr val="A6A6A6"/>
                </a:solidFill>
              </a:rPr>
              <a:t> e </a:t>
            </a:r>
            <a:br>
              <a:rPr lang="en-US" altLang="en-US" sz="2800" dirty="0">
                <a:solidFill>
                  <a:srgbClr val="A6A6A6"/>
                </a:solidFill>
              </a:rPr>
            </a:br>
            <a:r>
              <a:rPr lang="en-US" altLang="en-US" sz="2800" dirty="0" err="1">
                <a:solidFill>
                  <a:srgbClr val="A6A6A6"/>
                </a:solidFill>
              </a:rPr>
              <a:t>contactos</a:t>
            </a:r>
            <a:r>
              <a:rPr lang="en-US" altLang="en-US" sz="2800" dirty="0">
                <a:solidFill>
                  <a:srgbClr val="A6A6A6"/>
                </a:solidFill>
              </a:rPr>
              <a:t> </a:t>
            </a:r>
            <a:r>
              <a:rPr lang="en-US" altLang="en-US" sz="2800" dirty="0" err="1">
                <a:solidFill>
                  <a:srgbClr val="A6A6A6"/>
                </a:solidFill>
              </a:rPr>
              <a:t>locais</a:t>
            </a:r>
            <a:endParaRPr lang="en-US" altLang="en-US" sz="2800" dirty="0">
              <a:solidFill>
                <a:srgbClr val="A6A6A6"/>
              </a:solidFill>
            </a:endParaRPr>
          </a:p>
          <a:p>
            <a:pPr marL="514350" indent="-514350">
              <a:spcBef>
                <a:spcPts val="672"/>
              </a:spcBef>
              <a:buFont typeface="+mj-lt"/>
              <a:buAutoNum type="arabicPeriod"/>
            </a:pPr>
            <a:r>
              <a:rPr lang="en-US" altLang="en-US" sz="2800" dirty="0" err="1">
                <a:solidFill>
                  <a:srgbClr val="A6A6A6"/>
                </a:solidFill>
              </a:rPr>
              <a:t>Coordenar</a:t>
            </a:r>
            <a:r>
              <a:rPr lang="en-US" altLang="en-US" sz="2800" dirty="0">
                <a:solidFill>
                  <a:srgbClr val="A6A6A6"/>
                </a:solidFill>
              </a:rPr>
              <a:t> </a:t>
            </a:r>
            <a:r>
              <a:rPr lang="en-US" altLang="en-US" sz="2800" dirty="0" err="1">
                <a:solidFill>
                  <a:srgbClr val="A6A6A6"/>
                </a:solidFill>
              </a:rPr>
              <a:t>uma</a:t>
            </a:r>
            <a:r>
              <a:rPr lang="en-US" altLang="en-US" sz="2800" dirty="0">
                <a:solidFill>
                  <a:srgbClr val="A6A6A6"/>
                </a:solidFill>
              </a:rPr>
              <a:t> </a:t>
            </a:r>
            <a:r>
              <a:rPr lang="en-US" altLang="en-US" sz="2800" dirty="0" err="1">
                <a:solidFill>
                  <a:srgbClr val="A6A6A6"/>
                </a:solidFill>
              </a:rPr>
              <a:t>investigação</a:t>
            </a:r>
            <a:r>
              <a:rPr lang="en-US" altLang="en-US" sz="2800" dirty="0">
                <a:solidFill>
                  <a:srgbClr val="A6A6A6"/>
                </a:solidFill>
              </a:rPr>
              <a:t> </a:t>
            </a:r>
            <a:r>
              <a:rPr lang="en-US" altLang="en-US" sz="2800" dirty="0" err="1">
                <a:solidFill>
                  <a:srgbClr val="A6A6A6"/>
                </a:solidFill>
              </a:rPr>
              <a:t>multissectorial</a:t>
            </a:r>
            <a:r>
              <a:rPr lang="en-US" altLang="en-US" sz="2800" dirty="0">
                <a:solidFill>
                  <a:srgbClr val="A6A6A6"/>
                </a:solidFill>
              </a:rPr>
              <a:t> se </a:t>
            </a:r>
            <a:r>
              <a:rPr lang="en-US" altLang="en-US" sz="2800" dirty="0" err="1">
                <a:solidFill>
                  <a:srgbClr val="A6A6A6"/>
                </a:solidFill>
              </a:rPr>
              <a:t>houver</a:t>
            </a:r>
            <a:r>
              <a:rPr lang="en-US" altLang="en-US" sz="2800" dirty="0">
                <a:solidFill>
                  <a:srgbClr val="A6A6A6"/>
                </a:solidFill>
              </a:rPr>
              <a:t> </a:t>
            </a:r>
            <a:r>
              <a:rPr lang="en-US" altLang="en-US" sz="2800" dirty="0" err="1">
                <a:solidFill>
                  <a:srgbClr val="A6A6A6"/>
                </a:solidFill>
              </a:rPr>
              <a:t>suspeita</a:t>
            </a:r>
            <a:r>
              <a:rPr lang="en-US" altLang="en-US" sz="2800" dirty="0">
                <a:solidFill>
                  <a:srgbClr val="A6A6A6"/>
                </a:solidFill>
              </a:rPr>
              <a:t> </a:t>
            </a:r>
            <a:r>
              <a:rPr lang="en-US" altLang="en-US" sz="2800" dirty="0" err="1">
                <a:solidFill>
                  <a:srgbClr val="A6A6A6"/>
                </a:solidFill>
              </a:rPr>
              <a:t>ou</a:t>
            </a:r>
            <a:r>
              <a:rPr lang="en-US" altLang="en-US" sz="2800" dirty="0">
                <a:solidFill>
                  <a:srgbClr val="A6A6A6"/>
                </a:solidFill>
              </a:rPr>
              <a:t> </a:t>
            </a:r>
            <a:r>
              <a:rPr lang="en-US" altLang="en-US" sz="2800" dirty="0" err="1">
                <a:solidFill>
                  <a:srgbClr val="A6A6A6"/>
                </a:solidFill>
              </a:rPr>
              <a:t>confirmação</a:t>
            </a:r>
            <a:r>
              <a:rPr lang="en-US" altLang="en-US" sz="2800" dirty="0">
                <a:solidFill>
                  <a:srgbClr val="A6A6A6"/>
                </a:solidFill>
              </a:rPr>
              <a:t> de </a:t>
            </a:r>
            <a:r>
              <a:rPr lang="en-US" altLang="en-US" sz="2800" dirty="0" err="1">
                <a:solidFill>
                  <a:srgbClr val="A6A6A6"/>
                </a:solidFill>
              </a:rPr>
              <a:t>uma</a:t>
            </a:r>
            <a:r>
              <a:rPr lang="en-US" altLang="en-US" sz="2800" dirty="0">
                <a:solidFill>
                  <a:srgbClr val="A6A6A6"/>
                </a:solidFill>
              </a:rPr>
              <a:t> </a:t>
            </a:r>
            <a:r>
              <a:rPr lang="en-US" altLang="en-US" sz="2800" dirty="0" err="1">
                <a:solidFill>
                  <a:srgbClr val="A6A6A6"/>
                </a:solidFill>
              </a:rPr>
              <a:t>doença</a:t>
            </a:r>
            <a:r>
              <a:rPr lang="en-US" altLang="en-US" sz="2800" dirty="0">
                <a:solidFill>
                  <a:srgbClr val="A6A6A6"/>
                </a:solidFill>
              </a:rPr>
              <a:t> </a:t>
            </a:r>
            <a:r>
              <a:rPr lang="en-US" altLang="en-US" sz="2800" dirty="0" err="1">
                <a:solidFill>
                  <a:srgbClr val="A6A6A6"/>
                </a:solidFill>
              </a:rPr>
              <a:t>zoonótica</a:t>
            </a:r>
            <a:endParaRPr lang="en-US" altLang="en-US" sz="2800" dirty="0">
              <a:solidFill>
                <a:srgbClr val="A6A6A6"/>
              </a:solidFill>
            </a:endParaRPr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92B78C8D-67A0-43A5-A56A-32250277CA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57200"/>
            <a:ext cx="11151870" cy="800100"/>
          </a:xfrm>
        </p:spPr>
        <p:txBody>
          <a:bodyPr lIns="91440" tIns="45720" rIns="91440" bIns="45720" anchor="t"/>
          <a:lstStyle/>
          <a:p>
            <a:r>
              <a:rPr lang="en-US" altLang="en-US" dirty="0"/>
              <a:t>Passo 1: </a:t>
            </a:r>
            <a:r>
              <a:rPr lang="en-US" altLang="en-US" dirty="0" err="1"/>
              <a:t>Preparar</a:t>
            </a:r>
            <a:r>
              <a:rPr lang="en-US" altLang="en-US" dirty="0"/>
              <a:t> </a:t>
            </a:r>
            <a:r>
              <a:rPr lang="en-US" altLang="en-US" sz="4400" dirty="0"/>
              <a:t>o </a:t>
            </a:r>
            <a:r>
              <a:rPr lang="en-US" altLang="en-US" sz="4400" dirty="0" err="1"/>
              <a:t>trabalho</a:t>
            </a:r>
            <a:r>
              <a:rPr lang="en-US" altLang="en-US" sz="4400" dirty="0"/>
              <a:t> de campo (1/3)</a:t>
            </a: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262892938"/>
      </p:ext>
    </p:extLst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6">
            <a:extLst>
              <a:ext uri="{FF2B5EF4-FFF2-40B4-BE49-F238E27FC236}">
                <a16:creationId xmlns:a16="http://schemas.microsoft.com/office/drawing/2014/main" id="{1A535514-66CC-4278-8E2C-2C2251DE005F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lvl="0" indent="0" fontAlgn="base">
              <a:buNone/>
            </a:pPr>
            <a:r>
              <a:rPr lang="en-US" altLang="fr-FR" dirty="0" err="1"/>
              <a:t>Encontrar</a:t>
            </a:r>
            <a:r>
              <a:rPr lang="en-US" altLang="fr-FR" dirty="0"/>
              <a:t> o </a:t>
            </a:r>
            <a:r>
              <a:rPr lang="en-US" altLang="fr-FR" dirty="0" err="1"/>
              <a:t>pico</a:t>
            </a:r>
            <a:r>
              <a:rPr lang="en-US" altLang="fr-FR" dirty="0"/>
              <a:t> do </a:t>
            </a:r>
            <a:r>
              <a:rPr lang="en-US" altLang="fr-FR" dirty="0" err="1"/>
              <a:t>surto</a:t>
            </a:r>
            <a:r>
              <a:rPr lang="en-US" altLang="fr-FR" dirty="0"/>
              <a:t>. Esta </a:t>
            </a:r>
            <a:r>
              <a:rPr lang="en-US" altLang="fr-FR" dirty="0" err="1"/>
              <a:t>é</a:t>
            </a:r>
            <a:r>
              <a:rPr lang="en-US" altLang="fr-FR" dirty="0"/>
              <a:t> a </a:t>
            </a:r>
            <a:r>
              <a:rPr lang="en-US" altLang="fr-FR" dirty="0" err="1"/>
              <a:t>altura</a:t>
            </a:r>
            <a:r>
              <a:rPr lang="en-US" altLang="fr-FR" dirty="0"/>
              <a:t> </a:t>
            </a:r>
            <a:r>
              <a:rPr lang="en-US" altLang="fr-FR" dirty="0" err="1"/>
              <a:t>em</a:t>
            </a:r>
            <a:r>
              <a:rPr lang="en-US" altLang="fr-FR" dirty="0"/>
              <a:t> que </a:t>
            </a:r>
            <a:r>
              <a:rPr lang="en-US" altLang="fr-FR" dirty="0" err="1"/>
              <a:t>ocorreu</a:t>
            </a:r>
            <a:r>
              <a:rPr lang="en-US" altLang="fr-FR" dirty="0"/>
              <a:t> o </a:t>
            </a:r>
            <a:r>
              <a:rPr lang="en-US" altLang="fr-FR" dirty="0" err="1"/>
              <a:t>maior</a:t>
            </a:r>
            <a:r>
              <a:rPr lang="en-US" altLang="fr-FR" dirty="0"/>
              <a:t> </a:t>
            </a:r>
            <a:r>
              <a:rPr lang="en-US" altLang="fr-FR" dirty="0" err="1"/>
              <a:t>número</a:t>
            </a:r>
            <a:r>
              <a:rPr lang="en-US" altLang="fr-FR" dirty="0"/>
              <a:t> de </a:t>
            </a:r>
            <a:r>
              <a:rPr lang="en-US" altLang="fr-FR" dirty="0" err="1"/>
              <a:t>casos</a:t>
            </a:r>
            <a:r>
              <a:rPr lang="fr-FR" altLang="fr-FR" dirty="0"/>
              <a:t>.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5AB680F-FA43-C86A-2D12-35B70EB4DE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1. Encontrar o Pico</a:t>
            </a:r>
            <a:endParaRPr lang="en-US" sz="5400"/>
          </a:p>
        </p:txBody>
      </p:sp>
      <p:graphicFrame>
        <p:nvGraphicFramePr>
          <p:cNvPr id="3" name="Chart 2">
            <a:extLst>
              <a:ext uri="{FF2B5EF4-FFF2-40B4-BE49-F238E27FC236}">
                <a16:creationId xmlns:a16="http://schemas.microsoft.com/office/drawing/2014/main" id="{AE3AE735-4297-A7D1-6008-3EAA04A64BE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23669799"/>
              </p:ext>
            </p:extLst>
          </p:nvPr>
        </p:nvGraphicFramePr>
        <p:xfrm>
          <a:off x="3019647" y="3166423"/>
          <a:ext cx="5922335" cy="30909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pSp>
        <p:nvGrpSpPr>
          <p:cNvPr id="10" name="Group 9">
            <a:extLst>
              <a:ext uri="{FF2B5EF4-FFF2-40B4-BE49-F238E27FC236}">
                <a16:creationId xmlns:a16="http://schemas.microsoft.com/office/drawing/2014/main" id="{557797CF-CB3D-4C99-AA68-91E1CB6E08F1}"/>
              </a:ext>
            </a:extLst>
          </p:cNvPr>
          <p:cNvGrpSpPr/>
          <p:nvPr/>
        </p:nvGrpSpPr>
        <p:grpSpPr>
          <a:xfrm>
            <a:off x="5306710" y="2646016"/>
            <a:ext cx="2094614" cy="874424"/>
            <a:chOff x="5215270" y="2611726"/>
            <a:chExt cx="2094614" cy="874424"/>
          </a:xfrm>
        </p:grpSpPr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BD54F4A6-71B4-2E3F-64A6-687035BCE574}"/>
                </a:ext>
              </a:extLst>
            </p:cNvPr>
            <p:cNvSpPr txBox="1"/>
            <p:nvPr/>
          </p:nvSpPr>
          <p:spPr>
            <a:xfrm>
              <a:off x="5215270" y="2611726"/>
              <a:ext cx="209461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/>
                <a:t>Pico do surto</a:t>
              </a:r>
            </a:p>
          </p:txBody>
        </p:sp>
        <p:cxnSp>
          <p:nvCxnSpPr>
            <p:cNvPr id="9" name="Straight Arrow Connector 8">
              <a:extLst>
                <a:ext uri="{FF2B5EF4-FFF2-40B4-BE49-F238E27FC236}">
                  <a16:creationId xmlns:a16="http://schemas.microsoft.com/office/drawing/2014/main" id="{1548EAFD-B93D-C2FC-3362-8FCFFD6C5FB2}"/>
                </a:ext>
              </a:extLst>
            </p:cNvPr>
            <p:cNvCxnSpPr/>
            <p:nvPr/>
          </p:nvCxnSpPr>
          <p:spPr>
            <a:xfrm>
              <a:off x="6239717" y="3075099"/>
              <a:ext cx="0" cy="411051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2894912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253B67-07AF-E37D-B340-64755057C8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altLang="fr-FR" dirty="0">
                <a:cs typeface="Calibri" panose="020F0502020204030204" pitchFamily="34" charset="0"/>
              </a:rPr>
              <a:t>2. </a:t>
            </a:r>
            <a:r>
              <a:rPr lang="en-US" altLang="fr-FR" dirty="0" err="1">
                <a:cs typeface="Calibri" panose="020F0502020204030204" pitchFamily="34" charset="0"/>
              </a:rPr>
              <a:t>Contagem</a:t>
            </a:r>
            <a:r>
              <a:rPr lang="en-US" altLang="fr-FR" dirty="0">
                <a:cs typeface="Calibri" panose="020F0502020204030204" pitchFamily="34" charset="0"/>
              </a:rPr>
              <a:t> do </a:t>
            </a:r>
            <a:r>
              <a:rPr lang="en-US" altLang="fr-FR" dirty="0" err="1">
                <a:cs typeface="Calibri" panose="020F0502020204030204" pitchFamily="34" charset="0"/>
              </a:rPr>
              <a:t>período</a:t>
            </a:r>
            <a:r>
              <a:rPr lang="en-US" altLang="fr-FR" dirty="0">
                <a:cs typeface="Calibri" panose="020F0502020204030204" pitchFamily="34" charset="0"/>
              </a:rPr>
              <a:t> </a:t>
            </a:r>
            <a:r>
              <a:rPr lang="en-US" altLang="fr-FR" dirty="0" err="1">
                <a:cs typeface="Calibri" panose="020F0502020204030204" pitchFamily="34" charset="0"/>
              </a:rPr>
              <a:t>médio</a:t>
            </a:r>
            <a:r>
              <a:rPr lang="en-US" altLang="fr-FR" dirty="0">
                <a:cs typeface="Calibri" panose="020F0502020204030204" pitchFamily="34" charset="0"/>
              </a:rPr>
              <a:t> </a:t>
            </a:r>
            <a:br>
              <a:rPr lang="en-US" altLang="fr-FR" dirty="0">
                <a:cs typeface="Calibri" panose="020F0502020204030204" pitchFamily="34" charset="0"/>
              </a:rPr>
            </a:br>
            <a:r>
              <a:rPr lang="en-US" altLang="fr-FR" dirty="0">
                <a:cs typeface="Calibri" panose="020F0502020204030204" pitchFamily="34" charset="0"/>
              </a:rPr>
              <a:t>de </a:t>
            </a:r>
            <a:r>
              <a:rPr lang="en-US" altLang="fr-FR" dirty="0" err="1">
                <a:cs typeface="Calibri" panose="020F0502020204030204" pitchFamily="34" charset="0"/>
              </a:rPr>
              <a:t>incubação</a:t>
            </a:r>
            <a:endParaRPr lang="en-US" dirty="0">
              <a:cs typeface="Calibri" panose="020F050202020403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B90BA68-55B9-63A5-807E-63E22EDFC24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8200" y="1478857"/>
            <a:ext cx="4936682" cy="4639309"/>
          </a:xfrm>
        </p:spPr>
        <p:txBody>
          <a:bodyPr/>
          <a:lstStyle/>
          <a:p>
            <a:r>
              <a:rPr lang="en-US" altLang="fr-FR" dirty="0" err="1"/>
              <a:t>Contar</a:t>
            </a:r>
            <a:r>
              <a:rPr lang="en-US" altLang="fr-FR" dirty="0"/>
              <a:t> para </a:t>
            </a:r>
            <a:r>
              <a:rPr lang="en-US" altLang="fr-FR" dirty="0" err="1"/>
              <a:t>trás</a:t>
            </a:r>
            <a:r>
              <a:rPr lang="en-US" altLang="fr-FR" dirty="0"/>
              <a:t>, da </a:t>
            </a:r>
            <a:r>
              <a:rPr lang="en-US" altLang="fr-FR" dirty="0" err="1"/>
              <a:t>direita</a:t>
            </a:r>
            <a:r>
              <a:rPr lang="en-US" altLang="fr-FR" dirty="0"/>
              <a:t> para a </a:t>
            </a:r>
            <a:r>
              <a:rPr lang="en-US" altLang="fr-FR" dirty="0" err="1"/>
              <a:t>esquerda</a:t>
            </a:r>
            <a:r>
              <a:rPr lang="en-US" altLang="fr-FR" dirty="0"/>
              <a:t>, o </a:t>
            </a:r>
            <a:r>
              <a:rPr lang="en-US" altLang="fr-FR" dirty="0" err="1"/>
              <a:t>período</a:t>
            </a:r>
            <a:r>
              <a:rPr lang="en-US" altLang="fr-FR" dirty="0"/>
              <a:t> </a:t>
            </a:r>
            <a:r>
              <a:rPr lang="en-US" altLang="fr-FR" dirty="0" err="1"/>
              <a:t>médio</a:t>
            </a:r>
            <a:r>
              <a:rPr lang="en-US" altLang="fr-FR" dirty="0"/>
              <a:t> de </a:t>
            </a:r>
            <a:r>
              <a:rPr lang="en-US" altLang="fr-FR" dirty="0" err="1"/>
              <a:t>incubação</a:t>
            </a:r>
            <a:r>
              <a:rPr lang="en-US" altLang="fr-FR" dirty="0"/>
              <a:t> da </a:t>
            </a:r>
            <a:r>
              <a:rPr lang="en-US" altLang="fr-FR" dirty="0" err="1"/>
              <a:t>doença</a:t>
            </a:r>
            <a:r>
              <a:rPr lang="en-US" altLang="fr-FR" dirty="0"/>
              <a:t>. </a:t>
            </a:r>
            <a:r>
              <a:rPr lang="en-US" altLang="fr-FR" dirty="0" err="1"/>
              <a:t>Anotar</a:t>
            </a:r>
            <a:r>
              <a:rPr lang="en-US" altLang="fr-FR" dirty="0"/>
              <a:t> </a:t>
            </a:r>
            <a:r>
              <a:rPr lang="en-US" altLang="fr-FR" dirty="0" err="1"/>
              <a:t>esta</a:t>
            </a:r>
            <a:r>
              <a:rPr lang="en-US" altLang="fr-FR" dirty="0"/>
              <a:t> data.</a:t>
            </a:r>
            <a:endParaRPr lang="en-US" dirty="0"/>
          </a:p>
          <a:p>
            <a:r>
              <a:rPr lang="en-US" altLang="fr-FR" dirty="0"/>
              <a:t>O </a:t>
            </a:r>
            <a:r>
              <a:rPr lang="en-US" altLang="fr-FR" dirty="0" err="1"/>
              <a:t>pico</a:t>
            </a:r>
            <a:r>
              <a:rPr lang="en-US" altLang="fr-FR" dirty="0"/>
              <a:t> </a:t>
            </a:r>
            <a:r>
              <a:rPr lang="en-US" altLang="fr-FR" dirty="0" err="1"/>
              <a:t>foi</a:t>
            </a:r>
            <a:r>
              <a:rPr lang="en-US" altLang="fr-FR" dirty="0"/>
              <a:t> </a:t>
            </a:r>
            <a:r>
              <a:rPr lang="en-US" altLang="fr-FR" dirty="0" err="1"/>
              <a:t>em</a:t>
            </a:r>
            <a:r>
              <a:rPr lang="en-US" altLang="fr-FR" dirty="0"/>
              <a:t> </a:t>
            </a:r>
            <a:r>
              <a:rPr lang="en-US" altLang="fr-FR" u="sng" dirty="0"/>
              <a:t>9 de </a:t>
            </a:r>
            <a:r>
              <a:rPr lang="en-US" altLang="fr-FR" u="sng" dirty="0" err="1"/>
              <a:t>Dezembro</a:t>
            </a:r>
            <a:r>
              <a:rPr lang="en-US" altLang="fr-FR" dirty="0"/>
              <a:t>. O </a:t>
            </a:r>
            <a:r>
              <a:rPr lang="en-US" altLang="fr-FR" dirty="0" err="1"/>
              <a:t>período</a:t>
            </a:r>
            <a:r>
              <a:rPr lang="en-US" altLang="fr-FR" dirty="0"/>
              <a:t> </a:t>
            </a:r>
            <a:r>
              <a:rPr lang="en-US" altLang="fr-FR" dirty="0" err="1"/>
              <a:t>médio</a:t>
            </a:r>
            <a:r>
              <a:rPr lang="en-US" altLang="fr-FR" dirty="0"/>
              <a:t> de </a:t>
            </a:r>
            <a:r>
              <a:rPr lang="en-US" altLang="fr-FR" dirty="0" err="1"/>
              <a:t>incubação</a:t>
            </a:r>
            <a:r>
              <a:rPr lang="en-US" altLang="fr-FR" dirty="0"/>
              <a:t> da STEC é de </a:t>
            </a:r>
            <a:r>
              <a:rPr lang="en-US" altLang="fr-FR" u="sng" dirty="0"/>
              <a:t>4 </a:t>
            </a:r>
            <a:r>
              <a:rPr lang="en-US" altLang="fr-FR" u="sng" dirty="0" err="1"/>
              <a:t>dias</a:t>
            </a:r>
            <a:r>
              <a:rPr lang="en-US" altLang="fr-FR" dirty="0"/>
              <a:t>. </a:t>
            </a:r>
            <a:r>
              <a:rPr lang="en-US" altLang="fr-FR" dirty="0" err="1"/>
              <a:t>Contando</a:t>
            </a:r>
            <a:r>
              <a:rPr lang="en-US" altLang="fr-FR" dirty="0"/>
              <a:t> 4 </a:t>
            </a:r>
            <a:r>
              <a:rPr lang="en-US" altLang="fr-FR" dirty="0" err="1"/>
              <a:t>dias</a:t>
            </a:r>
            <a:r>
              <a:rPr lang="en-US" altLang="fr-FR" dirty="0"/>
              <a:t> para </a:t>
            </a:r>
            <a:r>
              <a:rPr lang="en-US" altLang="fr-FR" dirty="0" err="1"/>
              <a:t>trás</a:t>
            </a:r>
            <a:r>
              <a:rPr lang="en-US" altLang="fr-FR" dirty="0"/>
              <a:t> a </a:t>
            </a:r>
            <a:r>
              <a:rPr lang="en-US" altLang="fr-FR" dirty="0" err="1"/>
              <a:t>partir</a:t>
            </a:r>
            <a:r>
              <a:rPr lang="en-US" altLang="fr-FR" dirty="0"/>
              <a:t> do </a:t>
            </a:r>
            <a:r>
              <a:rPr lang="en-US" altLang="fr-FR" dirty="0" err="1"/>
              <a:t>pico</a:t>
            </a:r>
            <a:r>
              <a:rPr lang="en-US" altLang="fr-FR" dirty="0"/>
              <a:t>, a data é </a:t>
            </a:r>
            <a:r>
              <a:rPr lang="en-US" altLang="fr-FR" b="1" dirty="0"/>
              <a:t>5 de </a:t>
            </a:r>
            <a:r>
              <a:rPr lang="en-US" altLang="fr-FR" b="1" dirty="0" err="1"/>
              <a:t>Dezembro</a:t>
            </a:r>
            <a:r>
              <a:rPr lang="en-US" altLang="fr-FR" dirty="0"/>
              <a:t>.</a:t>
            </a:r>
            <a:endParaRPr lang="en-US" dirty="0"/>
          </a:p>
        </p:txBody>
      </p:sp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F748DC37-4F07-6182-F857-F01ABA77D0C2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04995555"/>
              </p:ext>
            </p:extLst>
          </p:nvPr>
        </p:nvGraphicFramePr>
        <p:xfrm>
          <a:off x="5635255" y="2858079"/>
          <a:ext cx="5922335" cy="30909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pSp>
        <p:nvGrpSpPr>
          <p:cNvPr id="22" name="Group 21">
            <a:extLst>
              <a:ext uri="{FF2B5EF4-FFF2-40B4-BE49-F238E27FC236}">
                <a16:creationId xmlns:a16="http://schemas.microsoft.com/office/drawing/2014/main" id="{52EE5950-5E73-BC2E-CBC4-CF0356E25D1F}"/>
              </a:ext>
            </a:extLst>
          </p:cNvPr>
          <p:cNvGrpSpPr/>
          <p:nvPr/>
        </p:nvGrpSpPr>
        <p:grpSpPr>
          <a:xfrm>
            <a:off x="8151257" y="2518427"/>
            <a:ext cx="2094614" cy="828244"/>
            <a:chOff x="8151257" y="2518427"/>
            <a:chExt cx="2094614" cy="828244"/>
          </a:xfrm>
        </p:grpSpPr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C59507DA-F88A-49E6-CC9A-8F159A92B7E0}"/>
                </a:ext>
              </a:extLst>
            </p:cNvPr>
            <p:cNvSpPr txBox="1"/>
            <p:nvPr/>
          </p:nvSpPr>
          <p:spPr>
            <a:xfrm>
              <a:off x="8151257" y="2518427"/>
              <a:ext cx="2094614" cy="43900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/>
                <a:t>Pico do surto</a:t>
              </a:r>
            </a:p>
          </p:txBody>
        </p:sp>
        <p:cxnSp>
          <p:nvCxnSpPr>
            <p:cNvPr id="9" name="Straight Arrow Connector 8">
              <a:extLst>
                <a:ext uri="{FF2B5EF4-FFF2-40B4-BE49-F238E27FC236}">
                  <a16:creationId xmlns:a16="http://schemas.microsoft.com/office/drawing/2014/main" id="{2C667D15-2818-8BD9-F764-6F955D096BA5}"/>
                </a:ext>
              </a:extLst>
            </p:cNvPr>
            <p:cNvCxnSpPr>
              <a:cxnSpLocks/>
            </p:cNvCxnSpPr>
            <p:nvPr/>
          </p:nvCxnSpPr>
          <p:spPr>
            <a:xfrm>
              <a:off x="8878185" y="2957430"/>
              <a:ext cx="5315" cy="389241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F69F6386-DB9F-A3B3-81C7-9488632EACCD}"/>
              </a:ext>
            </a:extLst>
          </p:cNvPr>
          <p:cNvGrpSpPr/>
          <p:nvPr/>
        </p:nvGrpSpPr>
        <p:grpSpPr>
          <a:xfrm>
            <a:off x="6965726" y="1659602"/>
            <a:ext cx="2094614" cy="3541048"/>
            <a:chOff x="6965726" y="1659602"/>
            <a:chExt cx="2094614" cy="3541048"/>
          </a:xfrm>
        </p:grpSpPr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DEB7CF04-D8D5-8037-9F42-9FAAA75117A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687340" y="2987749"/>
              <a:ext cx="1190845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Arrow Connector 13">
              <a:extLst>
                <a:ext uri="{FF2B5EF4-FFF2-40B4-BE49-F238E27FC236}">
                  <a16:creationId xmlns:a16="http://schemas.microsoft.com/office/drawing/2014/main" id="{9B918B0D-6EF2-2164-26A1-6C1CD6EF8985}"/>
                </a:ext>
              </a:extLst>
            </p:cNvPr>
            <p:cNvCxnSpPr>
              <a:cxnSpLocks/>
            </p:cNvCxnSpPr>
            <p:nvPr/>
          </p:nvCxnSpPr>
          <p:spPr>
            <a:xfrm>
              <a:off x="7687340" y="2987749"/>
              <a:ext cx="0" cy="2212901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Arrow Connector 15">
              <a:extLst>
                <a:ext uri="{FF2B5EF4-FFF2-40B4-BE49-F238E27FC236}">
                  <a16:creationId xmlns:a16="http://schemas.microsoft.com/office/drawing/2014/main" id="{1D4D22FA-DB77-2F3D-D6D6-5740405296A9}"/>
                </a:ext>
              </a:extLst>
            </p:cNvPr>
            <p:cNvCxnSpPr>
              <a:cxnSpLocks/>
            </p:cNvCxnSpPr>
            <p:nvPr/>
          </p:nvCxnSpPr>
          <p:spPr>
            <a:xfrm>
              <a:off x="8013033" y="2371060"/>
              <a:ext cx="0" cy="635959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E5B80213-3EAA-1970-F5ED-58695EF0BBF0}"/>
                </a:ext>
              </a:extLst>
            </p:cNvPr>
            <p:cNvSpPr txBox="1"/>
            <p:nvPr/>
          </p:nvSpPr>
          <p:spPr>
            <a:xfrm>
              <a:off x="6965726" y="1659602"/>
              <a:ext cx="2094614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 err="1"/>
                <a:t>Período</a:t>
              </a:r>
              <a:r>
                <a:rPr lang="en-US" b="1" dirty="0"/>
                <a:t> </a:t>
              </a:r>
              <a:r>
                <a:rPr lang="en-US" b="1" dirty="0" err="1"/>
                <a:t>médio</a:t>
              </a:r>
              <a:r>
                <a:rPr lang="en-US" b="1" dirty="0"/>
                <a:t> de </a:t>
              </a:r>
              <a:r>
                <a:rPr lang="en-US" b="1" dirty="0" err="1"/>
                <a:t>incubação</a:t>
              </a:r>
              <a:endParaRPr lang="en-US" b="1" dirty="0"/>
            </a:p>
          </p:txBody>
        </p:sp>
      </p:grpSp>
    </p:spTree>
    <p:extLst>
      <p:ext uri="{BB962C8B-B14F-4D97-AF65-F5344CB8AC3E}">
        <p14:creationId xmlns:p14="http://schemas.microsoft.com/office/powerpoint/2010/main" val="4647202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68F10F-C6F6-6923-E5C0-00CEDE1417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3. </a:t>
            </a:r>
            <a:r>
              <a:rPr lang="en-US" dirty="0" err="1"/>
              <a:t>Contagem</a:t>
            </a:r>
            <a:r>
              <a:rPr lang="en-US" dirty="0"/>
              <a:t> a </a:t>
            </a:r>
            <a:r>
              <a:rPr lang="en-US" dirty="0" err="1"/>
              <a:t>partir</a:t>
            </a:r>
            <a:r>
              <a:rPr lang="en-US" dirty="0"/>
              <a:t> do </a:t>
            </a:r>
            <a:r>
              <a:rPr lang="en-US" dirty="0" err="1"/>
              <a:t>período</a:t>
            </a:r>
            <a:r>
              <a:rPr lang="en-US" dirty="0"/>
              <a:t> </a:t>
            </a:r>
            <a:r>
              <a:rPr lang="en-US" dirty="0" err="1"/>
              <a:t>mínimo</a:t>
            </a:r>
            <a:r>
              <a:rPr lang="en-US" dirty="0"/>
              <a:t> de </a:t>
            </a:r>
            <a:r>
              <a:rPr lang="en-US" dirty="0" err="1"/>
              <a:t>incubação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7F9FA5B-2B0E-C116-47C7-486004BADB8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8200" y="1478857"/>
            <a:ext cx="4979670" cy="4639309"/>
          </a:xfrm>
        </p:spPr>
        <p:txBody>
          <a:bodyPr/>
          <a:lstStyle/>
          <a:p>
            <a:r>
              <a:rPr lang="en-US" dirty="0" err="1"/>
              <a:t>Encontrar</a:t>
            </a:r>
            <a:r>
              <a:rPr lang="en-US" dirty="0"/>
              <a:t> o </a:t>
            </a:r>
            <a:r>
              <a:rPr lang="en-US" dirty="0" err="1"/>
              <a:t>caso</a:t>
            </a:r>
            <a:r>
              <a:rPr lang="en-US" dirty="0"/>
              <a:t> </a:t>
            </a:r>
            <a:r>
              <a:rPr lang="en-US" dirty="0" err="1"/>
              <a:t>mais</a:t>
            </a:r>
            <a:r>
              <a:rPr lang="en-US" dirty="0"/>
              <a:t> </a:t>
            </a:r>
            <a:r>
              <a:rPr lang="en-US" dirty="0" err="1"/>
              <a:t>antigo</a:t>
            </a:r>
            <a:r>
              <a:rPr lang="en-US" dirty="0"/>
              <a:t> e </a:t>
            </a:r>
            <a:r>
              <a:rPr lang="en-US" dirty="0" err="1"/>
              <a:t>contar</a:t>
            </a:r>
            <a:r>
              <a:rPr lang="en-US" dirty="0"/>
              <a:t> o </a:t>
            </a:r>
            <a:r>
              <a:rPr lang="en-US" dirty="0" err="1"/>
              <a:t>período</a:t>
            </a:r>
            <a:r>
              <a:rPr lang="en-US" dirty="0"/>
              <a:t> </a:t>
            </a:r>
            <a:r>
              <a:rPr lang="en-US" dirty="0" err="1"/>
              <a:t>mínimo</a:t>
            </a:r>
            <a:r>
              <a:rPr lang="en-US" dirty="0"/>
              <a:t> de </a:t>
            </a:r>
            <a:r>
              <a:rPr lang="en-US" dirty="0" err="1"/>
              <a:t>incubação</a:t>
            </a:r>
            <a:r>
              <a:rPr lang="en-US" dirty="0"/>
              <a:t> a </a:t>
            </a:r>
            <a:r>
              <a:rPr lang="en-US" dirty="0" err="1"/>
              <a:t>partir</a:t>
            </a:r>
            <a:r>
              <a:rPr lang="en-US" dirty="0"/>
              <a:t> </a:t>
            </a:r>
            <a:r>
              <a:rPr lang="en-US" dirty="0" err="1"/>
              <a:t>desta</a:t>
            </a:r>
            <a:r>
              <a:rPr lang="en-US" dirty="0"/>
              <a:t> data. Registrar </a:t>
            </a:r>
            <a:r>
              <a:rPr lang="en-US" dirty="0" err="1"/>
              <a:t>esta</a:t>
            </a:r>
            <a:r>
              <a:rPr lang="en-US" dirty="0"/>
              <a:t> data.</a:t>
            </a:r>
          </a:p>
          <a:p>
            <a:r>
              <a:rPr lang="en-US" dirty="0"/>
              <a:t>O </a:t>
            </a:r>
            <a:r>
              <a:rPr lang="en-US" dirty="0" err="1"/>
              <a:t>primeiro</a:t>
            </a:r>
            <a:r>
              <a:rPr lang="en-US" dirty="0"/>
              <a:t> </a:t>
            </a:r>
            <a:r>
              <a:rPr lang="en-US" dirty="0" err="1"/>
              <a:t>caso</a:t>
            </a:r>
            <a:r>
              <a:rPr lang="en-US" dirty="0"/>
              <a:t> do </a:t>
            </a:r>
            <a:r>
              <a:rPr lang="en-US" dirty="0" err="1"/>
              <a:t>surto</a:t>
            </a:r>
            <a:r>
              <a:rPr lang="en-US" dirty="0"/>
              <a:t> </a:t>
            </a:r>
            <a:r>
              <a:rPr lang="en-US" dirty="0" err="1"/>
              <a:t>ocorreu</a:t>
            </a:r>
            <a:r>
              <a:rPr lang="en-US" dirty="0"/>
              <a:t> </a:t>
            </a:r>
            <a:r>
              <a:rPr lang="en-US" dirty="0" err="1"/>
              <a:t>em</a:t>
            </a:r>
            <a:r>
              <a:rPr lang="en-US" dirty="0"/>
              <a:t> </a:t>
            </a:r>
            <a:r>
              <a:rPr lang="en-US" u="sng" dirty="0"/>
              <a:t>7 de </a:t>
            </a:r>
            <a:r>
              <a:rPr lang="en-US" u="sng" dirty="0" err="1"/>
              <a:t>Dezembro</a:t>
            </a:r>
            <a:r>
              <a:rPr lang="en-US" b="1" dirty="0"/>
              <a:t>. </a:t>
            </a:r>
            <a:r>
              <a:rPr lang="en-US" dirty="0"/>
              <a:t>Conte para </a:t>
            </a:r>
            <a:r>
              <a:rPr lang="en-US" dirty="0" err="1"/>
              <a:t>trás</a:t>
            </a:r>
            <a:r>
              <a:rPr lang="en-US" dirty="0"/>
              <a:t> o </a:t>
            </a:r>
            <a:r>
              <a:rPr lang="en-US" dirty="0" err="1"/>
              <a:t>período</a:t>
            </a:r>
            <a:r>
              <a:rPr lang="en-US" dirty="0"/>
              <a:t> </a:t>
            </a:r>
            <a:r>
              <a:rPr lang="en-US" dirty="0" err="1"/>
              <a:t>mínimo</a:t>
            </a:r>
            <a:r>
              <a:rPr lang="en-US" dirty="0"/>
              <a:t> de </a:t>
            </a:r>
            <a:r>
              <a:rPr lang="en-US" dirty="0" err="1"/>
              <a:t>incubação</a:t>
            </a:r>
            <a:r>
              <a:rPr lang="en-US" dirty="0"/>
              <a:t> (</a:t>
            </a:r>
            <a:r>
              <a:rPr lang="en-US" u="sng" dirty="0"/>
              <a:t>2 </a:t>
            </a:r>
            <a:r>
              <a:rPr lang="en-US" u="sng" dirty="0" err="1"/>
              <a:t>dias</a:t>
            </a:r>
            <a:r>
              <a:rPr lang="en-US" dirty="0"/>
              <a:t>). Essa data é </a:t>
            </a:r>
            <a:r>
              <a:rPr lang="en-US" b="1" dirty="0"/>
              <a:t>5 </a:t>
            </a:r>
            <a:br>
              <a:rPr lang="en-US" b="1" dirty="0"/>
            </a:br>
            <a:r>
              <a:rPr lang="en-US" b="1" dirty="0"/>
              <a:t>de </a:t>
            </a:r>
            <a:r>
              <a:rPr lang="en-US" b="1" dirty="0" err="1"/>
              <a:t>Dezembro</a:t>
            </a:r>
            <a:r>
              <a:rPr lang="en-US" b="1" dirty="0"/>
              <a:t>.</a:t>
            </a:r>
            <a:endParaRPr lang="fr-FR" b="1" dirty="0"/>
          </a:p>
          <a:p>
            <a:pPr marL="0" indent="0">
              <a:buNone/>
            </a:pPr>
            <a:endParaRPr lang="en-US" dirty="0"/>
          </a:p>
        </p:txBody>
      </p:sp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79F12153-1A13-6205-CB1F-7972296053BA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80119509"/>
              </p:ext>
            </p:extLst>
          </p:nvPr>
        </p:nvGraphicFramePr>
        <p:xfrm>
          <a:off x="5635255" y="2858079"/>
          <a:ext cx="5922335" cy="30909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pSp>
        <p:nvGrpSpPr>
          <p:cNvPr id="28" name="Group 27">
            <a:extLst>
              <a:ext uri="{FF2B5EF4-FFF2-40B4-BE49-F238E27FC236}">
                <a16:creationId xmlns:a16="http://schemas.microsoft.com/office/drawing/2014/main" id="{FD0FBBED-E14F-0D18-E2C5-91C17AF0E127}"/>
              </a:ext>
            </a:extLst>
          </p:cNvPr>
          <p:cNvGrpSpPr/>
          <p:nvPr/>
        </p:nvGrpSpPr>
        <p:grpSpPr>
          <a:xfrm>
            <a:off x="6129616" y="3786088"/>
            <a:ext cx="2176005" cy="1448852"/>
            <a:chOff x="6622230" y="3181505"/>
            <a:chExt cx="2176005" cy="1448852"/>
          </a:xfrm>
        </p:grpSpPr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0FFB950C-E5F2-D51F-28FE-58960BD4128F}"/>
                </a:ext>
              </a:extLst>
            </p:cNvPr>
            <p:cNvGrpSpPr/>
            <p:nvPr/>
          </p:nvGrpSpPr>
          <p:grpSpPr>
            <a:xfrm>
              <a:off x="8189498" y="3408088"/>
              <a:ext cx="608737" cy="1222269"/>
              <a:chOff x="7520541" y="3145324"/>
              <a:chExt cx="1190845" cy="2167627"/>
            </a:xfrm>
          </p:grpSpPr>
          <p:cxnSp>
            <p:nvCxnSpPr>
              <p:cNvPr id="18" name="Straight Connector 17">
                <a:extLst>
                  <a:ext uri="{FF2B5EF4-FFF2-40B4-BE49-F238E27FC236}">
                    <a16:creationId xmlns:a16="http://schemas.microsoft.com/office/drawing/2014/main" id="{34FCBC93-BB96-08A9-70D2-CD33542DEE3D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7520541" y="3145324"/>
                <a:ext cx="1190845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Arrow Connector 18">
                <a:extLst>
                  <a:ext uri="{FF2B5EF4-FFF2-40B4-BE49-F238E27FC236}">
                    <a16:creationId xmlns:a16="http://schemas.microsoft.com/office/drawing/2014/main" id="{72B24E8E-78EC-EE1B-3903-C0542028ED6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565261" y="3145324"/>
                <a:ext cx="0" cy="2167627"/>
              </a:xfrm>
              <a:prstGeom prst="straightConnector1">
                <a:avLst/>
              </a:prstGeom>
              <a:ln w="3810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299482AE-67AC-4AFB-2ACA-166D7F1322CC}"/>
                </a:ext>
              </a:extLst>
            </p:cNvPr>
            <p:cNvSpPr txBox="1"/>
            <p:nvPr/>
          </p:nvSpPr>
          <p:spPr>
            <a:xfrm>
              <a:off x="6622230" y="3181505"/>
              <a:ext cx="1756837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 err="1"/>
                <a:t>Período</a:t>
              </a:r>
              <a:r>
                <a:rPr lang="en-US" b="1" dirty="0"/>
                <a:t> </a:t>
              </a:r>
              <a:r>
                <a:rPr lang="en-US" b="1" dirty="0" err="1"/>
                <a:t>mínimo</a:t>
              </a:r>
              <a:r>
                <a:rPr lang="en-US" b="1" dirty="0"/>
                <a:t> de </a:t>
              </a:r>
              <a:r>
                <a:rPr lang="en-US" b="1" dirty="0" err="1"/>
                <a:t>incubação</a:t>
              </a:r>
              <a:endParaRPr lang="en-US" b="1" dirty="0"/>
            </a:p>
          </p:txBody>
        </p:sp>
      </p:grp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08C0931D-09D8-5767-66C9-39B665F15745}"/>
              </a:ext>
            </a:extLst>
          </p:cNvPr>
          <p:cNvCxnSpPr>
            <a:cxnSpLocks/>
          </p:cNvCxnSpPr>
          <p:nvPr/>
        </p:nvCxnSpPr>
        <p:spPr>
          <a:xfrm>
            <a:off x="8289144" y="4012672"/>
            <a:ext cx="0" cy="297257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670484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D29D3A-C16C-B404-1E61-8F044BCF65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4. </a:t>
            </a:r>
            <a:r>
              <a:rPr lang="en-US" dirty="0" err="1"/>
              <a:t>Contagem</a:t>
            </a:r>
            <a:r>
              <a:rPr lang="en-US" dirty="0"/>
              <a:t> a </a:t>
            </a:r>
            <a:r>
              <a:rPr lang="en-US" dirty="0" err="1"/>
              <a:t>partir</a:t>
            </a:r>
            <a:r>
              <a:rPr lang="en-US" dirty="0"/>
              <a:t> do </a:t>
            </a:r>
            <a:r>
              <a:rPr lang="en-US" dirty="0" err="1"/>
              <a:t>período</a:t>
            </a:r>
            <a:r>
              <a:rPr lang="en-US" dirty="0"/>
              <a:t> </a:t>
            </a:r>
            <a:r>
              <a:rPr lang="en-US" dirty="0" err="1"/>
              <a:t>máximo</a:t>
            </a:r>
            <a:r>
              <a:rPr lang="en-US" dirty="0"/>
              <a:t> de </a:t>
            </a:r>
            <a:r>
              <a:rPr lang="en-US" dirty="0" err="1"/>
              <a:t>incubação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F505598-8650-8C3E-8291-351873446C0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8200" y="1478857"/>
            <a:ext cx="4841485" cy="4639309"/>
          </a:xfrm>
        </p:spPr>
        <p:txBody>
          <a:bodyPr/>
          <a:lstStyle/>
          <a:p>
            <a:r>
              <a:rPr lang="en-US" dirty="0" err="1"/>
              <a:t>Encontrar</a:t>
            </a:r>
            <a:r>
              <a:rPr lang="en-US" dirty="0"/>
              <a:t> o </a:t>
            </a:r>
            <a:r>
              <a:rPr lang="en-US" dirty="0" err="1"/>
              <a:t>último</a:t>
            </a:r>
            <a:r>
              <a:rPr lang="en-US" dirty="0"/>
              <a:t> </a:t>
            </a:r>
            <a:r>
              <a:rPr lang="en-US" dirty="0" err="1"/>
              <a:t>caso</a:t>
            </a:r>
            <a:r>
              <a:rPr lang="en-US" dirty="0"/>
              <a:t> do </a:t>
            </a:r>
            <a:r>
              <a:rPr lang="en-US" dirty="0" err="1"/>
              <a:t>surto</a:t>
            </a:r>
            <a:r>
              <a:rPr lang="en-US" dirty="0"/>
              <a:t> e </a:t>
            </a:r>
            <a:r>
              <a:rPr lang="en-US" dirty="0" err="1"/>
              <a:t>contar</a:t>
            </a:r>
            <a:r>
              <a:rPr lang="en-US" dirty="0"/>
              <a:t> o </a:t>
            </a:r>
            <a:r>
              <a:rPr lang="en-US" dirty="0" err="1"/>
              <a:t>período</a:t>
            </a:r>
            <a:r>
              <a:rPr lang="en-US" dirty="0"/>
              <a:t> </a:t>
            </a:r>
            <a:r>
              <a:rPr lang="en-US" dirty="0" err="1"/>
              <a:t>máximo</a:t>
            </a:r>
            <a:r>
              <a:rPr lang="en-US" dirty="0"/>
              <a:t> de </a:t>
            </a:r>
            <a:r>
              <a:rPr lang="en-US" dirty="0" err="1"/>
              <a:t>incubação</a:t>
            </a:r>
            <a:r>
              <a:rPr lang="en-US" dirty="0"/>
              <a:t>. </a:t>
            </a:r>
            <a:r>
              <a:rPr lang="en-US" dirty="0" err="1"/>
              <a:t>Anote</a:t>
            </a:r>
            <a:r>
              <a:rPr lang="en-US" dirty="0"/>
              <a:t> </a:t>
            </a:r>
            <a:r>
              <a:rPr lang="en-US" dirty="0" err="1"/>
              <a:t>esta</a:t>
            </a:r>
            <a:r>
              <a:rPr lang="en-US" dirty="0"/>
              <a:t> data.</a:t>
            </a:r>
          </a:p>
          <a:p>
            <a:r>
              <a:rPr lang="en-US" dirty="0"/>
              <a:t>O </a:t>
            </a:r>
            <a:r>
              <a:rPr lang="en-US" dirty="0" err="1"/>
              <a:t>último</a:t>
            </a:r>
            <a:r>
              <a:rPr lang="en-US" dirty="0"/>
              <a:t> </a:t>
            </a:r>
            <a:r>
              <a:rPr lang="en-US" dirty="0" err="1"/>
              <a:t>caso</a:t>
            </a:r>
            <a:r>
              <a:rPr lang="en-US" dirty="0"/>
              <a:t> </a:t>
            </a:r>
            <a:r>
              <a:rPr lang="en-US" dirty="0" err="1"/>
              <a:t>foi</a:t>
            </a:r>
            <a:r>
              <a:rPr lang="en-US" dirty="0"/>
              <a:t> </a:t>
            </a:r>
            <a:r>
              <a:rPr lang="en-US" dirty="0" err="1"/>
              <a:t>registrado</a:t>
            </a:r>
            <a:r>
              <a:rPr lang="en-US" dirty="0"/>
              <a:t> </a:t>
            </a:r>
            <a:r>
              <a:rPr lang="en-US" dirty="0" err="1"/>
              <a:t>em</a:t>
            </a:r>
            <a:r>
              <a:rPr lang="en-US" dirty="0"/>
              <a:t> </a:t>
            </a:r>
            <a:r>
              <a:rPr lang="en-US" u="sng" dirty="0"/>
              <a:t>12 de </a:t>
            </a:r>
            <a:r>
              <a:rPr lang="en-US" u="sng" dirty="0" err="1"/>
              <a:t>Dezembro</a:t>
            </a:r>
            <a:r>
              <a:rPr lang="en-US" dirty="0"/>
              <a:t>. O </a:t>
            </a:r>
            <a:r>
              <a:rPr lang="en-US" dirty="0" err="1"/>
              <a:t>período</a:t>
            </a:r>
            <a:r>
              <a:rPr lang="en-US" dirty="0"/>
              <a:t> </a:t>
            </a:r>
            <a:r>
              <a:rPr lang="en-US" dirty="0" err="1"/>
              <a:t>máximo</a:t>
            </a:r>
            <a:r>
              <a:rPr lang="en-US" dirty="0"/>
              <a:t> de </a:t>
            </a:r>
            <a:r>
              <a:rPr lang="en-US" dirty="0" err="1"/>
              <a:t>incubação</a:t>
            </a:r>
            <a:r>
              <a:rPr lang="en-US" dirty="0"/>
              <a:t> da STEC é de </a:t>
            </a:r>
            <a:r>
              <a:rPr lang="en-US" u="sng" dirty="0"/>
              <a:t>10 </a:t>
            </a:r>
            <a:r>
              <a:rPr lang="en-US" u="sng" dirty="0" err="1"/>
              <a:t>dias</a:t>
            </a:r>
            <a:r>
              <a:rPr lang="en-US" dirty="0"/>
              <a:t>. A </a:t>
            </a:r>
            <a:r>
              <a:rPr lang="en-US" dirty="0" err="1"/>
              <a:t>contagem</a:t>
            </a:r>
            <a:r>
              <a:rPr lang="en-US" dirty="0"/>
              <a:t> leva </a:t>
            </a:r>
            <a:r>
              <a:rPr lang="en-US" dirty="0" err="1"/>
              <a:t>ao</a:t>
            </a:r>
            <a:r>
              <a:rPr lang="en-US" dirty="0"/>
              <a:t> </a:t>
            </a:r>
            <a:r>
              <a:rPr lang="en-US" dirty="0" err="1"/>
              <a:t>dia</a:t>
            </a:r>
            <a:r>
              <a:rPr lang="en-US" dirty="0"/>
              <a:t> </a:t>
            </a:r>
            <a:r>
              <a:rPr lang="en-US" b="1" dirty="0"/>
              <a:t>2 de </a:t>
            </a:r>
            <a:r>
              <a:rPr lang="en-US" b="1" dirty="0" err="1"/>
              <a:t>Dezembro</a:t>
            </a:r>
            <a:r>
              <a:rPr lang="en-US" dirty="0"/>
              <a:t>.</a:t>
            </a:r>
            <a:endParaRPr lang="fr-FR" dirty="0"/>
          </a:p>
          <a:p>
            <a:pPr marL="0" indent="0">
              <a:buNone/>
            </a:pPr>
            <a:endParaRPr lang="en-US" dirty="0"/>
          </a:p>
        </p:txBody>
      </p:sp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B0FA809E-8310-4C1E-3550-49CD33A5611B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81990998"/>
              </p:ext>
            </p:extLst>
          </p:nvPr>
        </p:nvGraphicFramePr>
        <p:xfrm>
          <a:off x="5635255" y="2858079"/>
          <a:ext cx="5922335" cy="30909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pSp>
        <p:nvGrpSpPr>
          <p:cNvPr id="29" name="Group 28">
            <a:extLst>
              <a:ext uri="{FF2B5EF4-FFF2-40B4-BE49-F238E27FC236}">
                <a16:creationId xmlns:a16="http://schemas.microsoft.com/office/drawing/2014/main" id="{6F50B0C0-CC3A-C38B-F528-009C8F36867F}"/>
              </a:ext>
            </a:extLst>
          </p:cNvPr>
          <p:cNvGrpSpPr/>
          <p:nvPr/>
        </p:nvGrpSpPr>
        <p:grpSpPr>
          <a:xfrm>
            <a:off x="6512315" y="5595277"/>
            <a:ext cx="3577532" cy="810391"/>
            <a:chOff x="6122864" y="5595277"/>
            <a:chExt cx="3998810" cy="810391"/>
          </a:xfrm>
        </p:grpSpPr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C8EDF409-EE4A-43B8-E9D1-4238761E755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485490" y="5987306"/>
              <a:ext cx="3334047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Arrow Connector 11">
              <a:extLst>
                <a:ext uri="{FF2B5EF4-FFF2-40B4-BE49-F238E27FC236}">
                  <a16:creationId xmlns:a16="http://schemas.microsoft.com/office/drawing/2014/main" id="{D521A321-16C2-E237-AD08-923ABDBBB1B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509270" y="5595277"/>
              <a:ext cx="0" cy="374996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Arrow Connector 12">
              <a:extLst>
                <a:ext uri="{FF2B5EF4-FFF2-40B4-BE49-F238E27FC236}">
                  <a16:creationId xmlns:a16="http://schemas.microsoft.com/office/drawing/2014/main" id="{0C6F61F7-166F-3E2C-ACF7-4174B8B1110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812079" y="5647347"/>
              <a:ext cx="0" cy="349228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B2D529ED-4D6E-5E9E-526D-93C9A881FC93}"/>
                </a:ext>
              </a:extLst>
            </p:cNvPr>
            <p:cNvSpPr txBox="1"/>
            <p:nvPr/>
          </p:nvSpPr>
          <p:spPr>
            <a:xfrm>
              <a:off x="6122864" y="6036336"/>
              <a:ext cx="399881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 err="1"/>
                <a:t>Período</a:t>
              </a:r>
              <a:r>
                <a:rPr lang="en-US" b="1" dirty="0"/>
                <a:t> </a:t>
              </a:r>
              <a:r>
                <a:rPr lang="en-US" b="1" dirty="0" err="1"/>
                <a:t>máximo</a:t>
              </a:r>
              <a:r>
                <a:rPr lang="en-US" b="1" dirty="0"/>
                <a:t> de </a:t>
              </a:r>
              <a:r>
                <a:rPr lang="en-US" b="1" dirty="0" err="1"/>
                <a:t>incubação</a:t>
              </a:r>
              <a:endParaRPr lang="en-US" b="1" dirty="0"/>
            </a:p>
          </p:txBody>
        </p:sp>
      </p:grpSp>
    </p:spTree>
    <p:extLst>
      <p:ext uri="{BB962C8B-B14F-4D97-AF65-F5344CB8AC3E}">
        <p14:creationId xmlns:p14="http://schemas.microsoft.com/office/powerpoint/2010/main" val="13899372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hart 5">
            <a:extLst>
              <a:ext uri="{FF2B5EF4-FFF2-40B4-BE49-F238E27FC236}">
                <a16:creationId xmlns:a16="http://schemas.microsoft.com/office/drawing/2014/main" id="{6231A086-28A1-12D1-8521-1C101BF0FE6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81144871"/>
              </p:ext>
            </p:extLst>
          </p:nvPr>
        </p:nvGraphicFramePr>
        <p:xfrm>
          <a:off x="5635255" y="2858079"/>
          <a:ext cx="5922335" cy="30909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5" name="Rectangle 24">
            <a:extLst>
              <a:ext uri="{FF2B5EF4-FFF2-40B4-BE49-F238E27FC236}">
                <a16:creationId xmlns:a16="http://schemas.microsoft.com/office/drawing/2014/main" id="{0BA7CBEB-9EE2-EA64-EEA7-0E94FA576895}"/>
              </a:ext>
            </a:extLst>
          </p:cNvPr>
          <p:cNvSpPr/>
          <p:nvPr/>
        </p:nvSpPr>
        <p:spPr>
          <a:xfrm>
            <a:off x="6788887" y="3010557"/>
            <a:ext cx="917944" cy="2249424"/>
          </a:xfrm>
          <a:prstGeom prst="rect">
            <a:avLst/>
          </a:prstGeom>
          <a:solidFill>
            <a:schemeClr val="bg2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9073B42-F01B-1FD8-234B-462E179D7D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Resultado</a:t>
            </a:r>
            <a:r>
              <a:rPr lang="en-US" dirty="0"/>
              <a:t>: </a:t>
            </a:r>
            <a:r>
              <a:rPr lang="en-US" dirty="0" err="1"/>
              <a:t>Período</a:t>
            </a:r>
            <a:r>
              <a:rPr lang="en-US" dirty="0"/>
              <a:t> de </a:t>
            </a:r>
            <a:r>
              <a:rPr lang="en-US" dirty="0" err="1"/>
              <a:t>exposição</a:t>
            </a:r>
            <a:r>
              <a:rPr lang="en-US" dirty="0"/>
              <a:t> </a:t>
            </a:r>
            <a:br>
              <a:rPr lang="en-US" dirty="0"/>
            </a:br>
            <a:r>
              <a:rPr lang="en-US" dirty="0" err="1"/>
              <a:t>mais</a:t>
            </a:r>
            <a:r>
              <a:rPr lang="en-US" dirty="0"/>
              <a:t> </a:t>
            </a:r>
            <a:r>
              <a:rPr lang="en-US" dirty="0" err="1"/>
              <a:t>provável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2A01742-4255-6A29-E203-634F959DE7F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8200" y="1478857"/>
            <a:ext cx="4723160" cy="4639309"/>
          </a:xfrm>
        </p:spPr>
        <p:txBody>
          <a:bodyPr/>
          <a:lstStyle/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US" sz="2400" dirty="0"/>
              <a:t>Com </a:t>
            </a:r>
            <a:r>
              <a:rPr lang="en-US" sz="2400" dirty="0" err="1"/>
              <a:t>os</a:t>
            </a:r>
            <a:r>
              <a:rPr lang="en-US" sz="2400" dirty="0"/>
              <a:t> </a:t>
            </a:r>
            <a:r>
              <a:rPr lang="en-US" sz="2400" dirty="0" err="1"/>
              <a:t>métodos</a:t>
            </a:r>
            <a:r>
              <a:rPr lang="en-US" sz="2400" dirty="0"/>
              <a:t> </a:t>
            </a:r>
            <a:r>
              <a:rPr lang="en-US" sz="2400" dirty="0" err="1"/>
              <a:t>descritos</a:t>
            </a:r>
            <a:r>
              <a:rPr lang="en-US" sz="2400" dirty="0"/>
              <a:t>, </a:t>
            </a:r>
            <a:br>
              <a:rPr lang="en-US" sz="2400" dirty="0"/>
            </a:br>
            <a:r>
              <a:rPr lang="en-US" sz="2400" dirty="0" err="1"/>
              <a:t>determinamos</a:t>
            </a:r>
            <a:r>
              <a:rPr lang="en-US" sz="2400" dirty="0"/>
              <a:t>:</a:t>
            </a:r>
          </a:p>
          <a:p>
            <a:pPr lvl="1">
              <a:spcBef>
                <a:spcPts val="0"/>
              </a:spcBef>
              <a:spcAft>
                <a:spcPts val="0"/>
              </a:spcAft>
            </a:pPr>
            <a:r>
              <a:rPr lang="en-US" sz="2000" dirty="0"/>
              <a:t>Pico </a:t>
            </a:r>
            <a:r>
              <a:rPr lang="en-US" sz="2000" dirty="0" err="1"/>
              <a:t>menos</a:t>
            </a:r>
            <a:r>
              <a:rPr lang="en-US" sz="2000" dirty="0"/>
              <a:t> </a:t>
            </a:r>
            <a:r>
              <a:rPr lang="en-US" sz="2000" dirty="0" err="1"/>
              <a:t>período</a:t>
            </a:r>
            <a:r>
              <a:rPr lang="en-US" sz="2000" dirty="0"/>
              <a:t> </a:t>
            </a:r>
            <a:r>
              <a:rPr lang="en-US" sz="2000" dirty="0" err="1"/>
              <a:t>médio</a:t>
            </a:r>
            <a:r>
              <a:rPr lang="en-US" sz="2000" dirty="0"/>
              <a:t> de </a:t>
            </a:r>
            <a:r>
              <a:rPr lang="en-US" sz="2000" dirty="0" err="1"/>
              <a:t>incubação</a:t>
            </a:r>
            <a:r>
              <a:rPr lang="en-US" sz="2000" dirty="0"/>
              <a:t>: </a:t>
            </a:r>
            <a:r>
              <a:rPr lang="en-US" sz="2000" b="1" dirty="0"/>
              <a:t>5 de </a:t>
            </a:r>
            <a:r>
              <a:rPr lang="en-US" sz="2000" b="1" dirty="0" err="1"/>
              <a:t>Dezembro</a:t>
            </a:r>
            <a:endParaRPr lang="en-US" sz="2000" b="1" dirty="0"/>
          </a:p>
          <a:p>
            <a:pPr lvl="1">
              <a:spcBef>
                <a:spcPts val="0"/>
              </a:spcBef>
              <a:spcAft>
                <a:spcPts val="0"/>
              </a:spcAft>
            </a:pPr>
            <a:r>
              <a:rPr lang="en-US" sz="2000" dirty="0"/>
              <a:t>Primeiro </a:t>
            </a:r>
            <a:r>
              <a:rPr lang="en-US" sz="2000" dirty="0" err="1"/>
              <a:t>caso</a:t>
            </a:r>
            <a:r>
              <a:rPr lang="en-US" sz="2000" dirty="0"/>
              <a:t> </a:t>
            </a:r>
            <a:r>
              <a:rPr lang="en-US" sz="2000" dirty="0" err="1"/>
              <a:t>menos</a:t>
            </a:r>
            <a:r>
              <a:rPr lang="en-US" sz="2000" dirty="0"/>
              <a:t> o </a:t>
            </a:r>
            <a:r>
              <a:rPr lang="en-US" sz="2000" dirty="0" err="1"/>
              <a:t>período</a:t>
            </a:r>
            <a:r>
              <a:rPr lang="en-US" sz="2000" dirty="0"/>
              <a:t> </a:t>
            </a:r>
            <a:r>
              <a:rPr lang="en-US" sz="2000" dirty="0" err="1"/>
              <a:t>mínimo</a:t>
            </a:r>
            <a:r>
              <a:rPr lang="en-US" sz="2000" dirty="0"/>
              <a:t> de </a:t>
            </a:r>
            <a:r>
              <a:rPr lang="en-US" sz="2000" dirty="0" err="1"/>
              <a:t>incubação</a:t>
            </a:r>
            <a:r>
              <a:rPr lang="en-US" sz="2000" dirty="0"/>
              <a:t>: </a:t>
            </a:r>
            <a:r>
              <a:rPr lang="en-US" sz="2000" b="1" dirty="0"/>
              <a:t>5 </a:t>
            </a:r>
            <a:br>
              <a:rPr lang="en-US" sz="2000" b="1" dirty="0"/>
            </a:br>
            <a:r>
              <a:rPr lang="en-US" sz="2000" b="1" dirty="0"/>
              <a:t>de </a:t>
            </a:r>
            <a:r>
              <a:rPr lang="en-US" sz="2000" b="1" dirty="0" err="1"/>
              <a:t>Dezembro</a:t>
            </a:r>
            <a:endParaRPr lang="en-US" sz="2000" b="1" dirty="0"/>
          </a:p>
          <a:p>
            <a:pPr lvl="1">
              <a:spcBef>
                <a:spcPts val="0"/>
              </a:spcBef>
              <a:spcAft>
                <a:spcPts val="0"/>
              </a:spcAft>
            </a:pPr>
            <a:r>
              <a:rPr lang="en-US" sz="2000" dirty="0"/>
              <a:t>Último </a:t>
            </a:r>
            <a:r>
              <a:rPr lang="en-US" sz="2000" dirty="0" err="1"/>
              <a:t>caso</a:t>
            </a:r>
            <a:r>
              <a:rPr lang="en-US" sz="2000" dirty="0"/>
              <a:t> </a:t>
            </a:r>
            <a:r>
              <a:rPr lang="en-US" sz="2000" dirty="0" err="1"/>
              <a:t>menos</a:t>
            </a:r>
            <a:r>
              <a:rPr lang="en-US" sz="2000" dirty="0"/>
              <a:t> o </a:t>
            </a:r>
            <a:r>
              <a:rPr lang="en-US" sz="2000" dirty="0" err="1"/>
              <a:t>período</a:t>
            </a:r>
            <a:r>
              <a:rPr lang="en-US" sz="2000" dirty="0"/>
              <a:t> </a:t>
            </a:r>
            <a:r>
              <a:rPr lang="en-US" sz="2000" dirty="0" err="1"/>
              <a:t>máximo</a:t>
            </a:r>
            <a:r>
              <a:rPr lang="en-US" sz="2000" dirty="0"/>
              <a:t> de </a:t>
            </a:r>
            <a:r>
              <a:rPr lang="en-US" sz="2000" dirty="0" err="1"/>
              <a:t>incubação</a:t>
            </a:r>
            <a:r>
              <a:rPr lang="en-US" sz="2000" dirty="0"/>
              <a:t>: </a:t>
            </a:r>
            <a:r>
              <a:rPr lang="en-US" sz="2000" b="1" dirty="0"/>
              <a:t>2 </a:t>
            </a:r>
            <a:br>
              <a:rPr lang="en-US" sz="2000" b="1" dirty="0"/>
            </a:br>
            <a:r>
              <a:rPr lang="en-US" sz="2000" b="1" dirty="0"/>
              <a:t>de </a:t>
            </a:r>
            <a:r>
              <a:rPr lang="en-US" sz="2000" b="1" dirty="0" err="1"/>
              <a:t>Dezembro</a:t>
            </a:r>
            <a:endParaRPr lang="en-US" sz="2000" b="1" dirty="0"/>
          </a:p>
          <a:p>
            <a:r>
              <a:rPr lang="en-US" sz="2400" dirty="0" err="1"/>
              <a:t>Período</a:t>
            </a:r>
            <a:r>
              <a:rPr lang="en-US" sz="2400" dirty="0"/>
              <a:t> </a:t>
            </a:r>
            <a:r>
              <a:rPr lang="en-US" sz="2400" dirty="0" err="1"/>
              <a:t>provável</a:t>
            </a:r>
            <a:r>
              <a:rPr lang="en-US" sz="2400" dirty="0"/>
              <a:t> de </a:t>
            </a:r>
            <a:r>
              <a:rPr lang="en-US" sz="2400" dirty="0" err="1"/>
              <a:t>exposição</a:t>
            </a:r>
            <a:r>
              <a:rPr lang="en-US" sz="2400" dirty="0"/>
              <a:t>: </a:t>
            </a:r>
          </a:p>
          <a:p>
            <a:pPr marL="0" indent="0">
              <a:buNone/>
            </a:pPr>
            <a:r>
              <a:rPr lang="en-US" sz="2400" dirty="0"/>
              <a:t>2 a 5 de </a:t>
            </a:r>
            <a:r>
              <a:rPr lang="en-US" sz="2400" dirty="0" err="1"/>
              <a:t>Dezembro</a:t>
            </a:r>
            <a:endParaRPr lang="en-US" sz="2400" dirty="0"/>
          </a:p>
          <a:p>
            <a:endParaRPr lang="en-US" sz="2000" dirty="0"/>
          </a:p>
          <a:p>
            <a:pPr marL="0" indent="0">
              <a:buNone/>
            </a:pPr>
            <a:endParaRPr lang="en-US" sz="2000" dirty="0"/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07695C99-C99C-5D79-0F7E-CB35A14DE827}"/>
              </a:ext>
            </a:extLst>
          </p:cNvPr>
          <p:cNvCxnSpPr>
            <a:cxnSpLocks/>
          </p:cNvCxnSpPr>
          <p:nvPr/>
        </p:nvCxnSpPr>
        <p:spPr>
          <a:xfrm>
            <a:off x="8878185" y="2985566"/>
            <a:ext cx="5315" cy="389241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" name="Group 9">
            <a:extLst>
              <a:ext uri="{FF2B5EF4-FFF2-40B4-BE49-F238E27FC236}">
                <a16:creationId xmlns:a16="http://schemas.microsoft.com/office/drawing/2014/main" id="{10969CD6-F348-F7EB-49CF-EA92F155103F}"/>
              </a:ext>
            </a:extLst>
          </p:cNvPr>
          <p:cNvGrpSpPr/>
          <p:nvPr/>
        </p:nvGrpSpPr>
        <p:grpSpPr>
          <a:xfrm>
            <a:off x="6610126" y="5595280"/>
            <a:ext cx="3405434" cy="875539"/>
            <a:chOff x="6288834" y="5595277"/>
            <a:chExt cx="3746350" cy="916479"/>
          </a:xfrm>
        </p:grpSpPr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732E9DAA-8147-5DCC-C3EC-C1D14461DBA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485490" y="5987306"/>
              <a:ext cx="3334047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Arrow Connector 11">
              <a:extLst>
                <a:ext uri="{FF2B5EF4-FFF2-40B4-BE49-F238E27FC236}">
                  <a16:creationId xmlns:a16="http://schemas.microsoft.com/office/drawing/2014/main" id="{AC669D14-0C50-CFCA-581C-0C275DFEA9A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509270" y="5595277"/>
              <a:ext cx="0" cy="374996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Arrow Connector 12">
              <a:extLst>
                <a:ext uri="{FF2B5EF4-FFF2-40B4-BE49-F238E27FC236}">
                  <a16:creationId xmlns:a16="http://schemas.microsoft.com/office/drawing/2014/main" id="{ACE68AEC-C8E6-C8F2-6528-CF45829AD34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812079" y="5647347"/>
              <a:ext cx="0" cy="349228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660E36E9-93E8-5965-6D02-70FF2520A083}"/>
                </a:ext>
              </a:extLst>
            </p:cNvPr>
            <p:cNvSpPr txBox="1"/>
            <p:nvPr/>
          </p:nvSpPr>
          <p:spPr>
            <a:xfrm>
              <a:off x="6288834" y="6125154"/>
              <a:ext cx="3746350" cy="38660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/>
                <a:t>Período máximo de incubação</a:t>
              </a:r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E5AEA368-216C-F6F9-2736-0E63A49119F5}"/>
              </a:ext>
            </a:extLst>
          </p:cNvPr>
          <p:cNvGrpSpPr/>
          <p:nvPr/>
        </p:nvGrpSpPr>
        <p:grpSpPr>
          <a:xfrm>
            <a:off x="6115718" y="3810729"/>
            <a:ext cx="2184852" cy="965159"/>
            <a:chOff x="6698648" y="3319239"/>
            <a:chExt cx="2184852" cy="965159"/>
          </a:xfrm>
        </p:grpSpPr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E35673F0-88A0-DE4A-6B53-CA4CD5E83DDB}"/>
                </a:ext>
              </a:extLst>
            </p:cNvPr>
            <p:cNvGrpSpPr/>
            <p:nvPr/>
          </p:nvGrpSpPr>
          <p:grpSpPr>
            <a:xfrm>
              <a:off x="8274763" y="3319239"/>
              <a:ext cx="608737" cy="899314"/>
              <a:chOff x="7687340" y="2987749"/>
              <a:chExt cx="1190845" cy="1594884"/>
            </a:xfrm>
          </p:grpSpPr>
          <p:cxnSp>
            <p:nvCxnSpPr>
              <p:cNvPr id="18" name="Straight Connector 17">
                <a:extLst>
                  <a:ext uri="{FF2B5EF4-FFF2-40B4-BE49-F238E27FC236}">
                    <a16:creationId xmlns:a16="http://schemas.microsoft.com/office/drawing/2014/main" id="{C2A2691D-0517-7511-48C6-2B3FAAA05816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7687340" y="2987749"/>
                <a:ext cx="1190845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Arrow Connector 18">
                <a:extLst>
                  <a:ext uri="{FF2B5EF4-FFF2-40B4-BE49-F238E27FC236}">
                    <a16:creationId xmlns:a16="http://schemas.microsoft.com/office/drawing/2014/main" id="{C3E0D119-05CB-43FB-E444-816EE354C59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687340" y="2987749"/>
                <a:ext cx="0" cy="1594884"/>
              </a:xfrm>
              <a:prstGeom prst="straightConnector1">
                <a:avLst/>
              </a:prstGeom>
              <a:ln w="3810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00FF88CB-42F4-2597-B577-0201793D26DD}"/>
                </a:ext>
              </a:extLst>
            </p:cNvPr>
            <p:cNvSpPr txBox="1"/>
            <p:nvPr/>
          </p:nvSpPr>
          <p:spPr>
            <a:xfrm>
              <a:off x="6698648" y="3361068"/>
              <a:ext cx="1752540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 err="1"/>
                <a:t>Período</a:t>
              </a:r>
              <a:r>
                <a:rPr lang="en-US" b="1" dirty="0"/>
                <a:t> </a:t>
              </a:r>
              <a:r>
                <a:rPr lang="en-US" b="1" dirty="0" err="1"/>
                <a:t>mínimo</a:t>
              </a:r>
              <a:r>
                <a:rPr lang="en-US" b="1" dirty="0"/>
                <a:t> de </a:t>
              </a:r>
              <a:r>
                <a:rPr lang="en-US" b="1" dirty="0" err="1"/>
                <a:t>incubação</a:t>
              </a:r>
              <a:endParaRPr lang="en-US" b="1" dirty="0"/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127A965C-B271-3222-7F4B-42048A97F15B}"/>
              </a:ext>
            </a:extLst>
          </p:cNvPr>
          <p:cNvGrpSpPr/>
          <p:nvPr/>
        </p:nvGrpSpPr>
        <p:grpSpPr>
          <a:xfrm>
            <a:off x="6991988" y="1663598"/>
            <a:ext cx="2094614" cy="1683073"/>
            <a:chOff x="6967184" y="1660060"/>
            <a:chExt cx="2094614" cy="1683073"/>
          </a:xfrm>
        </p:grpSpPr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F0D02104-CE83-6FAB-8D1C-A45BFB9049F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687340" y="2987749"/>
              <a:ext cx="1190845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Arrow Connector 21">
              <a:extLst>
                <a:ext uri="{FF2B5EF4-FFF2-40B4-BE49-F238E27FC236}">
                  <a16:creationId xmlns:a16="http://schemas.microsoft.com/office/drawing/2014/main" id="{10AC5C04-ED8B-5C1D-C09A-F3FF37C6B0AF}"/>
                </a:ext>
              </a:extLst>
            </p:cNvPr>
            <p:cNvCxnSpPr>
              <a:cxnSpLocks/>
            </p:cNvCxnSpPr>
            <p:nvPr/>
          </p:nvCxnSpPr>
          <p:spPr>
            <a:xfrm>
              <a:off x="7687340" y="2987749"/>
              <a:ext cx="0" cy="355384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Arrow Connector 22">
              <a:extLst>
                <a:ext uri="{FF2B5EF4-FFF2-40B4-BE49-F238E27FC236}">
                  <a16:creationId xmlns:a16="http://schemas.microsoft.com/office/drawing/2014/main" id="{1BF46653-4080-55BC-0584-06F39D19DF8D}"/>
                </a:ext>
              </a:extLst>
            </p:cNvPr>
            <p:cNvCxnSpPr>
              <a:cxnSpLocks/>
            </p:cNvCxnSpPr>
            <p:nvPr/>
          </p:nvCxnSpPr>
          <p:spPr>
            <a:xfrm>
              <a:off x="8013033" y="2371060"/>
              <a:ext cx="0" cy="635959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6A0A7B1B-BB94-190E-F9E8-952C4CAAF929}"/>
                </a:ext>
              </a:extLst>
            </p:cNvPr>
            <p:cNvSpPr txBox="1"/>
            <p:nvPr/>
          </p:nvSpPr>
          <p:spPr>
            <a:xfrm>
              <a:off x="6967184" y="1660060"/>
              <a:ext cx="2094614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 err="1"/>
                <a:t>Período</a:t>
              </a:r>
              <a:r>
                <a:rPr lang="en-US" b="1" dirty="0"/>
                <a:t> </a:t>
              </a:r>
              <a:r>
                <a:rPr lang="en-US" b="1" dirty="0" err="1"/>
                <a:t>médio</a:t>
              </a:r>
              <a:r>
                <a:rPr lang="en-US" b="1" dirty="0"/>
                <a:t> de </a:t>
              </a:r>
              <a:r>
                <a:rPr lang="en-US" b="1" dirty="0" err="1"/>
                <a:t>incubação</a:t>
              </a:r>
              <a:endParaRPr lang="en-US" b="1" dirty="0"/>
            </a:p>
          </p:txBody>
        </p:sp>
      </p:grp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C704EABB-1A1F-C1E8-7B79-B5ECC7471304}"/>
              </a:ext>
            </a:extLst>
          </p:cNvPr>
          <p:cNvCxnSpPr>
            <a:cxnSpLocks/>
          </p:cNvCxnSpPr>
          <p:nvPr/>
        </p:nvCxnSpPr>
        <p:spPr>
          <a:xfrm>
            <a:off x="8287192" y="3801875"/>
            <a:ext cx="5315" cy="389241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294852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</p:bld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9EEA10-265B-42EC-B040-DB04E8CBC2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91440"/>
            <a:ext cx="10515600" cy="1257300"/>
          </a:xfrm>
        </p:spPr>
        <p:txBody>
          <a:bodyPr/>
          <a:lstStyle/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n-US" dirty="0" err="1"/>
              <a:t>Exemplo</a:t>
            </a:r>
            <a:r>
              <a:rPr lang="en-US" dirty="0"/>
              <a:t>: Tempo de </a:t>
            </a:r>
            <a:r>
              <a:rPr lang="en-US" dirty="0" err="1"/>
              <a:t>exposição</a:t>
            </a:r>
            <a:r>
              <a:rPr lang="en-US" dirty="0"/>
              <a:t>, </a:t>
            </a:r>
            <a:br>
              <a:rPr lang="en-US" dirty="0"/>
            </a:br>
            <a:r>
              <a:rPr lang="en-US" dirty="0" err="1"/>
              <a:t>fonte</a:t>
            </a:r>
            <a:r>
              <a:rPr lang="en-US" dirty="0"/>
              <a:t> </a:t>
            </a:r>
            <a:r>
              <a:rPr lang="en-US" dirty="0" err="1"/>
              <a:t>pontual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2447CA1-EF1A-8D16-5240-F6DD52334B03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altLang="fr-FR" sz="2400" b="1"/>
              <a:t>Surto: </a:t>
            </a:r>
            <a:r>
              <a:rPr lang="en-US" altLang="fr-FR" sz="2400" b="1" i="1"/>
              <a:t>E. coli </a:t>
            </a:r>
            <a:r>
              <a:rPr lang="en-US" altLang="fr-FR" sz="2400" b="1"/>
              <a:t>produtora de toxina Shiga (STEC)</a:t>
            </a:r>
            <a:endParaRPr lang="en-US" sz="2400" b="1"/>
          </a:p>
        </p:txBody>
      </p:sp>
      <p:graphicFrame>
        <p:nvGraphicFramePr>
          <p:cNvPr id="6" name="Chart 5"/>
          <p:cNvGraphicFramePr/>
          <p:nvPr>
            <p:extLst>
              <p:ext uri="{D42A27DB-BD31-4B8C-83A1-F6EECF244321}">
                <p14:modId xmlns:p14="http://schemas.microsoft.com/office/powerpoint/2010/main" val="2231137065"/>
              </p:ext>
            </p:extLst>
          </p:nvPr>
        </p:nvGraphicFramePr>
        <p:xfrm>
          <a:off x="1740912" y="2471723"/>
          <a:ext cx="8622466" cy="43506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cxnSp>
        <p:nvCxnSpPr>
          <p:cNvPr id="11" name="Straight Connector 10"/>
          <p:cNvCxnSpPr/>
          <p:nvPr/>
        </p:nvCxnSpPr>
        <p:spPr>
          <a:xfrm flipV="1">
            <a:off x="6781978" y="2373750"/>
            <a:ext cx="0" cy="381000"/>
          </a:xfrm>
          <a:prstGeom prst="line">
            <a:avLst/>
          </a:prstGeom>
          <a:noFill/>
          <a:ln w="38100" cap="flat" cmpd="sng" algn="ctr">
            <a:solidFill>
              <a:srgbClr val="00820C"/>
            </a:solidFill>
            <a:prstDash val="solid"/>
          </a:ln>
          <a:effectLst/>
        </p:spPr>
      </p:cxnSp>
      <p:cxnSp>
        <p:nvCxnSpPr>
          <p:cNvPr id="12" name="Straight Connector 11"/>
          <p:cNvCxnSpPr>
            <a:cxnSpLocks/>
          </p:cNvCxnSpPr>
          <p:nvPr/>
        </p:nvCxnSpPr>
        <p:spPr>
          <a:xfrm flipH="1" flipV="1">
            <a:off x="5638977" y="2380953"/>
            <a:ext cx="1" cy="1542091"/>
          </a:xfrm>
          <a:prstGeom prst="line">
            <a:avLst/>
          </a:prstGeom>
          <a:noFill/>
          <a:ln w="38100" cap="flat" cmpd="sng" algn="ctr">
            <a:solidFill>
              <a:srgbClr val="00820C"/>
            </a:solidFill>
            <a:prstDash val="solid"/>
            <a:headEnd type="triangle" w="lg" len="med"/>
            <a:tailEnd type="none"/>
          </a:ln>
          <a:effectLst/>
        </p:spPr>
      </p:cxnSp>
      <p:cxnSp>
        <p:nvCxnSpPr>
          <p:cNvPr id="14" name="Straight Connector 13"/>
          <p:cNvCxnSpPr/>
          <p:nvPr/>
        </p:nvCxnSpPr>
        <p:spPr>
          <a:xfrm flipH="1">
            <a:off x="5638978" y="2373749"/>
            <a:ext cx="1143000" cy="7204"/>
          </a:xfrm>
          <a:prstGeom prst="line">
            <a:avLst/>
          </a:prstGeom>
          <a:noFill/>
          <a:ln w="38100" cap="flat" cmpd="sng" algn="ctr">
            <a:solidFill>
              <a:srgbClr val="00820C"/>
            </a:solidFill>
            <a:prstDash val="solid"/>
          </a:ln>
          <a:effectLst/>
        </p:spPr>
      </p:cxnSp>
      <p:sp>
        <p:nvSpPr>
          <p:cNvPr id="15" name="TextBox 14"/>
          <p:cNvSpPr txBox="1"/>
          <p:nvPr/>
        </p:nvSpPr>
        <p:spPr>
          <a:xfrm>
            <a:off x="5701156" y="1896781"/>
            <a:ext cx="993559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r" defTabSz="914400"/>
            <a:r>
              <a:rPr lang="en-US" sz="2000" b="1">
                <a:solidFill>
                  <a:srgbClr val="00820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 dias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3189252" y="3050427"/>
            <a:ext cx="1989552" cy="1631216"/>
          </a:xfrm>
          <a:prstGeom prst="rect">
            <a:avLst/>
          </a:prstGeom>
          <a:solidFill>
            <a:sysClr val="window" lastClr="FFFFFF"/>
          </a:solidFill>
          <a:ln w="38100">
            <a:solidFill>
              <a:srgbClr val="00820C"/>
            </a:solidFill>
          </a:ln>
        </p:spPr>
        <p:txBody>
          <a:bodyPr wrap="square" rtlCol="0">
            <a:spAutoFit/>
          </a:bodyPr>
          <a:lstStyle/>
          <a:p>
            <a:pPr algn="ctr" defTabSz="914400">
              <a:defRPr/>
            </a:pPr>
            <a:r>
              <a:rPr lang="en-US" sz="2000" b="1" kern="0" dirty="0" err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Exposição</a:t>
            </a:r>
            <a:r>
              <a:rPr lang="en-US" sz="2000" b="1" kern="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b="1" kern="0" dirty="0" err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provável</a:t>
            </a:r>
            <a:endParaRPr lang="en-US" sz="2000" b="1" kern="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defTabSz="914400">
              <a:defRPr/>
            </a:pPr>
            <a:r>
              <a:rPr lang="en-US" sz="2000" b="1" kern="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b="1" kern="0" dirty="0" err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sobre</a:t>
            </a:r>
            <a:r>
              <a:rPr lang="en-US" sz="2000" b="1" kern="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en-US" sz="2000" b="1" kern="0" dirty="0" err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em</a:t>
            </a:r>
            <a:r>
              <a:rPr lang="en-US" sz="2000" b="1" kern="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b="1" kern="0" dirty="0" err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torno</a:t>
            </a:r>
            <a:r>
              <a:rPr lang="en-US" sz="2000" b="1" kern="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de</a:t>
            </a:r>
          </a:p>
          <a:p>
            <a:pPr algn="ctr" defTabSz="914400">
              <a:defRPr/>
            </a:pPr>
            <a:r>
              <a:rPr lang="en-US" sz="2000" b="1" kern="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11 de </a:t>
            </a:r>
            <a:r>
              <a:rPr lang="en-US" sz="2000" b="1" kern="0" dirty="0" err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Outubro</a:t>
            </a:r>
            <a:endParaRPr lang="en-US" sz="2000" b="1" kern="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8" name="Straight Arrow Connector 17"/>
          <p:cNvCxnSpPr>
            <a:cxnSpLocks/>
          </p:cNvCxnSpPr>
          <p:nvPr/>
        </p:nvCxnSpPr>
        <p:spPr>
          <a:xfrm>
            <a:off x="5178804" y="4373866"/>
            <a:ext cx="460173" cy="909334"/>
          </a:xfrm>
          <a:prstGeom prst="straightConnector1">
            <a:avLst/>
          </a:prstGeom>
          <a:noFill/>
          <a:ln w="25400" cap="flat" cmpd="sng" algn="ctr">
            <a:solidFill>
              <a:srgbClr val="00820C"/>
            </a:solidFill>
            <a:prstDash val="solid"/>
            <a:tailEnd type="arrow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sp>
        <p:nvSpPr>
          <p:cNvPr id="19" name="TextBox 18"/>
          <p:cNvSpPr txBox="1"/>
          <p:nvPr/>
        </p:nvSpPr>
        <p:spPr>
          <a:xfrm>
            <a:off x="8008212" y="3501669"/>
            <a:ext cx="2355162" cy="1371414"/>
          </a:xfrm>
          <a:prstGeom prst="rect">
            <a:avLst/>
          </a:prstGeom>
          <a:solidFill>
            <a:sysClr val="window" lastClr="FFFFFF"/>
          </a:solidFill>
          <a:ln w="38100">
            <a:solidFill>
              <a:srgbClr val="00820C"/>
            </a:solidFill>
          </a:ln>
        </p:spPr>
        <p:txBody>
          <a:bodyPr wrap="square" rIns="18288" rtlCol="0">
            <a:spAutoFit/>
          </a:bodyPr>
          <a:lstStyle/>
          <a:p>
            <a:pPr algn="ctr" defTabSz="914400">
              <a:defRPr/>
            </a:pPr>
            <a:r>
              <a:rPr lang="en-US" sz="2000" b="1" kern="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 </a:t>
            </a:r>
            <a:r>
              <a:rPr lang="en-US" sz="2000" b="1" kern="0" dirty="0" err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primeiro</a:t>
            </a:r>
            <a:r>
              <a:rPr lang="en-US" sz="2000" b="1" kern="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b="1" kern="0" dirty="0" err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caso</a:t>
            </a:r>
            <a:r>
              <a:rPr lang="en-US" sz="2000" b="1" kern="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b="1" kern="0" dirty="0" err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associado</a:t>
            </a:r>
            <a:r>
              <a:rPr lang="en-US" sz="2000" b="1" kern="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b="1" kern="0" dirty="0" err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ao</a:t>
            </a:r>
            <a:r>
              <a:rPr lang="en-US" sz="2000" b="1" kern="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b="1" kern="0" dirty="0" err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surto</a:t>
            </a:r>
            <a:r>
              <a:rPr lang="en-US" sz="2000" b="1" kern="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b="1" kern="0" dirty="0" err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ocorreu</a:t>
            </a:r>
            <a:r>
              <a:rPr lang="en-US" sz="2000" b="1" kern="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b="1" kern="0" dirty="0" err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em</a:t>
            </a:r>
            <a:r>
              <a:rPr lang="en-US" sz="2000" b="1" kern="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br>
              <a:rPr lang="en-US" sz="2000" b="1" kern="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000" b="1" kern="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13 de </a:t>
            </a:r>
            <a:r>
              <a:rPr lang="en-US" sz="2000" b="1" kern="0" dirty="0" err="1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Outubro</a:t>
            </a:r>
            <a:endParaRPr lang="en-US" sz="2000" b="1" kern="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8008211" y="1971033"/>
            <a:ext cx="2815321" cy="1015663"/>
          </a:xfrm>
          <a:prstGeom prst="rect">
            <a:avLst/>
          </a:prstGeom>
          <a:solidFill>
            <a:sysClr val="window" lastClr="FFFFFF"/>
          </a:solidFill>
          <a:ln w="38100">
            <a:solidFill>
              <a:srgbClr val="00820C"/>
            </a:solidFill>
          </a:ln>
        </p:spPr>
        <p:txBody>
          <a:bodyPr wrap="square" rtlCol="0">
            <a:spAutoFit/>
          </a:bodyPr>
          <a:lstStyle/>
          <a:p>
            <a:pPr defTabSz="914400">
              <a:defRPr/>
            </a:pPr>
            <a:r>
              <a:rPr lang="en-US" sz="2000" b="1" ker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Incubação </a:t>
            </a:r>
          </a:p>
          <a:p>
            <a:pPr marL="342900" indent="-342900" defTabSz="914400">
              <a:buFont typeface="Arial" panose="020B0604020202020204" pitchFamily="34" charset="0"/>
              <a:buChar char="•"/>
              <a:defRPr/>
            </a:pPr>
            <a:r>
              <a:rPr lang="en-US" sz="2000" b="1" ker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Intervalo: </a:t>
            </a:r>
            <a:r>
              <a:rPr lang="en-US" sz="2000" ker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2-10 dias</a:t>
            </a:r>
          </a:p>
          <a:p>
            <a:pPr marL="342900" indent="-342900" defTabSz="914400">
              <a:buFont typeface="Arial" panose="020B0604020202020204" pitchFamily="34" charset="0"/>
              <a:buChar char="•"/>
              <a:defRPr/>
            </a:pPr>
            <a:r>
              <a:rPr lang="en-US" sz="2000" b="1" ker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Mediana:</a:t>
            </a:r>
            <a:r>
              <a:rPr lang="en-US" sz="2000" ker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4 dias</a:t>
            </a:r>
          </a:p>
        </p:txBody>
      </p:sp>
    </p:spTree>
    <p:extLst>
      <p:ext uri="{BB962C8B-B14F-4D97-AF65-F5344CB8AC3E}">
        <p14:creationId xmlns:p14="http://schemas.microsoft.com/office/powerpoint/2010/main" val="23638251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7" grpId="0" animBg="1"/>
      <p:bldP spid="19" grpId="0" animBg="1"/>
      <p:bldP spid="20" grpId="0" animBg="1"/>
    </p:bld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sz="half" idx="2"/>
          </p:nvPr>
        </p:nvSpPr>
        <p:spPr>
          <a:xfrm>
            <a:off x="838200" y="1478857"/>
            <a:ext cx="5528310" cy="4639309"/>
          </a:xfrm>
        </p:spPr>
        <p:txBody>
          <a:bodyPr/>
          <a:lstStyle/>
          <a:p>
            <a:r>
              <a:rPr lang="en-US" dirty="0" err="1"/>
              <a:t>Mostra</a:t>
            </a:r>
            <a:r>
              <a:rPr lang="en-US" dirty="0"/>
              <a:t> a magnitude do </a:t>
            </a:r>
            <a:r>
              <a:rPr lang="en-US" dirty="0" err="1"/>
              <a:t>surto</a:t>
            </a:r>
            <a:endParaRPr lang="en-US" dirty="0"/>
          </a:p>
          <a:p>
            <a:r>
              <a:rPr lang="en-US" dirty="0" err="1"/>
              <a:t>Mostra</a:t>
            </a:r>
            <a:r>
              <a:rPr lang="en-US" dirty="0"/>
              <a:t> a </a:t>
            </a:r>
            <a:r>
              <a:rPr lang="en-US" dirty="0" err="1"/>
              <a:t>evolução</a:t>
            </a:r>
            <a:r>
              <a:rPr lang="en-US" dirty="0"/>
              <a:t> temporal </a:t>
            </a:r>
            <a:br>
              <a:rPr lang="en-US" dirty="0"/>
            </a:br>
            <a:r>
              <a:rPr lang="en-US" dirty="0"/>
              <a:t>do </a:t>
            </a:r>
            <a:r>
              <a:rPr lang="en-US" dirty="0" err="1"/>
              <a:t>surto</a:t>
            </a:r>
            <a:endParaRPr lang="en-US" dirty="0"/>
          </a:p>
          <a:p>
            <a:pPr>
              <a:spcAft>
                <a:spcPts val="0"/>
              </a:spcAft>
            </a:pPr>
            <a:r>
              <a:rPr lang="en-US" dirty="0" err="1"/>
              <a:t>Pode</a:t>
            </a:r>
            <a:r>
              <a:rPr lang="en-US" dirty="0"/>
              <a:t> </a:t>
            </a:r>
            <a:r>
              <a:rPr lang="en-US" dirty="0" err="1"/>
              <a:t>dar</a:t>
            </a:r>
            <a:r>
              <a:rPr lang="en-US" dirty="0"/>
              <a:t> </a:t>
            </a:r>
            <a:r>
              <a:rPr lang="en-US" dirty="0" err="1"/>
              <a:t>pistas</a:t>
            </a:r>
            <a:r>
              <a:rPr lang="en-US" dirty="0"/>
              <a:t> </a:t>
            </a:r>
            <a:r>
              <a:rPr lang="en-US" dirty="0" err="1"/>
              <a:t>sobre</a:t>
            </a:r>
            <a:r>
              <a:rPr lang="en-US" dirty="0"/>
              <a:t> a </a:t>
            </a:r>
            <a:r>
              <a:rPr lang="en-US" dirty="0" err="1"/>
              <a:t>doença</a:t>
            </a:r>
            <a:r>
              <a:rPr lang="en-US" dirty="0"/>
              <a:t> </a:t>
            </a:r>
            <a:r>
              <a:rPr lang="en-US" dirty="0" err="1"/>
              <a:t>ou</a:t>
            </a:r>
            <a:r>
              <a:rPr lang="en-US" dirty="0"/>
              <a:t> o </a:t>
            </a:r>
            <a:r>
              <a:rPr lang="en-US" dirty="0" err="1"/>
              <a:t>agente</a:t>
            </a:r>
            <a:r>
              <a:rPr lang="en-US" dirty="0"/>
              <a:t> </a:t>
            </a:r>
            <a:r>
              <a:rPr lang="en-US" dirty="0" err="1"/>
              <a:t>potencial</a:t>
            </a:r>
            <a:endParaRPr lang="en-US" dirty="0"/>
          </a:p>
          <a:p>
            <a:pPr lvl="1">
              <a:spcBef>
                <a:spcPts val="0"/>
              </a:spcBef>
              <a:spcAft>
                <a:spcPts val="0"/>
              </a:spcAft>
            </a:pPr>
            <a:r>
              <a:rPr lang="en-US" dirty="0" err="1"/>
              <a:t>Padrão</a:t>
            </a:r>
            <a:r>
              <a:rPr lang="en-US" dirty="0"/>
              <a:t> de </a:t>
            </a:r>
            <a:r>
              <a:rPr lang="en-US" dirty="0" err="1"/>
              <a:t>propagação</a:t>
            </a:r>
            <a:endParaRPr lang="en-US" dirty="0"/>
          </a:p>
          <a:p>
            <a:pPr lvl="1">
              <a:spcBef>
                <a:spcPts val="0"/>
              </a:spcBef>
            </a:pPr>
            <a:r>
              <a:rPr lang="en-US" dirty="0" err="1"/>
              <a:t>Período</a:t>
            </a:r>
            <a:r>
              <a:rPr lang="en-US" dirty="0"/>
              <a:t> de </a:t>
            </a:r>
            <a:r>
              <a:rPr lang="en-US" dirty="0" err="1"/>
              <a:t>incubação</a:t>
            </a:r>
            <a:endParaRPr lang="en-US" dirty="0"/>
          </a:p>
          <a:p>
            <a:r>
              <a:rPr lang="en-US" dirty="0" err="1"/>
              <a:t>Destaca</a:t>
            </a:r>
            <a:r>
              <a:rPr lang="en-US" dirty="0"/>
              <a:t> </a:t>
            </a:r>
            <a:r>
              <a:rPr lang="en-US" dirty="0" err="1"/>
              <a:t>os</a:t>
            </a:r>
            <a:r>
              <a:rPr lang="en-US" dirty="0"/>
              <a:t> </a:t>
            </a:r>
            <a:r>
              <a:rPr lang="en-US" dirty="0" err="1"/>
              <a:t>valores</a:t>
            </a:r>
            <a:r>
              <a:rPr lang="en-US" dirty="0"/>
              <a:t> </a:t>
            </a:r>
            <a:r>
              <a:rPr lang="en-US" dirty="0" err="1"/>
              <a:t>anômalos</a:t>
            </a:r>
            <a:endParaRPr lang="en-US" dirty="0"/>
          </a:p>
          <a:p>
            <a:r>
              <a:rPr lang="en-US" dirty="0" err="1"/>
              <a:t>Pode</a:t>
            </a:r>
            <a:r>
              <a:rPr lang="en-US" dirty="0"/>
              <a:t> </a:t>
            </a:r>
            <a:r>
              <a:rPr lang="en-US" dirty="0" err="1"/>
              <a:t>ajudar</a:t>
            </a:r>
            <a:r>
              <a:rPr lang="en-US" dirty="0"/>
              <a:t> a </a:t>
            </a:r>
            <a:r>
              <a:rPr lang="en-US" dirty="0" err="1"/>
              <a:t>determinar</a:t>
            </a:r>
            <a:r>
              <a:rPr lang="en-US" dirty="0"/>
              <a:t> o </a:t>
            </a:r>
            <a:br>
              <a:rPr lang="en-US" dirty="0"/>
            </a:br>
            <a:r>
              <a:rPr lang="en-US" dirty="0" err="1"/>
              <a:t>período</a:t>
            </a:r>
            <a:r>
              <a:rPr lang="en-US" dirty="0"/>
              <a:t> de </a:t>
            </a:r>
            <a:r>
              <a:rPr lang="en-US" dirty="0" err="1"/>
              <a:t>exposição</a:t>
            </a:r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F5DE36B-1942-49B6-B318-386DE07FAD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Importância</a:t>
            </a:r>
            <a:r>
              <a:rPr lang="en-US" dirty="0"/>
              <a:t> de </a:t>
            </a:r>
            <a:r>
              <a:rPr lang="en-US" dirty="0" err="1"/>
              <a:t>uma</a:t>
            </a:r>
            <a:r>
              <a:rPr lang="en-US" dirty="0"/>
              <a:t> curva </a:t>
            </a:r>
            <a:r>
              <a:rPr lang="en-US" dirty="0" err="1"/>
              <a:t>epidêmica</a:t>
            </a:r>
            <a:endParaRPr lang="en-US" dirty="0"/>
          </a:p>
        </p:txBody>
      </p:sp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45954BF7-4B04-8670-EF69-65E055422A0A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56608309"/>
              </p:ext>
            </p:extLst>
          </p:nvPr>
        </p:nvGraphicFramePr>
        <p:xfrm>
          <a:off x="6204859" y="1927166"/>
          <a:ext cx="4971701" cy="4191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448876609"/>
      </p:ext>
    </p:extLst>
  </p:cSld>
  <p:clrMapOvr>
    <a:masterClrMapping/>
  </p:clrMapOvr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sz="half" idx="2"/>
          </p:nvPr>
        </p:nvSpPr>
        <p:spPr>
          <a:xfrm>
            <a:off x="838200" y="1478857"/>
            <a:ext cx="10866120" cy="4639309"/>
          </a:xfrm>
        </p:spPr>
        <p:txBody>
          <a:bodyPr/>
          <a:lstStyle/>
          <a:p>
            <a:pPr marL="0" indent="0" algn="ctr">
              <a:buNone/>
            </a:pPr>
            <a:r>
              <a:rPr lang="en-US" sz="2400" dirty="0" err="1"/>
              <a:t>Número</a:t>
            </a:r>
            <a:r>
              <a:rPr lang="en-US" sz="2400" dirty="0"/>
              <a:t> de </a:t>
            </a:r>
            <a:r>
              <a:rPr lang="en-US" sz="2400" dirty="0" err="1"/>
              <a:t>casos</a:t>
            </a:r>
            <a:r>
              <a:rPr lang="en-US" sz="2400" dirty="0"/>
              <a:t> e </a:t>
            </a:r>
            <a:r>
              <a:rPr lang="en-US" sz="2400" dirty="0" err="1"/>
              <a:t>taxas</a:t>
            </a:r>
            <a:r>
              <a:rPr lang="en-US" sz="2400" dirty="0"/>
              <a:t> de </a:t>
            </a:r>
            <a:r>
              <a:rPr lang="en-US" sz="2400" dirty="0" err="1"/>
              <a:t>ataque</a:t>
            </a:r>
            <a:r>
              <a:rPr lang="en-US" sz="2400" dirty="0"/>
              <a:t> </a:t>
            </a:r>
            <a:r>
              <a:rPr lang="en-US" sz="2400" dirty="0" err="1"/>
              <a:t>por</a:t>
            </a:r>
            <a:r>
              <a:rPr lang="en-US" sz="2400" dirty="0"/>
              <a:t> aldeia - aldeias A </a:t>
            </a:r>
            <a:r>
              <a:rPr lang="en-US" sz="2400" dirty="0" err="1"/>
              <a:t>a</a:t>
            </a:r>
            <a:r>
              <a:rPr lang="en-US" sz="2400" dirty="0"/>
              <a:t> G, </a:t>
            </a:r>
            <a:r>
              <a:rPr lang="en-US" sz="2400" dirty="0" err="1"/>
              <a:t>Julho</a:t>
            </a:r>
            <a:r>
              <a:rPr lang="en-US" sz="2400" dirty="0"/>
              <a:t> de 2018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822F64F-A1A3-4888-8894-01106C030C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Local: Descrever e orientar dados por local</a:t>
            </a:r>
          </a:p>
        </p:txBody>
      </p:sp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71963786"/>
              </p:ext>
            </p:extLst>
          </p:nvPr>
        </p:nvGraphicFramePr>
        <p:xfrm>
          <a:off x="2720601" y="2296632"/>
          <a:ext cx="7198313" cy="4023360"/>
        </p:xfrm>
        <a:graphic>
          <a:graphicData uri="http://schemas.openxmlformats.org/drawingml/2006/table">
            <a:tbl>
              <a:tblPr/>
              <a:tblGrid>
                <a:gridCol w="138291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864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66656">
                  <a:extLst>
                    <a:ext uri="{9D8B030D-6E8A-4147-A177-3AD203B41FA5}">
                      <a16:colId xmlns:a16="http://schemas.microsoft.com/office/drawing/2014/main" val="3435885033"/>
                    </a:ext>
                  </a:extLst>
                </a:gridCol>
                <a:gridCol w="1862281">
                  <a:extLst>
                    <a:ext uri="{9D8B030D-6E8A-4147-A177-3AD203B41FA5}">
                      <a16:colId xmlns:a16="http://schemas.microsoft.com/office/drawing/2014/main" val="3376408928"/>
                    </a:ext>
                  </a:extLst>
                </a:gridCol>
              </a:tblGrid>
              <a:tr h="27093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en-US" sz="240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Aldeia</a:t>
                      </a:r>
                      <a:endParaRPr lang="en-US" sz="2400" b="0" i="0" u="none" strike="noStrike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en-US" sz="24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População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Número</a:t>
                      </a:r>
                      <a:r>
                        <a:rPr lang="en-US" sz="24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de </a:t>
                      </a:r>
                      <a:r>
                        <a:rPr lang="en-US" sz="24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casos</a:t>
                      </a:r>
                      <a:endParaRPr lang="en-US" sz="24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Taxa de ataque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4192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en-US" sz="24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en-US" sz="24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540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113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21%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4192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en-US" sz="24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en-US" sz="24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691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138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20%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7093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en-US" sz="24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en-US" sz="24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427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162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38%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7093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en-US" sz="24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en-US" sz="24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855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219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26%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7093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en-US" sz="24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en-US" sz="24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102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86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84%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7093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en-US" sz="24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en-US" sz="24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216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5%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093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en-US" sz="24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en-US" sz="24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738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244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4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33%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76556866"/>
      </p:ext>
    </p:extLst>
  </p:cSld>
  <p:clrMapOvr>
    <a:masterClrMapping/>
  </p:clrMapOvr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err="1"/>
              <a:t>Descrição</a:t>
            </a:r>
            <a:endParaRPr lang="en-US" dirty="0"/>
          </a:p>
          <a:p>
            <a:pPr lvl="1"/>
            <a:r>
              <a:rPr lang="en-US" dirty="0"/>
              <a:t>Hospital</a:t>
            </a:r>
          </a:p>
          <a:p>
            <a:pPr lvl="1"/>
            <a:r>
              <a:rPr lang="en-US" dirty="0"/>
              <a:t>Escola</a:t>
            </a:r>
          </a:p>
          <a:p>
            <a:pPr lvl="1"/>
            <a:r>
              <a:rPr lang="en-US" dirty="0" err="1"/>
              <a:t>Comunidade</a:t>
            </a:r>
            <a:endParaRPr lang="en-US" dirty="0"/>
          </a:p>
          <a:p>
            <a:r>
              <a:rPr lang="en-US" dirty="0"/>
              <a:t>Mapas</a:t>
            </a:r>
          </a:p>
          <a:p>
            <a:pPr lvl="1"/>
            <a:r>
              <a:rPr lang="en-US" dirty="0"/>
              <a:t>Ponto</a:t>
            </a:r>
          </a:p>
          <a:p>
            <a:pPr lvl="1"/>
            <a:r>
              <a:rPr lang="en-US" dirty="0" err="1"/>
              <a:t>Área</a:t>
            </a:r>
            <a:endParaRPr lang="en-US" dirty="0"/>
          </a:p>
          <a:p>
            <a:endParaRPr lang="en-US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809EF6E3-6E1E-8E52-C26A-4EC873F196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Exemplo</a:t>
            </a:r>
            <a:r>
              <a:rPr lang="en-US" dirty="0"/>
              <a:t> 1: Mapa de </a:t>
            </a:r>
            <a:r>
              <a:rPr lang="en-US" dirty="0" err="1"/>
              <a:t>pontos</a:t>
            </a:r>
            <a:r>
              <a:rPr lang="en-US" dirty="0"/>
              <a:t> de 1854</a:t>
            </a:r>
            <a:br>
              <a:rPr lang="en-US" dirty="0"/>
            </a:br>
            <a:endParaRPr lang="pt-BR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6"/>
          </p:nvPr>
        </p:nvSpPr>
        <p:spPr>
          <a:xfrm>
            <a:off x="1771650" y="6304493"/>
            <a:ext cx="7835477" cy="62018"/>
          </a:xfrm>
          <a:prstGeom prst="rect">
            <a:avLst/>
          </a:prstGeom>
        </p:spPr>
        <p:txBody>
          <a:bodyPr/>
          <a:lstStyle/>
          <a:p>
            <a:r>
              <a:rPr lang="en-US" sz="1200" dirty="0"/>
              <a:t>CDC. Principles of Epidemiology in Public Health Practice (</a:t>
            </a:r>
            <a:r>
              <a:rPr lang="en-US" sz="1200" dirty="0" err="1"/>
              <a:t>Princípios</a:t>
            </a:r>
            <a:r>
              <a:rPr lang="en-US" sz="1200" dirty="0"/>
              <a:t> de </a:t>
            </a:r>
            <a:r>
              <a:rPr lang="en-US" sz="1200" dirty="0" err="1"/>
              <a:t>Epidemiologia</a:t>
            </a:r>
            <a:r>
              <a:rPr lang="en-US" sz="1200" dirty="0"/>
              <a:t> </a:t>
            </a:r>
            <a:r>
              <a:rPr lang="en-US" sz="1200" dirty="0" err="1"/>
              <a:t>na</a:t>
            </a:r>
            <a:r>
              <a:rPr lang="en-US" sz="1200" dirty="0"/>
              <a:t> </a:t>
            </a:r>
            <a:r>
              <a:rPr lang="en-US" sz="1200" dirty="0" err="1"/>
              <a:t>Prática</a:t>
            </a:r>
            <a:r>
              <a:rPr lang="en-US" sz="1200" dirty="0"/>
              <a:t> de </a:t>
            </a:r>
            <a:r>
              <a:rPr lang="en-US" sz="1200" dirty="0" err="1"/>
              <a:t>Saúde</a:t>
            </a:r>
            <a:r>
              <a:rPr lang="en-US" sz="1200" dirty="0"/>
              <a:t> Pública), 3ª ed., Atlanta. Atlanta: Centros de </a:t>
            </a:r>
            <a:r>
              <a:rPr lang="en-US" sz="1200" dirty="0" err="1"/>
              <a:t>Doenças</a:t>
            </a:r>
            <a:r>
              <a:rPr lang="en-US" sz="1200" dirty="0"/>
              <a:t> e </a:t>
            </a:r>
            <a:r>
              <a:rPr lang="en-US" sz="1200" dirty="0" err="1"/>
              <a:t>Controlo</a:t>
            </a:r>
            <a:r>
              <a:rPr lang="en-US" sz="1200" dirty="0"/>
              <a:t>; 2006. (</a:t>
            </a:r>
            <a:r>
              <a:rPr lang="en-US" sz="1200" dirty="0" err="1"/>
              <a:t>adaptado</a:t>
            </a:r>
            <a:r>
              <a:rPr lang="en-US" sz="1200" dirty="0"/>
              <a:t> de Snow on Cholera)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6489404" y="1552800"/>
            <a:ext cx="4210009" cy="4491422"/>
            <a:chOff x="9296400" y="1266371"/>
            <a:chExt cx="4533859" cy="4727575"/>
          </a:xfrm>
        </p:grpSpPr>
        <p:pic>
          <p:nvPicPr>
            <p:cNvPr id="9" name="Picture 2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296400" y="1266371"/>
              <a:ext cx="4533859" cy="4727575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6="http://schemas.microsoft.com/office/drawing/2014/main" xmlns:p14="http://schemas.microsoft.com/office/powerpoint/2010/main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0" name="TextBox 9"/>
            <p:cNvSpPr txBox="1"/>
            <p:nvPr/>
          </p:nvSpPr>
          <p:spPr>
            <a:xfrm>
              <a:off x="9311461" y="1278496"/>
              <a:ext cx="4495801" cy="485939"/>
            </a:xfrm>
            <a:prstGeom prst="rect">
              <a:avLst/>
            </a:prstGeom>
            <a:solidFill>
              <a:sysClr val="window" lastClr="FFFFFF"/>
            </a:solidFill>
          </p:spPr>
          <p:txBody>
            <a:bodyPr wrap="square" rtlCol="0">
              <a:spAutoFit/>
            </a:bodyPr>
            <a:lstStyle/>
            <a:p>
              <a:pPr algn="ctr" defTabSz="914400">
                <a:defRPr/>
              </a:pPr>
              <a:r>
                <a:rPr lang="en-US" sz="1200" b="1" kern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Distribuição dos casos de cólera e dos poços de água implicados - zona de Golden Square em Londres, 1854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327290369"/>
      </p:ext>
    </p:extLst>
  </p:cSld>
  <p:clrMapOvr>
    <a:masterClrMapping/>
  </p:clrMapOvr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sz="half" idx="2"/>
          </p:nvPr>
        </p:nvSpPr>
        <p:spPr>
          <a:noFill/>
        </p:spPr>
        <p:txBody>
          <a:bodyPr/>
          <a:lstStyle/>
          <a:p>
            <a:pPr marL="0" indent="0" algn="ctr">
              <a:spcBef>
                <a:spcPts val="0"/>
              </a:spcBef>
              <a:buNone/>
            </a:pPr>
            <a:r>
              <a:rPr lang="en-US" alt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Distribuição</a:t>
            </a:r>
            <a:r>
              <a:rPr lang="en-U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geográfica</a:t>
            </a:r>
            <a:r>
              <a:rPr lang="en-U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dos </a:t>
            </a:r>
            <a:r>
              <a:rPr lang="en-US" alt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casos</a:t>
            </a:r>
            <a:r>
              <a:rPr lang="en-U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do </a:t>
            </a:r>
            <a:r>
              <a:rPr lang="en-US" alt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surto</a:t>
            </a:r>
            <a:r>
              <a:rPr lang="en-U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en-US" alt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sarampo</a:t>
            </a:r>
            <a:r>
              <a:rPr lang="en-U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- </a:t>
            </a:r>
            <a:r>
              <a:rPr lang="en-US" alt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Etiópia</a:t>
            </a:r>
            <a:r>
              <a:rPr lang="en-U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Semanas 1-41</a:t>
            </a:r>
            <a:r>
              <a:rPr lang="en-U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, 2019 (29 de </a:t>
            </a:r>
            <a:r>
              <a:rPr lang="en-US" alt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Dezembro</a:t>
            </a:r>
            <a:r>
              <a:rPr lang="en-U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de 2018-13 de </a:t>
            </a:r>
            <a:r>
              <a:rPr lang="en-US" altLang="en-US" sz="2400" dirty="0" err="1">
                <a:latin typeface="Arial" panose="020B0604020202020204" pitchFamily="34" charset="0"/>
                <a:cs typeface="Arial" panose="020B0604020202020204" pitchFamily="34" charset="0"/>
              </a:rPr>
              <a:t>Outubro</a:t>
            </a:r>
            <a:r>
              <a:rPr lang="en-U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de 2019) </a:t>
            </a:r>
            <a:endParaRPr lang="en-US" sz="240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63A50FB-922C-935A-04A0-3571D0F179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err="1"/>
              <a:t>Exemplo</a:t>
            </a:r>
            <a:r>
              <a:rPr lang="en-US" altLang="en-US" dirty="0"/>
              <a:t> 2: Mapa de </a:t>
            </a:r>
            <a:r>
              <a:rPr lang="en-US" altLang="en-US" dirty="0" err="1"/>
              <a:t>pontos</a:t>
            </a:r>
            <a:br>
              <a:rPr lang="en-US" dirty="0"/>
            </a:br>
            <a:endParaRPr lang="pt-BR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6"/>
          </p:nvPr>
        </p:nvSpPr>
        <p:spPr>
          <a:xfrm>
            <a:off x="2103120" y="6475943"/>
            <a:ext cx="7435427" cy="107738"/>
          </a:xfrm>
          <a:prstGeom prst="rect">
            <a:avLst/>
          </a:prstGeom>
        </p:spPr>
        <p:txBody>
          <a:bodyPr/>
          <a:lstStyle/>
          <a:p>
            <a:pPr>
              <a:spcBef>
                <a:spcPts val="0"/>
              </a:spcBef>
            </a:pPr>
            <a:r>
              <a:rPr lang="en-US" sz="1200" dirty="0"/>
              <a:t>OMS-</a:t>
            </a:r>
            <a:r>
              <a:rPr lang="en-US" sz="1200" dirty="0" err="1"/>
              <a:t>África</a:t>
            </a:r>
            <a:r>
              <a:rPr lang="en-US" sz="1200" dirty="0"/>
              <a:t>. Boletim </a:t>
            </a:r>
            <a:r>
              <a:rPr lang="en-US" sz="1200" dirty="0" err="1"/>
              <a:t>Semanal</a:t>
            </a:r>
            <a:r>
              <a:rPr lang="en-US" sz="1200" dirty="0"/>
              <a:t> </a:t>
            </a:r>
            <a:r>
              <a:rPr lang="en-US" sz="1200" dirty="0" err="1"/>
              <a:t>sobre</a:t>
            </a:r>
            <a:r>
              <a:rPr lang="en-US" sz="1200" dirty="0"/>
              <a:t> </a:t>
            </a:r>
            <a:r>
              <a:rPr lang="en-US" sz="1200" dirty="0" err="1"/>
              <a:t>Surtos</a:t>
            </a:r>
            <a:r>
              <a:rPr lang="en-US" sz="1200" dirty="0"/>
              <a:t> e </a:t>
            </a:r>
            <a:r>
              <a:rPr lang="en-US" sz="1200" dirty="0" err="1"/>
              <a:t>Outras</a:t>
            </a:r>
            <a:r>
              <a:rPr lang="en-US" sz="1200" dirty="0"/>
              <a:t> </a:t>
            </a:r>
            <a:r>
              <a:rPr lang="en-US" sz="1200" dirty="0" err="1"/>
              <a:t>Emergências</a:t>
            </a:r>
            <a:r>
              <a:rPr lang="en-US" sz="1200" dirty="0"/>
              <a:t>. Semana 42, 20 de </a:t>
            </a:r>
            <a:r>
              <a:rPr lang="en-US" sz="1200" dirty="0" err="1"/>
              <a:t>Outubro</a:t>
            </a:r>
            <a:r>
              <a:rPr lang="en-US" sz="1200" dirty="0"/>
              <a:t> de 2019.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2CFE80C-7F75-48D2-B4DC-1E35EAAEFDBB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84" t="2309" r="2089" b="2458"/>
          <a:stretch/>
        </p:blipFill>
        <p:spPr>
          <a:xfrm>
            <a:off x="3561346" y="2526632"/>
            <a:ext cx="5017169" cy="3501189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64011066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ECCF801-8B3E-F992-1B16-6F6E29565DA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1">
            <a:extLst>
              <a:ext uri="{FF2B5EF4-FFF2-40B4-BE49-F238E27FC236}">
                <a16:creationId xmlns:a16="http://schemas.microsoft.com/office/drawing/2014/main" id="{75507598-CCE6-C6B8-CC4F-B59116BBF73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8200" y="1478857"/>
            <a:ext cx="11003280" cy="4639309"/>
          </a:xfrm>
        </p:spPr>
        <p:txBody>
          <a:bodyPr/>
          <a:lstStyle/>
          <a:p>
            <a:pPr marL="514350" indent="-514350">
              <a:spcBef>
                <a:spcPts val="672"/>
              </a:spcBef>
              <a:buFont typeface="+mj-lt"/>
              <a:buAutoNum type="arabicPeriod"/>
            </a:pPr>
            <a:r>
              <a:rPr lang="en-US" altLang="en-US" dirty="0" err="1">
                <a:solidFill>
                  <a:srgbClr val="A6A6A6"/>
                </a:solidFill>
              </a:rPr>
              <a:t>Reunir</a:t>
            </a:r>
            <a:r>
              <a:rPr lang="en-US" altLang="en-US" dirty="0">
                <a:solidFill>
                  <a:srgbClr val="A6A6A6"/>
                </a:solidFill>
              </a:rPr>
              <a:t> </a:t>
            </a:r>
            <a:r>
              <a:rPr lang="en-US" altLang="en-US" dirty="0" err="1">
                <a:solidFill>
                  <a:srgbClr val="A6A6A6"/>
                </a:solidFill>
              </a:rPr>
              <a:t>uma</a:t>
            </a:r>
            <a:r>
              <a:rPr lang="en-US" altLang="en-US" dirty="0">
                <a:solidFill>
                  <a:srgbClr val="A6A6A6"/>
                </a:solidFill>
              </a:rPr>
              <a:t> equipe</a:t>
            </a:r>
            <a:endParaRPr lang="en-US" dirty="0">
              <a:solidFill>
                <a:srgbClr val="A6A6A6"/>
              </a:solidFill>
            </a:endParaRPr>
          </a:p>
          <a:p>
            <a:pPr marL="514350" indent="-514350">
              <a:spcBef>
                <a:spcPts val="672"/>
              </a:spcBef>
              <a:buFont typeface="+mj-lt"/>
              <a:buAutoNum type="arabicPeriod"/>
            </a:pPr>
            <a:r>
              <a:rPr lang="en-US" altLang="en-US" dirty="0" err="1">
                <a:solidFill>
                  <a:srgbClr val="A6A6A6"/>
                </a:solidFill>
              </a:rPr>
              <a:t>Adotar</a:t>
            </a:r>
            <a:r>
              <a:rPr lang="en-US" altLang="en-US" dirty="0">
                <a:solidFill>
                  <a:srgbClr val="A6A6A6"/>
                </a:solidFill>
              </a:rPr>
              <a:t> as </a:t>
            </a:r>
            <a:r>
              <a:rPr lang="en-US" altLang="en-US" dirty="0" err="1">
                <a:solidFill>
                  <a:srgbClr val="A6A6A6"/>
                </a:solidFill>
              </a:rPr>
              <a:t>disposições</a:t>
            </a:r>
            <a:r>
              <a:rPr lang="en-US" altLang="en-US" dirty="0">
                <a:solidFill>
                  <a:srgbClr val="A6A6A6"/>
                </a:solidFill>
              </a:rPr>
              <a:t> </a:t>
            </a:r>
            <a:r>
              <a:rPr lang="en-US" altLang="en-US" dirty="0" err="1">
                <a:solidFill>
                  <a:srgbClr val="A6A6A6"/>
                </a:solidFill>
              </a:rPr>
              <a:t>administrativas</a:t>
            </a:r>
            <a:r>
              <a:rPr lang="en-US" altLang="en-US" dirty="0">
                <a:solidFill>
                  <a:srgbClr val="A6A6A6"/>
                </a:solidFill>
              </a:rPr>
              <a:t>, </a:t>
            </a:r>
            <a:r>
              <a:rPr lang="en-US" altLang="en-US" dirty="0" err="1">
                <a:solidFill>
                  <a:srgbClr val="A6A6A6"/>
                </a:solidFill>
              </a:rPr>
              <a:t>pessoais</a:t>
            </a:r>
            <a:r>
              <a:rPr lang="en-US" altLang="en-US" dirty="0">
                <a:solidFill>
                  <a:srgbClr val="A6A6A6"/>
                </a:solidFill>
              </a:rPr>
              <a:t>, </a:t>
            </a:r>
            <a:r>
              <a:rPr lang="en-US" altLang="en-US" dirty="0" err="1">
                <a:solidFill>
                  <a:srgbClr val="A6A6A6"/>
                </a:solidFill>
              </a:rPr>
              <a:t>financeiras</a:t>
            </a:r>
            <a:r>
              <a:rPr lang="en-US" altLang="en-US" dirty="0">
                <a:solidFill>
                  <a:srgbClr val="A6A6A6"/>
                </a:solidFill>
              </a:rPr>
              <a:t> e </a:t>
            </a:r>
            <a:r>
              <a:rPr lang="en-US" altLang="en-US" dirty="0" err="1">
                <a:solidFill>
                  <a:srgbClr val="A6A6A6"/>
                </a:solidFill>
              </a:rPr>
              <a:t>logísticas</a:t>
            </a:r>
            <a:r>
              <a:rPr lang="en-US" altLang="en-US" dirty="0">
                <a:solidFill>
                  <a:srgbClr val="A6A6A6"/>
                </a:solidFill>
              </a:rPr>
              <a:t> </a:t>
            </a:r>
            <a:r>
              <a:rPr lang="en-US" altLang="en-US" dirty="0" err="1">
                <a:solidFill>
                  <a:srgbClr val="A6A6A6"/>
                </a:solidFill>
              </a:rPr>
              <a:t>necessárias</a:t>
            </a:r>
            <a:endParaRPr lang="en-US" altLang="en-US" dirty="0">
              <a:solidFill>
                <a:srgbClr val="A6A6A6"/>
              </a:solidFill>
            </a:endParaRPr>
          </a:p>
          <a:p>
            <a:pPr marL="514350" indent="-514350">
              <a:spcBef>
                <a:spcPts val="672"/>
              </a:spcBef>
              <a:buFont typeface="+mj-lt"/>
              <a:buAutoNum type="arabicPeriod"/>
            </a:pPr>
            <a:r>
              <a:rPr lang="en-US" altLang="en-US" dirty="0"/>
              <a:t>Saber </a:t>
            </a:r>
            <a:r>
              <a:rPr lang="en-US" altLang="en-US" dirty="0" err="1"/>
              <a:t>mais</a:t>
            </a:r>
            <a:r>
              <a:rPr lang="en-US" altLang="en-US" dirty="0"/>
              <a:t> </a:t>
            </a:r>
            <a:r>
              <a:rPr lang="en-US" altLang="en-US" dirty="0" err="1"/>
              <a:t>sobre</a:t>
            </a:r>
            <a:r>
              <a:rPr lang="en-US" altLang="en-US" dirty="0"/>
              <a:t> a </a:t>
            </a:r>
            <a:r>
              <a:rPr lang="en-US" altLang="en-US" dirty="0" err="1"/>
              <a:t>doença</a:t>
            </a:r>
            <a:r>
              <a:rPr lang="en-US" altLang="en-US" dirty="0"/>
              <a:t> </a:t>
            </a:r>
            <a:r>
              <a:rPr lang="en-US" altLang="en-US" dirty="0" err="1"/>
              <a:t>confirmada</a:t>
            </a:r>
            <a:r>
              <a:rPr lang="en-US" altLang="en-US" dirty="0"/>
              <a:t> </a:t>
            </a:r>
            <a:r>
              <a:rPr lang="en-US" altLang="en-US" dirty="0" err="1"/>
              <a:t>ou</a:t>
            </a:r>
            <a:r>
              <a:rPr lang="en-US" altLang="en-US" dirty="0"/>
              <a:t> as </a:t>
            </a:r>
            <a:r>
              <a:rPr lang="en-US" altLang="en-US" dirty="0" err="1"/>
              <a:t>doenças</a:t>
            </a:r>
            <a:r>
              <a:rPr lang="en-US" altLang="en-US" dirty="0"/>
              <a:t> </a:t>
            </a:r>
            <a:r>
              <a:rPr lang="en-US" altLang="en-US" dirty="0" err="1"/>
              <a:t>suspeitas</a:t>
            </a:r>
            <a:endParaRPr lang="en-US" altLang="en-US" dirty="0"/>
          </a:p>
          <a:p>
            <a:pPr marL="514350" indent="-514350">
              <a:spcBef>
                <a:spcPts val="672"/>
              </a:spcBef>
              <a:buFont typeface="+mj-lt"/>
              <a:buAutoNum type="arabicPeriod"/>
            </a:pPr>
            <a:r>
              <a:rPr lang="en-US" altLang="en-US" sz="2800" dirty="0" err="1">
                <a:solidFill>
                  <a:srgbClr val="A6A6A6"/>
                </a:solidFill>
              </a:rPr>
              <a:t>Colaborar</a:t>
            </a:r>
            <a:r>
              <a:rPr lang="en-US" altLang="en-US" sz="2800" dirty="0">
                <a:solidFill>
                  <a:srgbClr val="A6A6A6"/>
                </a:solidFill>
              </a:rPr>
              <a:t> com outros </a:t>
            </a:r>
            <a:r>
              <a:rPr lang="en-US" altLang="en-US" sz="2800" dirty="0" err="1">
                <a:solidFill>
                  <a:srgbClr val="A6A6A6"/>
                </a:solidFill>
              </a:rPr>
              <a:t>ministérios</a:t>
            </a:r>
            <a:r>
              <a:rPr lang="en-US" altLang="en-US" sz="2800" dirty="0">
                <a:solidFill>
                  <a:srgbClr val="A6A6A6"/>
                </a:solidFill>
              </a:rPr>
              <a:t>, </a:t>
            </a:r>
            <a:r>
              <a:rPr lang="en-US" altLang="en-US" sz="2800" dirty="0" err="1">
                <a:solidFill>
                  <a:srgbClr val="A6A6A6"/>
                </a:solidFill>
              </a:rPr>
              <a:t>agências</a:t>
            </a:r>
            <a:r>
              <a:rPr lang="en-US" altLang="en-US" sz="2800" dirty="0">
                <a:solidFill>
                  <a:srgbClr val="A6A6A6"/>
                </a:solidFill>
              </a:rPr>
              <a:t> </a:t>
            </a:r>
            <a:r>
              <a:rPr lang="en-US" altLang="en-US" sz="2800" dirty="0" err="1">
                <a:solidFill>
                  <a:srgbClr val="A6A6A6"/>
                </a:solidFill>
              </a:rPr>
              <a:t>parceiras</a:t>
            </a:r>
            <a:r>
              <a:rPr lang="en-US" altLang="en-US" sz="2800" dirty="0">
                <a:solidFill>
                  <a:srgbClr val="A6A6A6"/>
                </a:solidFill>
              </a:rPr>
              <a:t> e </a:t>
            </a:r>
            <a:br>
              <a:rPr lang="en-US" altLang="en-US" sz="2800" dirty="0">
                <a:solidFill>
                  <a:srgbClr val="A6A6A6"/>
                </a:solidFill>
              </a:rPr>
            </a:br>
            <a:r>
              <a:rPr lang="en-US" altLang="en-US" sz="2800" dirty="0" err="1">
                <a:solidFill>
                  <a:srgbClr val="A6A6A6"/>
                </a:solidFill>
              </a:rPr>
              <a:t>contactos</a:t>
            </a:r>
            <a:r>
              <a:rPr lang="en-US" altLang="en-US" sz="2800" dirty="0">
                <a:solidFill>
                  <a:srgbClr val="A6A6A6"/>
                </a:solidFill>
              </a:rPr>
              <a:t> </a:t>
            </a:r>
            <a:r>
              <a:rPr lang="en-US" altLang="en-US" sz="2800" dirty="0" err="1">
                <a:solidFill>
                  <a:srgbClr val="A6A6A6"/>
                </a:solidFill>
              </a:rPr>
              <a:t>locais</a:t>
            </a:r>
            <a:endParaRPr lang="en-US" altLang="en-US" sz="2800" dirty="0">
              <a:solidFill>
                <a:srgbClr val="A6A6A6"/>
              </a:solidFill>
            </a:endParaRPr>
          </a:p>
          <a:p>
            <a:pPr marL="514350" indent="-514350">
              <a:spcBef>
                <a:spcPts val="672"/>
              </a:spcBef>
              <a:buFont typeface="+mj-lt"/>
              <a:buAutoNum type="arabicPeriod"/>
            </a:pPr>
            <a:r>
              <a:rPr lang="en-US" altLang="en-US" sz="2800" dirty="0" err="1">
                <a:solidFill>
                  <a:srgbClr val="A6A6A6"/>
                </a:solidFill>
              </a:rPr>
              <a:t>Coordenar</a:t>
            </a:r>
            <a:r>
              <a:rPr lang="en-US" altLang="en-US" sz="2800" dirty="0">
                <a:solidFill>
                  <a:srgbClr val="A6A6A6"/>
                </a:solidFill>
              </a:rPr>
              <a:t> </a:t>
            </a:r>
            <a:r>
              <a:rPr lang="en-US" altLang="en-US" sz="2800" dirty="0" err="1">
                <a:solidFill>
                  <a:srgbClr val="A6A6A6"/>
                </a:solidFill>
              </a:rPr>
              <a:t>uma</a:t>
            </a:r>
            <a:r>
              <a:rPr lang="en-US" altLang="en-US" sz="2800" dirty="0">
                <a:solidFill>
                  <a:srgbClr val="A6A6A6"/>
                </a:solidFill>
              </a:rPr>
              <a:t> </a:t>
            </a:r>
            <a:r>
              <a:rPr lang="en-US" altLang="en-US" sz="2800" dirty="0" err="1">
                <a:solidFill>
                  <a:srgbClr val="A6A6A6"/>
                </a:solidFill>
              </a:rPr>
              <a:t>investigação</a:t>
            </a:r>
            <a:r>
              <a:rPr lang="en-US" altLang="en-US" sz="2800" dirty="0">
                <a:solidFill>
                  <a:srgbClr val="A6A6A6"/>
                </a:solidFill>
              </a:rPr>
              <a:t> </a:t>
            </a:r>
            <a:r>
              <a:rPr lang="en-US" altLang="en-US" sz="2800" dirty="0" err="1">
                <a:solidFill>
                  <a:srgbClr val="A6A6A6"/>
                </a:solidFill>
              </a:rPr>
              <a:t>multissectorial</a:t>
            </a:r>
            <a:r>
              <a:rPr lang="en-US" altLang="en-US" sz="2800" dirty="0">
                <a:solidFill>
                  <a:srgbClr val="A6A6A6"/>
                </a:solidFill>
              </a:rPr>
              <a:t> se </a:t>
            </a:r>
            <a:r>
              <a:rPr lang="en-US" altLang="en-US" sz="2800" dirty="0" err="1">
                <a:solidFill>
                  <a:srgbClr val="A6A6A6"/>
                </a:solidFill>
              </a:rPr>
              <a:t>houver</a:t>
            </a:r>
            <a:r>
              <a:rPr lang="en-US" altLang="en-US" sz="2800" dirty="0">
                <a:solidFill>
                  <a:srgbClr val="A6A6A6"/>
                </a:solidFill>
              </a:rPr>
              <a:t> </a:t>
            </a:r>
            <a:r>
              <a:rPr lang="en-US" altLang="en-US" sz="2800" dirty="0" err="1">
                <a:solidFill>
                  <a:srgbClr val="A6A6A6"/>
                </a:solidFill>
              </a:rPr>
              <a:t>suspeita</a:t>
            </a:r>
            <a:r>
              <a:rPr lang="en-US" altLang="en-US" sz="2800" dirty="0">
                <a:solidFill>
                  <a:srgbClr val="A6A6A6"/>
                </a:solidFill>
              </a:rPr>
              <a:t> </a:t>
            </a:r>
            <a:r>
              <a:rPr lang="en-US" altLang="en-US" sz="2800" dirty="0" err="1">
                <a:solidFill>
                  <a:srgbClr val="A6A6A6"/>
                </a:solidFill>
              </a:rPr>
              <a:t>ou</a:t>
            </a:r>
            <a:r>
              <a:rPr lang="en-US" altLang="en-US" sz="2800" dirty="0">
                <a:solidFill>
                  <a:srgbClr val="A6A6A6"/>
                </a:solidFill>
              </a:rPr>
              <a:t> </a:t>
            </a:r>
            <a:r>
              <a:rPr lang="en-US" altLang="en-US" sz="2800" dirty="0" err="1">
                <a:solidFill>
                  <a:srgbClr val="A6A6A6"/>
                </a:solidFill>
              </a:rPr>
              <a:t>confirmação</a:t>
            </a:r>
            <a:r>
              <a:rPr lang="en-US" altLang="en-US" sz="2800" dirty="0">
                <a:solidFill>
                  <a:srgbClr val="A6A6A6"/>
                </a:solidFill>
              </a:rPr>
              <a:t> de </a:t>
            </a:r>
            <a:r>
              <a:rPr lang="en-US" altLang="en-US" sz="2800" dirty="0" err="1">
                <a:solidFill>
                  <a:srgbClr val="A6A6A6"/>
                </a:solidFill>
              </a:rPr>
              <a:t>uma</a:t>
            </a:r>
            <a:r>
              <a:rPr lang="en-US" altLang="en-US" sz="2800" dirty="0">
                <a:solidFill>
                  <a:srgbClr val="A6A6A6"/>
                </a:solidFill>
              </a:rPr>
              <a:t> </a:t>
            </a:r>
            <a:r>
              <a:rPr lang="en-US" altLang="en-US" sz="2800" dirty="0" err="1">
                <a:solidFill>
                  <a:srgbClr val="A6A6A6"/>
                </a:solidFill>
              </a:rPr>
              <a:t>doença</a:t>
            </a:r>
            <a:r>
              <a:rPr lang="en-US" altLang="en-US" sz="2800" dirty="0">
                <a:solidFill>
                  <a:srgbClr val="A6A6A6"/>
                </a:solidFill>
              </a:rPr>
              <a:t> </a:t>
            </a:r>
            <a:r>
              <a:rPr lang="en-US" altLang="en-US" sz="2800" dirty="0" err="1">
                <a:solidFill>
                  <a:srgbClr val="A6A6A6"/>
                </a:solidFill>
              </a:rPr>
              <a:t>zoonótica</a:t>
            </a:r>
            <a:endParaRPr lang="en-US" altLang="en-US" sz="2800" dirty="0">
              <a:solidFill>
                <a:srgbClr val="A6A6A6"/>
              </a:solidFill>
            </a:endParaRPr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17F4CF1D-5ACD-EAD2-6D7E-14B5A5CA67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57200"/>
            <a:ext cx="11106150" cy="800100"/>
          </a:xfrm>
        </p:spPr>
        <p:txBody>
          <a:bodyPr lIns="91440" tIns="45720" rIns="91440" bIns="45720" anchor="t"/>
          <a:lstStyle/>
          <a:p>
            <a:r>
              <a:rPr lang="en-US" altLang="en-US" dirty="0"/>
              <a:t>Passo 1: </a:t>
            </a:r>
            <a:r>
              <a:rPr lang="en-US" altLang="en-US" dirty="0" err="1"/>
              <a:t>Preparar</a:t>
            </a:r>
            <a:r>
              <a:rPr lang="en-US" altLang="en-US" dirty="0"/>
              <a:t> </a:t>
            </a:r>
            <a:r>
              <a:rPr lang="en-US" altLang="en-US" sz="4400" dirty="0"/>
              <a:t>o </a:t>
            </a:r>
            <a:r>
              <a:rPr lang="en-US" altLang="en-US" sz="4400" dirty="0" err="1"/>
              <a:t>trabalho</a:t>
            </a:r>
            <a:r>
              <a:rPr lang="en-US" altLang="en-US" sz="4400" dirty="0"/>
              <a:t> de campo (2/3)</a:t>
            </a: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1617224935"/>
      </p:ext>
    </p:extLst>
  </p:cSld>
  <p:clrMapOvr>
    <a:masterClrMapping/>
  </p:clrMapOvr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 algn="ctr">
              <a:lnSpc>
                <a:spcPct val="90000"/>
              </a:lnSpc>
              <a:spcBef>
                <a:spcPts val="0"/>
              </a:spcBef>
              <a:buNone/>
            </a:pPr>
            <a:r>
              <a:rPr lang="en-US" sz="2400">
                <a:latin typeface="Arial"/>
                <a:cs typeface="Arial"/>
              </a:rPr>
              <a:t>Ocorrência mundial de raiva canina - 2022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5AA1D70-B590-4769-9103-FE68A7E4DD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Exemplo</a:t>
            </a:r>
            <a:r>
              <a:rPr lang="en-US" dirty="0"/>
              <a:t>: Mapa de </a:t>
            </a:r>
            <a:r>
              <a:rPr lang="en-US" dirty="0" err="1"/>
              <a:t>área</a:t>
            </a:r>
            <a:endParaRPr lang="en-US" dirty="0"/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C0FBCF5C-E6ED-583F-4A00-D4C92A93EF9D}"/>
              </a:ext>
            </a:extLst>
          </p:cNvPr>
          <p:cNvSpPr>
            <a:spLocks noGrp="1"/>
          </p:cNvSpPr>
          <p:nvPr>
            <p:ph type="body" sz="quarter" idx="4294967295"/>
          </p:nvPr>
        </p:nvSpPr>
        <p:spPr>
          <a:xfrm>
            <a:off x="5127943" y="6400800"/>
            <a:ext cx="4560887" cy="242888"/>
          </a:xfrm>
          <a:prstGeom prst="rect">
            <a:avLst/>
          </a:prstGeom>
        </p:spPr>
        <p:txBody>
          <a:bodyPr/>
          <a:lstStyle/>
          <a:p>
            <a:pPr marL="0" indent="0">
              <a:buNone/>
            </a:pPr>
            <a:r>
              <a:rPr lang="en-US" sz="1400" dirty="0" err="1">
                <a:hlinkClick r:id="rId3"/>
              </a:rPr>
              <a:t>Ocorrência</a:t>
            </a:r>
            <a:r>
              <a:rPr lang="en-US" sz="1400" dirty="0">
                <a:hlinkClick r:id="rId3"/>
              </a:rPr>
              <a:t> da </a:t>
            </a:r>
            <a:r>
              <a:rPr lang="en-US" sz="1400" dirty="0" err="1">
                <a:hlinkClick r:id="rId3"/>
              </a:rPr>
              <a:t>Raiva</a:t>
            </a:r>
            <a:r>
              <a:rPr lang="en-US" sz="1400" dirty="0">
                <a:hlinkClick r:id="rId3"/>
              </a:rPr>
              <a:t> | </a:t>
            </a:r>
            <a:r>
              <a:rPr lang="en-US" sz="1400" dirty="0" err="1">
                <a:hlinkClick r:id="rId3"/>
              </a:rPr>
              <a:t>Raiva</a:t>
            </a:r>
            <a:r>
              <a:rPr lang="en-US" sz="1400" dirty="0">
                <a:hlinkClick r:id="rId3"/>
              </a:rPr>
              <a:t> - Boletim - Europa (fli.de)</a:t>
            </a:r>
            <a:endParaRPr lang="en-US" sz="1400" dirty="0"/>
          </a:p>
        </p:txBody>
      </p:sp>
      <p:pic>
        <p:nvPicPr>
          <p:cNvPr id="4" name="Picture 4">
            <a:extLst>
              <a:ext uri="{FF2B5EF4-FFF2-40B4-BE49-F238E27FC236}">
                <a16:creationId xmlns:a16="http://schemas.microsoft.com/office/drawing/2014/main" id="{F8B72481-3009-C272-5F00-B092831D7B4E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564" t="5043" r="5121" b="8406"/>
          <a:stretch/>
        </p:blipFill>
        <p:spPr>
          <a:xfrm>
            <a:off x="2418347" y="1997242"/>
            <a:ext cx="7086600" cy="3669632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522111961"/>
      </p:ext>
    </p:extLst>
  </p:cSld>
  <p:clrMapOvr>
    <a:masterClrMapping/>
  </p:clrMapOvr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altLang="en-US"/>
              <a:t>Idade</a:t>
            </a:r>
          </a:p>
          <a:p>
            <a:r>
              <a:rPr lang="en-US" altLang="en-US"/>
              <a:t>Sexo</a:t>
            </a:r>
          </a:p>
          <a:p>
            <a:r>
              <a:rPr lang="en-US" altLang="en-US"/>
              <a:t>Etnia, religião ou outra afiliação</a:t>
            </a:r>
          </a:p>
          <a:p>
            <a:r>
              <a:rPr lang="en-US" altLang="en-US"/>
              <a:t>Ocupação</a:t>
            </a:r>
          </a:p>
          <a:p>
            <a:r>
              <a:rPr lang="en-US" altLang="en-US"/>
              <a:t>Rendimento</a:t>
            </a:r>
          </a:p>
          <a:p>
            <a:r>
              <a:rPr lang="en-US" altLang="en-US"/>
              <a:t>Estado civil</a:t>
            </a:r>
          </a:p>
          <a:p>
            <a:r>
              <a:rPr lang="en-US" altLang="en-US"/>
              <a:t>Condições médicas subjacentes</a:t>
            </a:r>
          </a:p>
          <a:p>
            <a:r>
              <a:rPr lang="en-US" altLang="en-US"/>
              <a:t>Outros</a:t>
            </a:r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0AC842E6-69F4-4019-933E-7A668B1EAA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Caraterísticas</a:t>
            </a:r>
            <a:r>
              <a:rPr lang="en-US" dirty="0"/>
              <a:t> da </a:t>
            </a:r>
            <a:r>
              <a:rPr lang="en-US" dirty="0" err="1"/>
              <a:t>pessoa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04714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</p:bldLst>
  </p:timing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1">
            <a:extLst>
              <a:ext uri="{FF2B5EF4-FFF2-40B4-BE49-F238E27FC236}">
                <a16:creationId xmlns:a16="http://schemas.microsoft.com/office/drawing/2014/main" id="{CFFF0280-0BE7-010C-69B5-63EB631F0B56}"/>
              </a:ext>
            </a:extLst>
          </p:cNvPr>
          <p:cNvSpPr txBox="1">
            <a:spLocks/>
          </p:cNvSpPr>
          <p:nvPr/>
        </p:nvSpPr>
        <p:spPr>
          <a:xfrm>
            <a:off x="838200" y="1478857"/>
            <a:ext cx="10515600" cy="4639309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Wingdings" panose="05000000000000000000" pitchFamily="2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‒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‒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en-US" sz="2400" dirty="0" err="1"/>
              <a:t>Espécies</a:t>
            </a:r>
            <a:endParaRPr lang="en-US" altLang="en-US" sz="2400" dirty="0"/>
          </a:p>
          <a:p>
            <a:r>
              <a:rPr lang="en-US" altLang="en-US" sz="2400" dirty="0" err="1"/>
              <a:t>Domesticado</a:t>
            </a:r>
            <a:r>
              <a:rPr lang="en-US" altLang="en-US" sz="2400" dirty="0"/>
              <a:t> </a:t>
            </a:r>
            <a:r>
              <a:rPr lang="en-US" altLang="en-US" sz="2400" dirty="0" err="1"/>
              <a:t>ou</a:t>
            </a:r>
            <a:r>
              <a:rPr lang="en-US" altLang="en-US" sz="2400" dirty="0"/>
              <a:t> </a:t>
            </a:r>
            <a:r>
              <a:rPr lang="en-US" altLang="en-US" sz="2400" dirty="0" err="1"/>
              <a:t>selvagem</a:t>
            </a:r>
            <a:endParaRPr lang="en-US" altLang="en-US" sz="2400" dirty="0"/>
          </a:p>
          <a:p>
            <a:r>
              <a:rPr lang="en-US" altLang="en-US" sz="2400" dirty="0" err="1"/>
              <a:t>Raça</a:t>
            </a:r>
            <a:endParaRPr lang="en-US" altLang="en-US" sz="2400" dirty="0"/>
          </a:p>
          <a:p>
            <a:r>
              <a:rPr lang="en-US" altLang="en-US" sz="2400" dirty="0" err="1"/>
              <a:t>Idade</a:t>
            </a:r>
            <a:endParaRPr lang="en-US" sz="2400" dirty="0"/>
          </a:p>
          <a:p>
            <a:r>
              <a:rPr lang="en-US" altLang="en-US" sz="2400" dirty="0" err="1"/>
              <a:t>Sexo</a:t>
            </a:r>
            <a:endParaRPr lang="en-US" altLang="en-US" sz="2400" dirty="0"/>
          </a:p>
          <a:p>
            <a:r>
              <a:rPr lang="en-US" altLang="en-US" sz="2400" dirty="0" err="1"/>
              <a:t>Função</a:t>
            </a:r>
            <a:endParaRPr lang="en-US" altLang="en-US" sz="2400" dirty="0"/>
          </a:p>
          <a:p>
            <a:pPr lvl="1"/>
            <a:r>
              <a:rPr lang="en-US" altLang="en-US" sz="2000" dirty="0"/>
              <a:t>Frangos de abate (</a:t>
            </a:r>
            <a:r>
              <a:rPr lang="en-US" altLang="en-US" sz="2000" dirty="0" err="1"/>
              <a:t>aves</a:t>
            </a:r>
            <a:r>
              <a:rPr lang="en-US" altLang="en-US" sz="2000" dirty="0"/>
              <a:t> de capoeira)</a:t>
            </a:r>
          </a:p>
          <a:p>
            <a:pPr lvl="1"/>
            <a:r>
              <a:rPr lang="en-US" altLang="en-US" sz="2000" dirty="0" err="1"/>
              <a:t>Poedeira</a:t>
            </a:r>
            <a:r>
              <a:rPr lang="en-US" altLang="en-US" sz="2000" dirty="0"/>
              <a:t> (</a:t>
            </a:r>
            <a:r>
              <a:rPr lang="en-US" altLang="en-US" sz="2000" dirty="0" err="1"/>
              <a:t>aves</a:t>
            </a:r>
            <a:r>
              <a:rPr lang="en-US" altLang="en-US" sz="2000" dirty="0"/>
              <a:t> de capoeira)</a:t>
            </a:r>
          </a:p>
          <a:p>
            <a:pPr lvl="1"/>
            <a:r>
              <a:rPr lang="en-US" altLang="en-US" sz="2000" dirty="0"/>
              <a:t>Carne (</a:t>
            </a:r>
            <a:r>
              <a:rPr lang="en-US" altLang="en-US" sz="2000" dirty="0" err="1"/>
              <a:t>gado</a:t>
            </a:r>
            <a:r>
              <a:rPr lang="en-US" altLang="en-US" sz="2000" dirty="0"/>
              <a:t>)</a:t>
            </a:r>
          </a:p>
          <a:p>
            <a:pPr lvl="1"/>
            <a:r>
              <a:rPr lang="en-US" altLang="en-US" sz="2000" dirty="0" err="1"/>
              <a:t>Lacticínios</a:t>
            </a:r>
            <a:r>
              <a:rPr lang="en-US" altLang="en-US" sz="2000" dirty="0"/>
              <a:t> (</a:t>
            </a:r>
            <a:r>
              <a:rPr lang="en-US" altLang="en-US" sz="2000" dirty="0" err="1"/>
              <a:t>gado</a:t>
            </a:r>
            <a:r>
              <a:rPr lang="en-US" altLang="en-US" sz="2000" dirty="0"/>
              <a:t>)</a:t>
            </a:r>
          </a:p>
          <a:p>
            <a:pPr marL="287020" indent="-287020"/>
            <a:endParaRPr lang="en-US" alt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0EA090E-AE9C-7981-4985-C6114054FE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Caraterísticas</a:t>
            </a:r>
            <a:r>
              <a:rPr lang="en-US" dirty="0"/>
              <a:t> dos </a:t>
            </a:r>
            <a:r>
              <a:rPr lang="en-US" dirty="0" err="1"/>
              <a:t>animais</a:t>
            </a:r>
            <a:br>
              <a:rPr lang="en-US" dirty="0"/>
            </a:b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8519810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sz="2400" b="1" dirty="0" err="1"/>
              <a:t>Distribuição</a:t>
            </a:r>
            <a:r>
              <a:rPr lang="en-US" sz="2400" b="1" dirty="0"/>
              <a:t> dos </a:t>
            </a:r>
            <a:r>
              <a:rPr lang="en-US" sz="2400" b="1" dirty="0" err="1"/>
              <a:t>casos</a:t>
            </a:r>
            <a:r>
              <a:rPr lang="en-US" sz="2400" b="1" dirty="0"/>
              <a:t> de Doença M </a:t>
            </a:r>
            <a:r>
              <a:rPr lang="en-US" sz="2400" b="1" dirty="0" err="1"/>
              <a:t>por</a:t>
            </a:r>
            <a:r>
              <a:rPr lang="en-US" sz="2400" b="1" dirty="0"/>
              <a:t> </a:t>
            </a:r>
            <a:r>
              <a:rPr lang="en-US" sz="2400" b="1" dirty="0" err="1"/>
              <a:t>ano</a:t>
            </a:r>
            <a:r>
              <a:rPr lang="en-US" sz="2400" b="1" dirty="0"/>
              <a:t> de </a:t>
            </a:r>
            <a:r>
              <a:rPr lang="en-US" sz="2400" b="1" dirty="0" err="1"/>
              <a:t>escolaridade</a:t>
            </a:r>
            <a:r>
              <a:rPr lang="en-US" sz="2400" b="1" dirty="0"/>
              <a:t> e </a:t>
            </a:r>
            <a:r>
              <a:rPr lang="en-US" sz="2400" b="1" dirty="0" err="1"/>
              <a:t>sexo</a:t>
            </a:r>
            <a:r>
              <a:rPr lang="en-US" sz="2400" b="1" dirty="0"/>
              <a:t>, Escola X</a:t>
            </a:r>
            <a:endParaRPr lang="en-US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9BB6844-74C3-4B2F-A755-7D8D5EFE77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err="1"/>
              <a:t>Exemplo</a:t>
            </a:r>
            <a:r>
              <a:rPr lang="en-US" altLang="en-US" dirty="0"/>
              <a:t>: </a:t>
            </a:r>
            <a:r>
              <a:rPr lang="en-US" altLang="en-US" dirty="0" err="1"/>
              <a:t>Distribuição</a:t>
            </a:r>
            <a:r>
              <a:rPr lang="en-US" altLang="en-US" dirty="0"/>
              <a:t> de </a:t>
            </a:r>
            <a:r>
              <a:rPr lang="en-US" altLang="en-US" dirty="0" err="1"/>
              <a:t>casos</a:t>
            </a:r>
            <a:endParaRPr lang="en-US" dirty="0"/>
          </a:p>
        </p:txBody>
      </p:sp>
      <p:graphicFrame>
        <p:nvGraphicFramePr>
          <p:cNvPr id="10" name="Group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9404170"/>
              </p:ext>
            </p:extLst>
          </p:nvPr>
        </p:nvGraphicFramePr>
        <p:xfrm>
          <a:off x="2849880" y="2027238"/>
          <a:ext cx="6695563" cy="3535363"/>
        </p:xfrm>
        <a:graphic>
          <a:graphicData uri="http://schemas.openxmlformats.org/drawingml/2006/table">
            <a:tbl>
              <a:tblPr/>
              <a:tblGrid>
                <a:gridCol w="188607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0316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0316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60316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9144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Pct val="65000"/>
                        <a:buFont typeface="Wingdings" charset="0"/>
                        <a:buNone/>
                        <a:tabLst>
                          <a:tab pos="854075" algn="l"/>
                        </a:tabLst>
                      </a:pPr>
                      <a:r>
                        <a:rPr kumimoji="0" lang="en-US" sz="2400" b="0" i="0" u="sng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ＭＳ Ｐゴシック" charset="0"/>
                          <a:cs typeface="Arial" panose="020B0604020202020204" pitchFamily="34" charset="0"/>
                        </a:rPr>
                        <a:t>Grau</a:t>
                      </a:r>
                    </a:p>
                  </a:txBody>
                  <a:tcPr marL="92790" marR="92790" marT="137149" marB="45716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Pct val="65000"/>
                        <a:buFont typeface="Wingdings" charset="0"/>
                        <a:buNone/>
                        <a:tabLst>
                          <a:tab pos="854075" algn="l"/>
                        </a:tabLst>
                      </a:pPr>
                      <a:r>
                        <a:rPr kumimoji="0" lang="en-US" sz="2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ＭＳ Ｐゴシック" charset="0"/>
                          <a:cs typeface="Arial" panose="020B0604020202020204" pitchFamily="34" charset="0"/>
                        </a:rPr>
                        <a:t>Masculino</a:t>
                      </a:r>
                      <a:endParaRPr kumimoji="0" lang="en-US" sz="2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charset="0"/>
                        <a:cs typeface="Arial" panose="020B0604020202020204" pitchFamily="34" charset="0"/>
                      </a:endParaRPr>
                    </a:p>
                  </a:txBody>
                  <a:tcPr marL="92790" marR="92790" marT="0" marB="45716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Pct val="65000"/>
                        <a:buFont typeface="Wingdings" charset="0"/>
                        <a:buNone/>
                        <a:tabLst>
                          <a:tab pos="854075" algn="l"/>
                        </a:tabLst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ＭＳ Ｐゴシック" charset="0"/>
                          <a:cs typeface="Arial" panose="020B0604020202020204" pitchFamily="34" charset="0"/>
                        </a:rPr>
                        <a:t>Feminino</a:t>
                      </a:r>
                    </a:p>
                  </a:txBody>
                  <a:tcPr marL="92790" marR="92790" marT="0" marB="45716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Pct val="65000"/>
                        <a:buFont typeface="Wingdings" charset="0"/>
                        <a:buNone/>
                        <a:tabLst>
                          <a:tab pos="854075" algn="l"/>
                        </a:tabLst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ＭＳ Ｐゴシック" charset="0"/>
                          <a:cs typeface="Arial" panose="020B0604020202020204" pitchFamily="34" charset="0"/>
                        </a:rPr>
                        <a:t>Total</a:t>
                      </a:r>
                    </a:p>
                  </a:txBody>
                  <a:tcPr marL="92790" marR="92790" marT="0" marB="45716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33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1-3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</a:t>
                      </a:r>
                    </a:p>
                  </a:txBody>
                  <a:tcPr marL="7620" marR="7620" marT="7620" marB="914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</a:t>
                      </a:r>
                    </a:p>
                  </a:txBody>
                  <a:tcPr marL="7620" marR="7620" marT="7620" marB="914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</a:t>
                      </a:r>
                    </a:p>
                  </a:txBody>
                  <a:tcPr marL="7620" marR="7620" marT="7620" marB="914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33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4-6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</a:t>
                      </a:r>
                    </a:p>
                  </a:txBody>
                  <a:tcPr marL="7620" marR="7620" marT="7620" marB="914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</a:t>
                      </a:r>
                    </a:p>
                  </a:txBody>
                  <a:tcPr marL="7620" marR="7620" marT="7620" marB="914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19</a:t>
                      </a:r>
                    </a:p>
                  </a:txBody>
                  <a:tcPr marL="7620" marR="7620" marT="7620" marB="914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33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7-9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</a:t>
                      </a:r>
                    </a:p>
                  </a:txBody>
                  <a:tcPr marL="7620" marR="7620" marT="7620" marB="914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</a:t>
                      </a:r>
                    </a:p>
                  </a:txBody>
                  <a:tcPr marL="7620" marR="7620" marT="7620" marB="914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18</a:t>
                      </a:r>
                    </a:p>
                  </a:txBody>
                  <a:tcPr marL="7620" marR="7620" marT="7620" marB="914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33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10-12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</a:t>
                      </a:r>
                    </a:p>
                  </a:txBody>
                  <a:tcPr marL="7620" marR="7620" marT="7620" marB="914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</a:t>
                      </a:r>
                    </a:p>
                  </a:txBody>
                  <a:tcPr marL="7620" marR="7620" marT="7620" marB="914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17</a:t>
                      </a:r>
                    </a:p>
                  </a:txBody>
                  <a:tcPr marL="7620" marR="7620" marT="7620" marB="914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32436438"/>
                  </a:ext>
                </a:extLst>
              </a:tr>
              <a:tr h="4873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Pct val="65000"/>
                        <a:buFont typeface="Wingdings" charset="0"/>
                        <a:buNone/>
                        <a:tabLst>
                          <a:tab pos="854075" algn="l"/>
                        </a:tabLst>
                      </a:pP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charset="0"/>
                        <a:cs typeface="Arial" panose="020B0604020202020204" pitchFamily="34" charset="0"/>
                      </a:endParaRPr>
                    </a:p>
                  </a:txBody>
                  <a:tcPr marL="92790" marR="371159" marT="45716" marB="45716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40</a:t>
                      </a:r>
                    </a:p>
                  </a:txBody>
                  <a:tcPr marL="7620" marR="7620" marT="7620" marB="9144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34</a:t>
                      </a:r>
                    </a:p>
                  </a:txBody>
                  <a:tcPr marL="7620" marR="7620" marT="7620" marB="9144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74</a:t>
                      </a:r>
                    </a:p>
                  </a:txBody>
                  <a:tcPr marL="7620" marR="7620" marT="7620" marB="914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26174992"/>
      </p:ext>
    </p:extLst>
  </p:cSld>
  <p:clrMapOvr>
    <a:masterClrMapping/>
  </p:clrMapOvr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sz="2400" b="1"/>
              <a:t>Dimensão da população escolar por ano de escolaridade e sexo, Escola X</a:t>
            </a:r>
            <a:endParaRPr lang="en-US" sz="2400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CEAFE76-FBE7-4757-8A4F-6719F399DC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err="1"/>
              <a:t>Exemplo</a:t>
            </a:r>
            <a:r>
              <a:rPr lang="en-US" altLang="en-US" dirty="0"/>
              <a:t>: </a:t>
            </a:r>
            <a:r>
              <a:rPr lang="en-US" altLang="en-US" dirty="0" err="1"/>
              <a:t>Informações</a:t>
            </a:r>
            <a:r>
              <a:rPr lang="en-US" altLang="en-US" dirty="0"/>
              <a:t> </a:t>
            </a:r>
            <a:r>
              <a:rPr lang="en-US" altLang="en-US" dirty="0" err="1"/>
              <a:t>sobre</a:t>
            </a:r>
            <a:r>
              <a:rPr lang="en-US" altLang="en-US" dirty="0"/>
              <a:t> a </a:t>
            </a:r>
            <a:r>
              <a:rPr lang="en-US" altLang="en-US" dirty="0" err="1"/>
              <a:t>população</a:t>
            </a:r>
            <a:endParaRPr lang="en-US" dirty="0"/>
          </a:p>
        </p:txBody>
      </p:sp>
      <p:graphicFrame>
        <p:nvGraphicFramePr>
          <p:cNvPr id="9" name="Group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55862920"/>
              </p:ext>
            </p:extLst>
          </p:nvPr>
        </p:nvGraphicFramePr>
        <p:xfrm>
          <a:off x="2854451" y="2027238"/>
          <a:ext cx="6702142" cy="3535363"/>
        </p:xfrm>
        <a:graphic>
          <a:graphicData uri="http://schemas.openxmlformats.org/drawingml/2006/table">
            <a:tbl>
              <a:tblPr/>
              <a:tblGrid>
                <a:gridCol w="188792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0473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0473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60473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9144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Pct val="65000"/>
                        <a:buFont typeface="Wingdings" charset="0"/>
                        <a:buNone/>
                        <a:tabLst>
                          <a:tab pos="854075" algn="l"/>
                        </a:tabLst>
                      </a:pPr>
                      <a:r>
                        <a:rPr kumimoji="0" lang="en-US" sz="2400" b="0" i="0" u="sng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ＭＳ Ｐゴシック" charset="0"/>
                          <a:cs typeface="Arial" panose="020B0604020202020204" pitchFamily="34" charset="0"/>
                        </a:rPr>
                        <a:t>Grau</a:t>
                      </a:r>
                    </a:p>
                  </a:txBody>
                  <a:tcPr marL="92790" marR="92790" marT="137149" marB="45716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Pct val="65000"/>
                        <a:buFont typeface="Wingdings" charset="0"/>
                        <a:buNone/>
                        <a:tabLst>
                          <a:tab pos="854075" algn="l"/>
                        </a:tabLst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ＭＳ Ｐゴシック" charset="0"/>
                          <a:cs typeface="Arial" panose="020B0604020202020204" pitchFamily="34" charset="0"/>
                        </a:rPr>
                        <a:t>Masculino</a:t>
                      </a:r>
                    </a:p>
                  </a:txBody>
                  <a:tcPr marL="92790" marR="92790" marT="0" marB="45716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Pct val="65000"/>
                        <a:buFont typeface="Wingdings" charset="0"/>
                        <a:buNone/>
                        <a:tabLst>
                          <a:tab pos="854075" algn="l"/>
                        </a:tabLst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ＭＳ Ｐゴシック" charset="0"/>
                          <a:cs typeface="Arial" panose="020B0604020202020204" pitchFamily="34" charset="0"/>
                        </a:rPr>
                        <a:t>Feminino</a:t>
                      </a:r>
                    </a:p>
                  </a:txBody>
                  <a:tcPr marL="92790" marR="92790" marT="0" marB="45716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Pct val="65000"/>
                        <a:buFont typeface="Wingdings" charset="0"/>
                        <a:buNone/>
                        <a:tabLst>
                          <a:tab pos="854075" algn="l"/>
                        </a:tabLst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ＭＳ Ｐゴシック" charset="0"/>
                          <a:cs typeface="Arial" panose="020B0604020202020204" pitchFamily="34" charset="0"/>
                        </a:rPr>
                        <a:t>Total</a:t>
                      </a:r>
                    </a:p>
                  </a:txBody>
                  <a:tcPr marL="92790" marR="92790" marT="0" marB="45716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33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1-3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40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60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33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4-6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44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18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62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33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7-9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36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22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58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33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10-12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30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40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32436438"/>
                  </a:ext>
                </a:extLst>
              </a:tr>
              <a:tr h="4873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Pct val="65000"/>
                        <a:buFont typeface="Wingdings" charset="0"/>
                        <a:buNone/>
                        <a:tabLst>
                          <a:tab pos="854075" algn="l"/>
                        </a:tabLst>
                      </a:pP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charset="0"/>
                        <a:cs typeface="Arial" panose="020B0604020202020204" pitchFamily="34" charset="0"/>
                      </a:endParaRPr>
                    </a:p>
                  </a:txBody>
                  <a:tcPr marL="92790" marR="371159" marT="45716" marB="45716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130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90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220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11633071"/>
      </p:ext>
    </p:extLst>
  </p:cSld>
  <p:clrMapOvr>
    <a:masterClrMapping/>
  </p:clrMapOvr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sz="2400" b="1" dirty="0" err="1"/>
              <a:t>Incidência</a:t>
            </a:r>
            <a:r>
              <a:rPr lang="en-US" sz="2400" b="1" dirty="0"/>
              <a:t> (taxa de </a:t>
            </a:r>
            <a:r>
              <a:rPr lang="en-US" sz="2400" b="1" dirty="0" err="1"/>
              <a:t>ataque</a:t>
            </a:r>
            <a:r>
              <a:rPr lang="en-US" sz="2400" b="1" dirty="0"/>
              <a:t>) da </a:t>
            </a:r>
            <a:r>
              <a:rPr lang="en-US" sz="2400" b="1" dirty="0" err="1"/>
              <a:t>doença</a:t>
            </a:r>
            <a:r>
              <a:rPr lang="en-US" sz="2400" b="1" dirty="0"/>
              <a:t> M </a:t>
            </a:r>
            <a:r>
              <a:rPr lang="en-US" sz="2400" b="1" dirty="0" err="1"/>
              <a:t>por</a:t>
            </a:r>
            <a:r>
              <a:rPr lang="en-US" sz="2400" b="1" dirty="0"/>
              <a:t> </a:t>
            </a:r>
            <a:r>
              <a:rPr lang="en-US" sz="2400" b="1" dirty="0" err="1"/>
              <a:t>ano</a:t>
            </a:r>
            <a:r>
              <a:rPr lang="en-US" sz="2400" b="1" dirty="0"/>
              <a:t> de </a:t>
            </a:r>
            <a:r>
              <a:rPr lang="en-US" sz="2400" b="1" dirty="0" err="1"/>
              <a:t>escolaridade</a:t>
            </a:r>
            <a:r>
              <a:rPr lang="en-US" sz="2400" b="1" dirty="0"/>
              <a:t> e </a:t>
            </a:r>
            <a:r>
              <a:rPr lang="en-US" sz="2400" b="1" dirty="0" err="1"/>
              <a:t>sexo</a:t>
            </a:r>
            <a:r>
              <a:rPr lang="en-US" sz="2400" b="1" dirty="0"/>
              <a:t>, Escola X</a:t>
            </a:r>
            <a:endParaRPr lang="en-US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dirty="0">
              <a:latin typeface="Franklin Gothic Medium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36B8BF0-ED45-496D-803C-5DB7994FA4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err="1"/>
              <a:t>Exemplo</a:t>
            </a:r>
            <a:r>
              <a:rPr lang="en-US" altLang="en-US" dirty="0"/>
              <a:t>: </a:t>
            </a:r>
            <a:r>
              <a:rPr lang="en-US" altLang="en-US" dirty="0" err="1"/>
              <a:t>Incidência</a:t>
            </a:r>
            <a:r>
              <a:rPr lang="en-US" altLang="en-US" dirty="0"/>
              <a:t> (taxa de </a:t>
            </a:r>
            <a:r>
              <a:rPr lang="en-US" altLang="en-US" dirty="0" err="1"/>
              <a:t>ataque</a:t>
            </a:r>
            <a:r>
              <a:rPr lang="en-US" altLang="en-US" dirty="0"/>
              <a:t>)</a:t>
            </a:r>
            <a:endParaRPr lang="en-US" dirty="0"/>
          </a:p>
        </p:txBody>
      </p:sp>
      <p:graphicFrame>
        <p:nvGraphicFramePr>
          <p:cNvPr id="9" name="Group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34505666"/>
              </p:ext>
            </p:extLst>
          </p:nvPr>
        </p:nvGraphicFramePr>
        <p:xfrm>
          <a:off x="2854451" y="2027238"/>
          <a:ext cx="6735598" cy="3535363"/>
        </p:xfrm>
        <a:graphic>
          <a:graphicData uri="http://schemas.openxmlformats.org/drawingml/2006/table">
            <a:tbl>
              <a:tblPr/>
              <a:tblGrid>
                <a:gridCol w="189735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1274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1274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61274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9144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Pct val="65000"/>
                        <a:buFont typeface="Wingdings" charset="0"/>
                        <a:buNone/>
                        <a:tabLst>
                          <a:tab pos="854075" algn="l"/>
                        </a:tabLst>
                      </a:pPr>
                      <a:r>
                        <a:rPr kumimoji="0" lang="en-US" sz="2400" b="0" i="0" u="sng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ＭＳ Ｐゴシック" charset="0"/>
                          <a:cs typeface="Arial" panose="020B0604020202020204" pitchFamily="34" charset="0"/>
                        </a:rPr>
                        <a:t>Grau</a:t>
                      </a:r>
                    </a:p>
                  </a:txBody>
                  <a:tcPr marL="92790" marR="92790" marT="137149" marB="45716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Pct val="65000"/>
                        <a:buFont typeface="Wingdings" charset="0"/>
                        <a:buNone/>
                        <a:tabLst>
                          <a:tab pos="854075" algn="l"/>
                        </a:tabLst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ＭＳ Ｐゴシック" charset="0"/>
                          <a:cs typeface="Arial" panose="020B0604020202020204" pitchFamily="34" charset="0"/>
                        </a:rPr>
                        <a:t>Masculino</a:t>
                      </a:r>
                    </a:p>
                  </a:txBody>
                  <a:tcPr marL="92790" marR="92790" marT="0" marB="45716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Pct val="65000"/>
                        <a:buFont typeface="Wingdings" charset="0"/>
                        <a:buNone/>
                        <a:tabLst>
                          <a:tab pos="854075" algn="l"/>
                        </a:tabLst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ＭＳ Ｐゴシック" charset="0"/>
                          <a:cs typeface="Arial" panose="020B0604020202020204" pitchFamily="34" charset="0"/>
                        </a:rPr>
                        <a:t>Feminino</a:t>
                      </a:r>
                    </a:p>
                  </a:txBody>
                  <a:tcPr marL="92790" marR="92790" marT="0" marB="45716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Pct val="65000"/>
                        <a:buFont typeface="Wingdings" charset="0"/>
                        <a:buNone/>
                        <a:tabLst>
                          <a:tab pos="854075" algn="l"/>
                        </a:tabLst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ＭＳ Ｐゴシック" charset="0"/>
                          <a:cs typeface="Arial" panose="020B0604020202020204" pitchFamily="34" charset="0"/>
                        </a:rPr>
                        <a:t>Total</a:t>
                      </a:r>
                    </a:p>
                  </a:txBody>
                  <a:tcPr marL="92790" marR="92790" marT="0" marB="45716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33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1-3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25%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50%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33%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33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4-6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25%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44%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31%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33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7-9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25%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41%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31%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33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10-12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100%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23%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43%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32436438"/>
                  </a:ext>
                </a:extLst>
              </a:tr>
              <a:tr h="4873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Pct val="65000"/>
                        <a:buFont typeface="Wingdings" charset="0"/>
                        <a:buNone/>
                        <a:tabLst>
                          <a:tab pos="854075" algn="l"/>
                        </a:tabLst>
                      </a:pP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ＭＳ Ｐゴシック" charset="0"/>
                        <a:cs typeface="Arial" panose="020B0604020202020204" pitchFamily="34" charset="0"/>
                      </a:endParaRPr>
                    </a:p>
                  </a:txBody>
                  <a:tcPr marL="92790" marR="371159" marT="45716" marB="45716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31%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38%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34%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06838459"/>
      </p:ext>
    </p:extLst>
  </p:cSld>
  <p:clrMapOvr>
    <a:masterClrMapping/>
  </p:clrMapOvr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C38C016-2722-66B8-0159-7A1123DABA1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BAD46E-C8BF-2ABB-A5A5-8136F364309B}"/>
              </a:ext>
            </a:extLst>
          </p:cNvPr>
          <p:cNvSpPr>
            <a:spLocks noGrp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en-US" dirty="0" err="1"/>
              <a:t>Diálogo</a:t>
            </a:r>
            <a:r>
              <a:rPr lang="en-US" dirty="0"/>
              <a:t> de </a:t>
            </a:r>
            <a:r>
              <a:rPr lang="en-US" dirty="0" err="1"/>
              <a:t>descoberta</a:t>
            </a:r>
            <a:endParaRPr lang="en-US" dirty="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7C8D53EF-5C37-ECA3-E92C-9BD999DBA0E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prstGeom prst="rect">
            <a:avLst/>
          </a:prstGeom>
        </p:spPr>
        <p:txBody>
          <a:bodyPr/>
          <a:lstStyle/>
          <a:p>
            <a:pPr marL="0" indent="0" algn="ctr">
              <a:buNone/>
            </a:pPr>
            <a:r>
              <a:rPr lang="en-US" dirty="0" err="1"/>
              <a:t>Tem</a:t>
            </a:r>
            <a:r>
              <a:rPr lang="en-US" dirty="0"/>
              <a:t> dados de </a:t>
            </a:r>
            <a:r>
              <a:rPr lang="en-US" dirty="0" err="1"/>
              <a:t>casos</a:t>
            </a:r>
            <a:r>
              <a:rPr lang="en-US" dirty="0"/>
              <a:t> e </a:t>
            </a:r>
            <a:r>
              <a:rPr lang="en-US" dirty="0" err="1"/>
              <a:t>precisa</a:t>
            </a:r>
            <a:r>
              <a:rPr lang="en-US" dirty="0"/>
              <a:t> </a:t>
            </a:r>
            <a:r>
              <a:rPr lang="en-US" dirty="0" err="1"/>
              <a:t>resumir</a:t>
            </a:r>
            <a:r>
              <a:rPr lang="en-US" dirty="0"/>
              <a:t> </a:t>
            </a:r>
            <a:r>
              <a:rPr lang="en-US" dirty="0" err="1"/>
              <a:t>os</a:t>
            </a:r>
            <a:r>
              <a:rPr lang="en-US" dirty="0"/>
              <a:t> dados (Passo 6 - </a:t>
            </a:r>
            <a:r>
              <a:rPr lang="en-US" dirty="0" err="1"/>
              <a:t>Epidemiologia</a:t>
            </a:r>
            <a:r>
              <a:rPr lang="en-US" dirty="0"/>
              <a:t> </a:t>
            </a:r>
            <a:r>
              <a:rPr lang="en-US" dirty="0" err="1"/>
              <a:t>Descritiva</a:t>
            </a:r>
            <a:r>
              <a:rPr lang="en-US" dirty="0"/>
              <a:t>). O que </a:t>
            </a:r>
            <a:r>
              <a:rPr lang="en-US" dirty="0" err="1"/>
              <a:t>deve</a:t>
            </a:r>
            <a:r>
              <a:rPr lang="en-US" dirty="0"/>
              <a:t> </a:t>
            </a:r>
            <a:r>
              <a:rPr lang="en-US" dirty="0" err="1"/>
              <a:t>fazer</a:t>
            </a:r>
            <a:r>
              <a:rPr lang="en-US" dirty="0"/>
              <a:t> antes de </a:t>
            </a:r>
            <a:r>
              <a:rPr lang="en-US" dirty="0" err="1"/>
              <a:t>começar</a:t>
            </a:r>
            <a:r>
              <a:rPr lang="en-US" dirty="0"/>
              <a:t> a </a:t>
            </a:r>
            <a:r>
              <a:rPr lang="en-US" dirty="0" err="1"/>
              <a:t>resumir</a:t>
            </a:r>
            <a:r>
              <a:rPr lang="en-US" dirty="0"/>
              <a:t> e </a:t>
            </a:r>
            <a:r>
              <a:rPr lang="en-US" dirty="0" err="1"/>
              <a:t>analisar</a:t>
            </a:r>
            <a:r>
              <a:rPr lang="en-US" dirty="0"/>
              <a:t> </a:t>
            </a:r>
            <a:r>
              <a:rPr lang="en-US" dirty="0" err="1"/>
              <a:t>os</a:t>
            </a:r>
            <a:r>
              <a:rPr lang="en-US" dirty="0"/>
              <a:t> dados?</a:t>
            </a:r>
          </a:p>
        </p:txBody>
      </p:sp>
    </p:spTree>
    <p:extLst>
      <p:ext uri="{BB962C8B-B14F-4D97-AF65-F5344CB8AC3E}">
        <p14:creationId xmlns:p14="http://schemas.microsoft.com/office/powerpoint/2010/main" val="165289459"/>
      </p:ext>
    </p:extLst>
  </p:cSld>
  <p:clrMapOvr>
    <a:masterClrMapping/>
  </p:clrMapOvr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956E3FE-9CE7-B348-F265-0856AA4018D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B7A66E-0391-28C6-3A8F-FFC3272A78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lIns="91440" tIns="45720" rIns="91440" bIns="45720" anchor="t"/>
          <a:lstStyle/>
          <a:p>
            <a:r>
              <a:rPr lang="en-US" dirty="0" err="1"/>
              <a:t>Analisar</a:t>
            </a:r>
            <a:r>
              <a:rPr lang="en-US" dirty="0"/>
              <a:t> dados Resposta</a:t>
            </a:r>
          </a:p>
        </p:txBody>
      </p:sp>
      <p:sp>
        <p:nvSpPr>
          <p:cNvPr id="6" name="Content Placeholder 4">
            <a:extLst>
              <a:ext uri="{FF2B5EF4-FFF2-40B4-BE49-F238E27FC236}">
                <a16:creationId xmlns:a16="http://schemas.microsoft.com/office/drawing/2014/main" id="{B719361B-A478-10DA-8744-1BD8B8ABEDE2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err="1">
                <a:cs typeface="Times New Roman" panose="02020603050405020304" pitchFamily="18" charset="0"/>
              </a:rPr>
              <a:t>Desenvolver</a:t>
            </a:r>
            <a:r>
              <a:rPr lang="en-US" dirty="0">
                <a:cs typeface="Times New Roman" panose="02020603050405020304" pitchFamily="18" charset="0"/>
              </a:rPr>
              <a:t> um plano de </a:t>
            </a:r>
            <a:r>
              <a:rPr lang="en-US" dirty="0" err="1">
                <a:cs typeface="Times New Roman" panose="02020603050405020304" pitchFamily="18" charset="0"/>
              </a:rPr>
              <a:t>análise</a:t>
            </a:r>
            <a:r>
              <a:rPr lang="en-US" dirty="0">
                <a:cs typeface="Times New Roman" panose="02020603050405020304" pitchFamily="18" charset="0"/>
              </a:rPr>
              <a:t>.</a:t>
            </a:r>
            <a:endParaRPr lang="en-US" dirty="0"/>
          </a:p>
          <a:p>
            <a:pPr marL="0" indent="0">
              <a:buNone/>
            </a:pPr>
            <a:endParaRPr lang="en-US" sz="2000" dirty="0"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dirty="0">
              <a:effectLst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07207181"/>
      </p:ext>
    </p:extLst>
  </p:cSld>
  <p:clrMapOvr>
    <a:masterClrMapping/>
  </p:clrMapOvr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7BD6D75-1909-89F4-1005-FC8F4086BF4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5EDD456-B11F-C09C-F319-C77AF0AE0BBD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 lIns="91440" tIns="45720" rIns="91440" bIns="45720" anchor="t"/>
          <a:lstStyle/>
          <a:p>
            <a:pPr marL="514350" indent="-514350">
              <a:spcBef>
                <a:spcPts val="672"/>
              </a:spcBef>
              <a:buSzPct val="100000"/>
              <a:buFont typeface="+mj-lt"/>
              <a:buAutoNum type="arabicPeriod"/>
            </a:pPr>
            <a:r>
              <a:rPr lang="en-US" altLang="en-US" dirty="0" err="1">
                <a:solidFill>
                  <a:srgbClr val="A6A6A6"/>
                </a:solidFill>
              </a:rPr>
              <a:t>Preparar</a:t>
            </a:r>
            <a:r>
              <a:rPr lang="en-US" altLang="en-US" dirty="0">
                <a:solidFill>
                  <a:srgbClr val="A6A6A6"/>
                </a:solidFill>
              </a:rPr>
              <a:t> o </a:t>
            </a:r>
            <a:r>
              <a:rPr lang="en-US" altLang="en-US" dirty="0" err="1">
                <a:solidFill>
                  <a:srgbClr val="A6A6A6"/>
                </a:solidFill>
              </a:rPr>
              <a:t>trabalho</a:t>
            </a:r>
            <a:r>
              <a:rPr lang="en-US" altLang="en-US" dirty="0">
                <a:solidFill>
                  <a:srgbClr val="A6A6A6"/>
                </a:solidFill>
              </a:rPr>
              <a:t> de campo</a:t>
            </a:r>
            <a:endParaRPr lang="en-US" dirty="0">
              <a:solidFill>
                <a:srgbClr val="A6A6A6"/>
              </a:solidFill>
            </a:endParaRPr>
          </a:p>
          <a:p>
            <a:pPr marL="514350" indent="-514350">
              <a:spcBef>
                <a:spcPts val="672"/>
              </a:spcBef>
              <a:buSzPct val="100000"/>
              <a:buFont typeface="+mj-lt"/>
              <a:buAutoNum type="arabicPeriod"/>
            </a:pPr>
            <a:r>
              <a:rPr lang="en-US" altLang="en-US" dirty="0" err="1">
                <a:solidFill>
                  <a:srgbClr val="A6A6A6"/>
                </a:solidFill>
              </a:rPr>
              <a:t>Confirmar</a:t>
            </a:r>
            <a:r>
              <a:rPr lang="en-US" altLang="en-US" dirty="0">
                <a:solidFill>
                  <a:srgbClr val="A6A6A6"/>
                </a:solidFill>
              </a:rPr>
              <a:t> o </a:t>
            </a:r>
            <a:r>
              <a:rPr lang="en-US" altLang="en-US" dirty="0" err="1">
                <a:solidFill>
                  <a:srgbClr val="A6A6A6"/>
                </a:solidFill>
              </a:rPr>
              <a:t>surto</a:t>
            </a:r>
            <a:endParaRPr lang="en-US" altLang="en-US" dirty="0">
              <a:solidFill>
                <a:srgbClr val="A6A6A6"/>
              </a:solidFill>
            </a:endParaRPr>
          </a:p>
          <a:p>
            <a:pPr marL="514350" indent="-514350">
              <a:spcBef>
                <a:spcPts val="672"/>
              </a:spcBef>
              <a:buSzPct val="100000"/>
              <a:buFont typeface="+mj-lt"/>
              <a:buAutoNum type="arabicPeriod"/>
            </a:pPr>
            <a:r>
              <a:rPr lang="en-US" altLang="en-US" dirty="0" err="1">
                <a:solidFill>
                  <a:srgbClr val="A6A6A6"/>
                </a:solidFill>
              </a:rPr>
              <a:t>Verificar</a:t>
            </a:r>
            <a:r>
              <a:rPr lang="en-US" altLang="en-US" dirty="0">
                <a:solidFill>
                  <a:srgbClr val="A6A6A6"/>
                </a:solidFill>
              </a:rPr>
              <a:t> o </a:t>
            </a:r>
            <a:r>
              <a:rPr lang="en-US" altLang="en-US" dirty="0" err="1">
                <a:solidFill>
                  <a:srgbClr val="A6A6A6"/>
                </a:solidFill>
              </a:rPr>
              <a:t>diagnóstico</a:t>
            </a:r>
            <a:endParaRPr lang="en-US" altLang="en-US" dirty="0">
              <a:solidFill>
                <a:srgbClr val="A6A6A6"/>
              </a:solidFill>
            </a:endParaRPr>
          </a:p>
          <a:p>
            <a:pPr marL="514350" indent="-514350">
              <a:spcBef>
                <a:spcPts val="672"/>
              </a:spcBef>
              <a:buSzPct val="100000"/>
              <a:buFont typeface="+mj-lt"/>
              <a:buAutoNum type="arabicPeriod"/>
            </a:pPr>
            <a:r>
              <a:rPr lang="en-US" altLang="en-US" dirty="0" err="1">
                <a:solidFill>
                  <a:srgbClr val="A6A6A6"/>
                </a:solidFill>
              </a:rPr>
              <a:t>Construir</a:t>
            </a:r>
            <a:r>
              <a:rPr lang="en-US" altLang="en-US" dirty="0">
                <a:solidFill>
                  <a:srgbClr val="A6A6A6"/>
                </a:solidFill>
              </a:rPr>
              <a:t> </a:t>
            </a:r>
            <a:r>
              <a:rPr lang="en-US" altLang="en-US" dirty="0" err="1">
                <a:solidFill>
                  <a:srgbClr val="A6A6A6"/>
                </a:solidFill>
              </a:rPr>
              <a:t>uma</a:t>
            </a:r>
            <a:r>
              <a:rPr lang="en-US" altLang="en-US" dirty="0">
                <a:solidFill>
                  <a:srgbClr val="A6A6A6"/>
                </a:solidFill>
              </a:rPr>
              <a:t> </a:t>
            </a:r>
            <a:r>
              <a:rPr lang="en-US" altLang="en-US" dirty="0" err="1">
                <a:solidFill>
                  <a:srgbClr val="A6A6A6"/>
                </a:solidFill>
              </a:rPr>
              <a:t>definição</a:t>
            </a:r>
            <a:r>
              <a:rPr lang="en-US" altLang="en-US" dirty="0">
                <a:solidFill>
                  <a:srgbClr val="A6A6A6"/>
                </a:solidFill>
              </a:rPr>
              <a:t> de </a:t>
            </a:r>
            <a:r>
              <a:rPr lang="en-US" altLang="en-US" dirty="0" err="1">
                <a:solidFill>
                  <a:srgbClr val="A6A6A6"/>
                </a:solidFill>
              </a:rPr>
              <a:t>caso</a:t>
            </a:r>
            <a:endParaRPr lang="en-US" altLang="en-US" dirty="0">
              <a:solidFill>
                <a:srgbClr val="A6A6A6"/>
              </a:solidFill>
            </a:endParaRPr>
          </a:p>
          <a:p>
            <a:pPr marL="514350" indent="-514350">
              <a:spcBef>
                <a:spcPts val="672"/>
              </a:spcBef>
              <a:buSzPct val="100000"/>
              <a:buFont typeface="+mj-lt"/>
              <a:buAutoNum type="arabicPeriod"/>
            </a:pPr>
            <a:r>
              <a:rPr lang="en-US" altLang="en-US" dirty="0" err="1">
                <a:solidFill>
                  <a:srgbClr val="A6A6A6"/>
                </a:solidFill>
              </a:rPr>
              <a:t>Encontrar</a:t>
            </a:r>
            <a:r>
              <a:rPr lang="en-US" altLang="en-US" dirty="0">
                <a:solidFill>
                  <a:srgbClr val="A6A6A6"/>
                </a:solidFill>
              </a:rPr>
              <a:t> </a:t>
            </a:r>
            <a:r>
              <a:rPr lang="en-US" altLang="en-US" dirty="0" err="1">
                <a:solidFill>
                  <a:srgbClr val="A6A6A6"/>
                </a:solidFill>
              </a:rPr>
              <a:t>casos</a:t>
            </a:r>
            <a:r>
              <a:rPr lang="en-US" altLang="en-US" dirty="0">
                <a:solidFill>
                  <a:srgbClr val="A6A6A6"/>
                </a:solidFill>
              </a:rPr>
              <a:t> </a:t>
            </a:r>
            <a:r>
              <a:rPr lang="en-US" altLang="en-US" dirty="0" err="1">
                <a:solidFill>
                  <a:srgbClr val="A6A6A6"/>
                </a:solidFill>
              </a:rPr>
              <a:t>sistematicamente</a:t>
            </a:r>
            <a:r>
              <a:rPr lang="en-US" altLang="en-US" dirty="0">
                <a:solidFill>
                  <a:srgbClr val="A6A6A6"/>
                </a:solidFill>
              </a:rPr>
              <a:t> e registrar </a:t>
            </a:r>
            <a:r>
              <a:rPr lang="en-US" altLang="en-US" dirty="0" err="1">
                <a:solidFill>
                  <a:srgbClr val="A6A6A6"/>
                </a:solidFill>
              </a:rPr>
              <a:t>informações</a:t>
            </a:r>
            <a:endParaRPr lang="en-US" altLang="en-US" dirty="0">
              <a:solidFill>
                <a:srgbClr val="A6A6A6"/>
              </a:solidFill>
            </a:endParaRPr>
          </a:p>
          <a:p>
            <a:pPr marL="514350" indent="-514350">
              <a:spcBef>
                <a:spcPts val="672"/>
              </a:spcBef>
              <a:buSzPct val="100000"/>
              <a:buFont typeface="+mj-lt"/>
              <a:buAutoNum type="arabicPeriod"/>
            </a:pPr>
            <a:r>
              <a:rPr lang="en-US" altLang="en-US" dirty="0" err="1">
                <a:ea typeface="ＭＳ Ｐゴシック"/>
              </a:rPr>
              <a:t>Realizar</a:t>
            </a:r>
            <a:r>
              <a:rPr lang="en-US" altLang="en-US" dirty="0">
                <a:ea typeface="ＭＳ Ｐゴシック"/>
              </a:rPr>
              <a:t> a </a:t>
            </a:r>
            <a:r>
              <a:rPr lang="en-US" altLang="en-US" dirty="0" err="1">
                <a:ea typeface="ＭＳ Ｐゴシック"/>
              </a:rPr>
              <a:t>epidemiologia</a:t>
            </a:r>
            <a:r>
              <a:rPr lang="en-US" altLang="en-US" dirty="0">
                <a:ea typeface="ＭＳ Ｐゴシック"/>
              </a:rPr>
              <a:t> </a:t>
            </a:r>
            <a:r>
              <a:rPr lang="en-US" altLang="en-US" dirty="0" err="1">
                <a:ea typeface="ＭＳ Ｐゴシック"/>
              </a:rPr>
              <a:t>descritiva</a:t>
            </a:r>
            <a:endParaRPr lang="en-US" altLang="en-US" dirty="0">
              <a:ea typeface="ＭＳ Ｐゴシック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C243F1A-02BC-230B-B259-2959725072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err="1"/>
              <a:t>Etapas</a:t>
            </a:r>
            <a:br>
              <a:rPr lang="en-US" dirty="0"/>
            </a:br>
            <a:endParaRPr lang="pt-BR"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7C6BA93F-08E3-A6A8-37FF-D46490F5BE13}"/>
              </a:ext>
            </a:extLst>
          </p:cNvPr>
          <p:cNvGrpSpPr/>
          <p:nvPr/>
        </p:nvGrpSpPr>
        <p:grpSpPr>
          <a:xfrm>
            <a:off x="1763189" y="5245479"/>
            <a:ext cx="8511779" cy="1142750"/>
            <a:chOff x="1969411" y="5140567"/>
            <a:chExt cx="8394683" cy="1201504"/>
          </a:xfrm>
        </p:grpSpPr>
        <p:sp>
          <p:nvSpPr>
            <p:cNvPr id="7" name="Rounded Rectangle 13">
              <a:extLst>
                <a:ext uri="{FF2B5EF4-FFF2-40B4-BE49-F238E27FC236}">
                  <a16:creationId xmlns:a16="http://schemas.microsoft.com/office/drawing/2014/main" id="{E3677647-3D56-BD4C-FC19-FFCB3E8E4A44}"/>
                </a:ext>
              </a:extLst>
            </p:cNvPr>
            <p:cNvSpPr/>
            <p:nvPr/>
          </p:nvSpPr>
          <p:spPr>
            <a:xfrm>
              <a:off x="1969411" y="5140567"/>
              <a:ext cx="2071577" cy="1199156"/>
            </a:xfrm>
            <a:prstGeom prst="roundRect">
              <a:avLst/>
            </a:prstGeom>
            <a:solidFill>
              <a:srgbClr val="00953A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914400">
                <a:defRPr/>
              </a:pPr>
              <a:r>
                <a:rPr lang="en-US" altLang="en-US" sz="2400" b="1" kern="0" dirty="0" err="1">
                  <a:latin typeface="Arial" panose="020B0604020202020204" pitchFamily="34" charset="0"/>
                  <a:ea typeface="ＭＳ Ｐゴシック" pitchFamily="34" charset="-128"/>
                  <a:cs typeface="Arial" panose="020B0604020202020204" pitchFamily="34" charset="0"/>
                </a:rPr>
                <a:t>Descritivo</a:t>
              </a:r>
              <a:endParaRPr lang="en-US" altLang="en-US" sz="2400" b="1" kern="0" dirty="0">
                <a:latin typeface="Arial" panose="020B0604020202020204" pitchFamily="34" charset="0"/>
                <a:ea typeface="ＭＳ Ｐゴシック" pitchFamily="34" charset="-128"/>
                <a:cs typeface="Arial" panose="020B0604020202020204" pitchFamily="34" charset="0"/>
              </a:endParaRPr>
            </a:p>
            <a:p>
              <a:pPr algn="ctr" defTabSz="914400">
                <a:defRPr/>
              </a:pPr>
              <a:r>
                <a:rPr lang="en-US" sz="2400" kern="0" dirty="0">
                  <a:latin typeface="Arial" panose="020B0604020202020204" pitchFamily="34" charset="0"/>
                  <a:ea typeface="ＭＳ Ｐゴシック" pitchFamily="34" charset="-128"/>
                  <a:cs typeface="Arial" panose="020B0604020202020204" pitchFamily="34" charset="0"/>
                </a:rPr>
                <a:t>Passos 1-6</a:t>
              </a:r>
              <a:endParaRPr lang="en-US" sz="2400" kern="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" name="Rounded Rectangle 14">
              <a:extLst>
                <a:ext uri="{FF2B5EF4-FFF2-40B4-BE49-F238E27FC236}">
                  <a16:creationId xmlns:a16="http://schemas.microsoft.com/office/drawing/2014/main" id="{023A90EA-BE4C-55BE-0C4B-283781380F92}"/>
                </a:ext>
              </a:extLst>
            </p:cNvPr>
            <p:cNvSpPr/>
            <p:nvPr/>
          </p:nvSpPr>
          <p:spPr>
            <a:xfrm>
              <a:off x="4985678" y="5140567"/>
              <a:ext cx="2071577" cy="1201504"/>
            </a:xfrm>
            <a:prstGeom prst="roundRect">
              <a:avLst/>
            </a:prstGeom>
            <a:solidFill>
              <a:schemeClr val="bg2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defTabSz="914400"/>
              <a:r>
                <a:rPr lang="en-US" altLang="en-US" sz="2400" b="1" kern="0" dirty="0" err="1">
                  <a:latin typeface="Arial" panose="020B0604020202020204" pitchFamily="34" charset="0"/>
                  <a:ea typeface="ＭＳ Ｐゴシック" pitchFamily="34" charset="-128"/>
                  <a:cs typeface="Arial" panose="020B0604020202020204" pitchFamily="34" charset="0"/>
                </a:rPr>
                <a:t>Analítico</a:t>
              </a:r>
              <a:endParaRPr lang="en-US" altLang="en-US" sz="2400" b="1" kern="0" dirty="0">
                <a:latin typeface="Arial" panose="020B0604020202020204" pitchFamily="34" charset="0"/>
                <a:ea typeface="ＭＳ Ｐゴシック" pitchFamily="34" charset="-128"/>
                <a:cs typeface="Arial" panose="020B0604020202020204" pitchFamily="34" charset="0"/>
              </a:endParaRPr>
            </a:p>
            <a:p>
              <a:pPr defTabSz="914400"/>
              <a:r>
                <a:rPr lang="en-US" sz="2400" kern="0" dirty="0">
                  <a:latin typeface="Arial" panose="020B0604020202020204" pitchFamily="34" charset="0"/>
                  <a:ea typeface="ＭＳ Ｐゴシック" pitchFamily="34" charset="-128"/>
                  <a:cs typeface="Arial" panose="020B0604020202020204" pitchFamily="34" charset="0"/>
                </a:rPr>
                <a:t>Passos 7-10</a:t>
              </a:r>
            </a:p>
          </p:txBody>
        </p:sp>
        <p:sp>
          <p:nvSpPr>
            <p:cNvPr id="11" name="Rounded Rectangle 18">
              <a:extLst>
                <a:ext uri="{FF2B5EF4-FFF2-40B4-BE49-F238E27FC236}">
                  <a16:creationId xmlns:a16="http://schemas.microsoft.com/office/drawing/2014/main" id="{E8DE3401-D858-0E75-07B1-20BD42F8E9FE}"/>
                </a:ext>
              </a:extLst>
            </p:cNvPr>
            <p:cNvSpPr/>
            <p:nvPr/>
          </p:nvSpPr>
          <p:spPr>
            <a:xfrm>
              <a:off x="8001945" y="5140567"/>
              <a:ext cx="2362149" cy="1200330"/>
            </a:xfrm>
            <a:prstGeom prst="round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lvl="1"/>
              <a:r>
                <a:rPr lang="en-US" altLang="en-US" sz="2400" b="1" dirty="0">
                  <a:solidFill>
                    <a:schemeClr val="tx1"/>
                  </a:solidFill>
                  <a:latin typeface="Arial" panose="020B0604020202020204" pitchFamily="34" charset="0"/>
                  <a:ea typeface="ＭＳ Ｐゴシック" pitchFamily="34" charset="-128"/>
                  <a:cs typeface="Arial" panose="020B0604020202020204" pitchFamily="34" charset="0"/>
                </a:rPr>
                <a:t>Resposta</a:t>
              </a:r>
            </a:p>
            <a:p>
              <a:pPr marL="0" lvl="1"/>
              <a:r>
                <a:rPr lang="en-US" altLang="en-US" sz="2400" dirty="0">
                  <a:solidFill>
                    <a:schemeClr val="tx1"/>
                  </a:solidFill>
                  <a:latin typeface="Arial" panose="020B0604020202020204" pitchFamily="34" charset="0"/>
                  <a:ea typeface="ＭＳ Ｐゴシック" pitchFamily="34" charset="-128"/>
                  <a:cs typeface="Arial" panose="020B0604020202020204" pitchFamily="34" charset="0"/>
                </a:rPr>
                <a:t>Passos 11-13</a:t>
              </a:r>
            </a:p>
          </p:txBody>
        </p:sp>
        <p:sp>
          <p:nvSpPr>
            <p:cNvPr id="12" name="Right Arrow 26">
              <a:extLst>
                <a:ext uri="{FF2B5EF4-FFF2-40B4-BE49-F238E27FC236}">
                  <a16:creationId xmlns:a16="http://schemas.microsoft.com/office/drawing/2014/main" id="{D8631338-F067-0CC4-84FC-08DA8A7479C2}"/>
                </a:ext>
              </a:extLst>
            </p:cNvPr>
            <p:cNvSpPr/>
            <p:nvPr/>
          </p:nvSpPr>
          <p:spPr>
            <a:xfrm>
              <a:off x="4192418" y="5499855"/>
              <a:ext cx="573485" cy="442604"/>
            </a:xfrm>
            <a:prstGeom prst="rightArrow">
              <a:avLst/>
            </a:prstGeom>
            <a:solidFill>
              <a:schemeClr val="bg2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600" kern="0">
                <a:solidFill>
                  <a:prstClr val="white"/>
                </a:solidFill>
                <a:latin typeface="Calibri"/>
                <a:cs typeface="+mn-cs"/>
              </a:endParaRPr>
            </a:p>
          </p:txBody>
        </p:sp>
        <p:sp>
          <p:nvSpPr>
            <p:cNvPr id="13" name="Right Arrow 27">
              <a:extLst>
                <a:ext uri="{FF2B5EF4-FFF2-40B4-BE49-F238E27FC236}">
                  <a16:creationId xmlns:a16="http://schemas.microsoft.com/office/drawing/2014/main" id="{D6154340-400A-AE2B-F9DB-890D8AEDC7D9}"/>
                </a:ext>
              </a:extLst>
            </p:cNvPr>
            <p:cNvSpPr/>
            <p:nvPr/>
          </p:nvSpPr>
          <p:spPr>
            <a:xfrm>
              <a:off x="7242857" y="5437143"/>
              <a:ext cx="573485" cy="465608"/>
            </a:xfrm>
            <a:prstGeom prst="rightArrow">
              <a:avLst/>
            </a:prstGeom>
            <a:solidFill>
              <a:schemeClr val="bg2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600" kern="0">
                <a:solidFill>
                  <a:prstClr val="white"/>
                </a:solidFill>
                <a:latin typeface="Calibri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58328258"/>
      </p:ext>
    </p:extLst>
  </p:cSld>
  <p:clrMapOvr>
    <a:masterClrMapping/>
  </p:clrMapOvr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algn="just"/>
            <a:r>
              <a:rPr lang="en-US" dirty="0"/>
              <a:t>Quais </a:t>
            </a:r>
            <a:r>
              <a:rPr lang="en-US" dirty="0" err="1"/>
              <a:t>são</a:t>
            </a:r>
            <a:r>
              <a:rPr lang="en-US" dirty="0"/>
              <a:t> as </a:t>
            </a:r>
            <a:r>
              <a:rPr lang="en-US" dirty="0" err="1"/>
              <a:t>variáveis</a:t>
            </a:r>
            <a:r>
              <a:rPr lang="en-US" dirty="0"/>
              <a:t> </a:t>
            </a:r>
            <a:r>
              <a:rPr lang="en-US" dirty="0" err="1"/>
              <a:t>disponíveis</a:t>
            </a:r>
            <a:r>
              <a:rPr lang="en-US" dirty="0"/>
              <a:t>?</a:t>
            </a:r>
          </a:p>
          <a:p>
            <a:pPr algn="just"/>
            <a:r>
              <a:rPr lang="en-US" dirty="0"/>
              <a:t>Para </a:t>
            </a:r>
            <a:r>
              <a:rPr lang="en-US" dirty="0" err="1"/>
              <a:t>cada</a:t>
            </a:r>
            <a:r>
              <a:rPr lang="en-US" dirty="0"/>
              <a:t> </a:t>
            </a:r>
            <a:r>
              <a:rPr lang="en-US" dirty="0" err="1"/>
              <a:t>componente</a:t>
            </a:r>
            <a:r>
              <a:rPr lang="en-US" dirty="0"/>
              <a:t> (</a:t>
            </a:r>
            <a:r>
              <a:rPr lang="en-US" dirty="0" err="1"/>
              <a:t>clínica</a:t>
            </a:r>
            <a:r>
              <a:rPr lang="en-US" dirty="0"/>
              <a:t>, tempo, </a:t>
            </a:r>
            <a:r>
              <a:rPr lang="en-US" dirty="0" err="1"/>
              <a:t>lugar</a:t>
            </a:r>
            <a:r>
              <a:rPr lang="en-US" dirty="0"/>
              <a:t>, </a:t>
            </a:r>
            <a:r>
              <a:rPr lang="en-US" dirty="0" err="1"/>
              <a:t>pessoa</a:t>
            </a:r>
            <a:r>
              <a:rPr lang="en-US" dirty="0"/>
              <a:t>), </a:t>
            </a:r>
            <a:r>
              <a:rPr lang="en-US" dirty="0" err="1"/>
              <a:t>decidir</a:t>
            </a:r>
            <a:r>
              <a:rPr lang="en-US" dirty="0"/>
              <a:t> </a:t>
            </a:r>
            <a:r>
              <a:rPr lang="en-US" dirty="0" err="1"/>
              <a:t>como</a:t>
            </a:r>
            <a:r>
              <a:rPr lang="en-US" dirty="0"/>
              <a:t> </a:t>
            </a:r>
            <a:r>
              <a:rPr lang="en-US" dirty="0" err="1"/>
              <a:t>analisar</a:t>
            </a:r>
            <a:r>
              <a:rPr lang="en-US" dirty="0"/>
              <a:t>, </a:t>
            </a:r>
            <a:r>
              <a:rPr lang="en-US" dirty="0" err="1"/>
              <a:t>resumir</a:t>
            </a:r>
            <a:endParaRPr lang="en-US" dirty="0"/>
          </a:p>
          <a:p>
            <a:pPr algn="just"/>
            <a:r>
              <a:rPr lang="en-US" dirty="0" err="1"/>
              <a:t>Planejar</a:t>
            </a:r>
            <a:r>
              <a:rPr lang="en-US" dirty="0"/>
              <a:t> para:</a:t>
            </a:r>
          </a:p>
          <a:p>
            <a:pPr lvl="1" algn="just"/>
            <a:r>
              <a:rPr lang="en-US" dirty="0" err="1"/>
              <a:t>Calcular</a:t>
            </a:r>
            <a:r>
              <a:rPr lang="en-US" dirty="0"/>
              <a:t> </a:t>
            </a:r>
            <a:r>
              <a:rPr lang="en-US" dirty="0" err="1"/>
              <a:t>estatísticas</a:t>
            </a:r>
            <a:r>
              <a:rPr lang="en-US" dirty="0"/>
              <a:t> </a:t>
            </a:r>
            <a:r>
              <a:rPr lang="en-US" dirty="0" err="1"/>
              <a:t>sumárias</a:t>
            </a:r>
            <a:r>
              <a:rPr lang="en-US" dirty="0"/>
              <a:t> (</a:t>
            </a:r>
            <a:r>
              <a:rPr lang="en-US" dirty="0" err="1"/>
              <a:t>variáveis</a:t>
            </a:r>
            <a:r>
              <a:rPr lang="en-US" dirty="0"/>
              <a:t> </a:t>
            </a:r>
            <a:r>
              <a:rPr lang="en-US" dirty="0" err="1"/>
              <a:t>quantitativas</a:t>
            </a:r>
            <a:r>
              <a:rPr lang="en-US" dirty="0"/>
              <a:t>)</a:t>
            </a:r>
          </a:p>
          <a:p>
            <a:pPr lvl="1" algn="just"/>
            <a:r>
              <a:rPr lang="en-US" dirty="0" err="1"/>
              <a:t>Criar</a:t>
            </a:r>
            <a:r>
              <a:rPr lang="en-US" dirty="0"/>
              <a:t> </a:t>
            </a:r>
            <a:r>
              <a:rPr lang="en-US" dirty="0" err="1"/>
              <a:t>tabelas</a:t>
            </a:r>
            <a:endParaRPr lang="en-US" dirty="0"/>
          </a:p>
          <a:p>
            <a:pPr lvl="1" algn="just"/>
            <a:r>
              <a:rPr lang="en-US" dirty="0" err="1"/>
              <a:t>Criar</a:t>
            </a:r>
            <a:r>
              <a:rPr lang="en-US" dirty="0"/>
              <a:t> </a:t>
            </a:r>
            <a:r>
              <a:rPr lang="en-US" dirty="0" err="1"/>
              <a:t>gráficos</a:t>
            </a:r>
            <a:r>
              <a:rPr lang="en-US" dirty="0"/>
              <a:t>, </a:t>
            </a:r>
            <a:r>
              <a:rPr lang="en-US" dirty="0" err="1"/>
              <a:t>quadros</a:t>
            </a:r>
            <a:r>
              <a:rPr lang="en-US" dirty="0"/>
              <a:t> e </a:t>
            </a:r>
            <a:r>
              <a:rPr lang="en-US" dirty="0" err="1"/>
              <a:t>mapas</a:t>
            </a:r>
            <a:endParaRPr lang="en-US" dirty="0"/>
          </a:p>
          <a:p>
            <a:pPr lvl="1" algn="just"/>
            <a:r>
              <a:rPr lang="en-US" dirty="0" err="1"/>
              <a:t>Incluir</a:t>
            </a:r>
            <a:r>
              <a:rPr lang="en-US" dirty="0"/>
              <a:t> </a:t>
            </a:r>
            <a:r>
              <a:rPr lang="en-US" dirty="0" err="1"/>
              <a:t>taxas</a:t>
            </a:r>
            <a:r>
              <a:rPr lang="en-US" dirty="0"/>
              <a:t> sempre que </a:t>
            </a:r>
            <a:r>
              <a:rPr lang="en-US" dirty="0" err="1"/>
              <a:t>possível</a:t>
            </a:r>
            <a:endParaRPr lang="en-US" dirty="0"/>
          </a:p>
          <a:p>
            <a:pPr marL="0" indent="0" algn="just">
              <a:buNone/>
            </a:pPr>
            <a:endParaRPr lang="en-US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B47F184E-704A-4129-883D-F3DBC5968E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Plano de </a:t>
            </a:r>
            <a:r>
              <a:rPr lang="en-US" dirty="0" err="1"/>
              <a:t>análise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5238868"/>
      </p:ext>
    </p:extLst>
  </p:cSld>
  <p:clrMapOvr>
    <a:masterClrMapping/>
  </p:clrMapOvr>
</p:sld>
</file>

<file path=ppt/theme/theme1.xml><?xml version="1.0" encoding="utf-8"?>
<a:theme xmlns:a="http://schemas.openxmlformats.org/drawingml/2006/main" name="Theme2PT_11_14_2024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Custom 1">
      <a:majorFont>
        <a:latin typeface="Franklin Gothic Medium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heme2PT_11_14_2024" id="{62F852CC-3320-4244-9CF1-A3638F56D625}" vid="{8CC065A4-8F2B-46DC-8FA1-8453EE6020A6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10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1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1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1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14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15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16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17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4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5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6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7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8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9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B263BB87ED693489DF545C68D111AB5" ma:contentTypeVersion="18" ma:contentTypeDescription="Create a new document." ma:contentTypeScope="" ma:versionID="1cec4caab88798aa6c527385697c2251">
  <xsd:schema xmlns:xsd="http://www.w3.org/2001/XMLSchema" xmlns:xs="http://www.w3.org/2001/XMLSchema" xmlns:p="http://schemas.microsoft.com/office/2006/metadata/properties" xmlns:ns2="52ff0146-47b4-4d51-8c1c-03266fcd63a2" xmlns:ns3="cd03f174-a395-49eb-8ee9-8d943e22f40d" targetNamespace="http://schemas.microsoft.com/office/2006/metadata/properties" ma:root="true" ma:fieldsID="2ae390c631a92185dce381efc91d733f" ns2:_="" ns3:_="">
    <xsd:import namespace="52ff0146-47b4-4d51-8c1c-03266fcd63a2"/>
    <xsd:import namespace="cd03f174-a395-49eb-8ee9-8d943e22f40d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ServiceOCR" minOccurs="0"/>
                <xsd:element ref="ns2:MediaServiceLocation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  <xsd:element ref="ns2:ForReference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2ff0146-47b4-4d51-8c1c-03266fcd63a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LengthInSeconds" ma:index="18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20" nillable="true" ma:taxonomy="true" ma:internalName="lcf76f155ced4ddcb4097134ff3c332f" ma:taxonomyFieldName="MediaServiceImageTags" ma:displayName="Image Tags" ma:readOnly="false" ma:fieldId="{5cf76f15-5ced-4ddc-b409-7134ff3c332f}" ma:taxonomyMulti="true" ma:sspId="9353dbe8-8260-4ccf-8219-3d2995e6fa1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2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3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ForReference" ma:index="24" nillable="true" ma:displayName="For Reference" ma:default="0" ma:description="Yes/No if this file is important to understand the context and history of ZFETP." ma:format="Dropdown" ma:internalName="ForReference">
      <xsd:simpleType>
        <xsd:restriction base="dms:Boolean"/>
      </xsd:simpleType>
    </xsd:element>
    <xsd:element name="MediaServiceBillingMetadata" ma:index="25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d03f174-a395-49eb-8ee9-8d943e22f40d" elementFormDefault="qualified">
    <xsd:import namespace="http://schemas.microsoft.com/office/2006/documentManagement/types"/>
    <xsd:import namespace="http://schemas.microsoft.com/office/infopath/2007/PartnerControls"/>
    <xsd:element name="SharedWithUsers" ma:index="13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4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1" nillable="true" ma:displayName="Taxonomy Catch All Column" ma:hidden="true" ma:list="{8d37e551-fb76-4f25-8c56-d73644bbf5a5}" ma:internalName="TaxCatchAll" ma:showField="CatchAllData" ma:web="cd03f174-a395-49eb-8ee9-8d943e22f40d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52ff0146-47b4-4d51-8c1c-03266fcd63a2">
      <Terms xmlns="http://schemas.microsoft.com/office/infopath/2007/PartnerControls"/>
    </lcf76f155ced4ddcb4097134ff3c332f>
    <TaxCatchAll xmlns="cd03f174-a395-49eb-8ee9-8d943e22f40d" xsi:nil="true"/>
    <ForReference xmlns="52ff0146-47b4-4d51-8c1c-03266fcd63a2">false</ForReference>
  </documentManagement>
</p:properties>
</file>

<file path=customXml/itemProps1.xml><?xml version="1.0" encoding="utf-8"?>
<ds:datastoreItem xmlns:ds="http://schemas.openxmlformats.org/officeDocument/2006/customXml" ds:itemID="{60917076-8B6C-4E71-90D3-6F499C8FB1B5}"/>
</file>

<file path=customXml/itemProps2.xml><?xml version="1.0" encoding="utf-8"?>
<ds:datastoreItem xmlns:ds="http://schemas.openxmlformats.org/officeDocument/2006/customXml" ds:itemID="{AD28BC4B-9DD6-467D-AA8D-0E6B308EA33F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B6219D84-A165-460A-9044-6385651A0F60}">
  <ds:schemaRefs>
    <ds:schemaRef ds:uri="52ff0146-47b4-4d51-8c1c-03266fcd63a2"/>
    <ds:schemaRef ds:uri="cd03f174-a395-49eb-8ee9-8d943e22f40d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Theme2PT_11_14_2024</Template>
  <TotalTime>2371</TotalTime>
  <Words>19793</Words>
  <Application>Microsoft Office PowerPoint</Application>
  <PresentationFormat>Widescreen</PresentationFormat>
  <Paragraphs>2580</Paragraphs>
  <Slides>122</Slides>
  <Notes>122</Notes>
  <HiddenSlides>0</HiddenSlides>
  <MMClips>0</MMClips>
  <ScaleCrop>false</ScaleCrop>
  <HeadingPairs>
    <vt:vector size="6" baseType="variant">
      <vt:variant>
        <vt:lpstr>Fonts Used</vt:lpstr>
      </vt:variant>
      <vt:variant>
        <vt:i4>14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122</vt:i4>
      </vt:variant>
    </vt:vector>
  </HeadingPairs>
  <TitlesOfParts>
    <vt:vector size="137" baseType="lpstr">
      <vt:lpstr>MS Mincho</vt:lpstr>
      <vt:lpstr>ＭＳ Ｐゴシック</vt:lpstr>
      <vt:lpstr>ＭＳ Ｐゴシック</vt:lpstr>
      <vt:lpstr>Arial</vt:lpstr>
      <vt:lpstr>Arial (Body)</vt:lpstr>
      <vt:lpstr>Arial Bold</vt:lpstr>
      <vt:lpstr>Arial Re</vt:lpstr>
      <vt:lpstr>Calibri</vt:lpstr>
      <vt:lpstr>Courier New</vt:lpstr>
      <vt:lpstr>Franklin Gothic Medium</vt:lpstr>
      <vt:lpstr>Franklin Gothic Medium Cond</vt:lpstr>
      <vt:lpstr>Symbol</vt:lpstr>
      <vt:lpstr>Times New Roman</vt:lpstr>
      <vt:lpstr>Wingdings</vt:lpstr>
      <vt:lpstr>Theme2PT_11_14_2024</vt:lpstr>
      <vt:lpstr>PowerPoint Presentation</vt:lpstr>
      <vt:lpstr>PowerPoint Presentation</vt:lpstr>
      <vt:lpstr>PowerPoint Presentation</vt:lpstr>
      <vt:lpstr>Fases da investigação de um surto </vt:lpstr>
      <vt:lpstr>Fase descritiva </vt:lpstr>
      <vt:lpstr>Passo 1: Preparar o trabalho de campo </vt:lpstr>
      <vt:lpstr>Reunir uma equipe</vt:lpstr>
      <vt:lpstr>Passo 1: Preparar o trabalho de campo (1/3)</vt:lpstr>
      <vt:lpstr>Passo 1: Preparar o trabalho de campo (2/3)</vt:lpstr>
      <vt:lpstr>Passo 1: Preparar o trabalho de campo (3/3)</vt:lpstr>
      <vt:lpstr>Passo 2: Confirmar o surto  </vt:lpstr>
      <vt:lpstr>Mais do que o esperado?</vt:lpstr>
      <vt:lpstr>Confirmar a existência de um surto</vt:lpstr>
      <vt:lpstr>Exemplo: É um surto?</vt:lpstr>
      <vt:lpstr>Passo 3: Verificar o diagnóstico </vt:lpstr>
      <vt:lpstr>Avaliar as pistas para verificar  o diagnóstico</vt:lpstr>
      <vt:lpstr>Confirmação laboratorial</vt:lpstr>
      <vt:lpstr>Passo 4: Construir a definição do caso  de surto </vt:lpstr>
      <vt:lpstr>Revisão: Definições de casos</vt:lpstr>
      <vt:lpstr>Definição de caso clínico da OMS para  a papeira</vt:lpstr>
      <vt:lpstr>Definição de caso clínico da OMSA  para antraz</vt:lpstr>
      <vt:lpstr>Componentes de uma definição de caso</vt:lpstr>
      <vt:lpstr>Níveis de classificação de casos</vt:lpstr>
      <vt:lpstr>Definição de caso de surto: Cólera (1/2) </vt:lpstr>
      <vt:lpstr>Definição de caso de surto: Cólera (2/2) </vt:lpstr>
      <vt:lpstr>Definição de caso de surto:  Antrax animal (1/2)</vt:lpstr>
      <vt:lpstr>Definição de caso de surto:  Antrax animal (2/2)</vt:lpstr>
      <vt:lpstr>Doença após uma inundação (1/3)</vt:lpstr>
      <vt:lpstr>Doença após uma inundação (2/3)</vt:lpstr>
      <vt:lpstr>Doença após uma inundação (3/3)</vt:lpstr>
      <vt:lpstr>Doença após uma inundação resposta</vt:lpstr>
      <vt:lpstr>Doença após uma inundação</vt:lpstr>
      <vt:lpstr>Doença após uma inundação resposta</vt:lpstr>
      <vt:lpstr>Doença após uma inundação</vt:lpstr>
      <vt:lpstr>Doença após uma inundação resposta </vt:lpstr>
      <vt:lpstr>Doença após uma inundação</vt:lpstr>
      <vt:lpstr>Doença após uma inundação</vt:lpstr>
      <vt:lpstr>Doença após uma inundação</vt:lpstr>
      <vt:lpstr>Doença após uma inundação</vt:lpstr>
      <vt:lpstr>Doença após uma inundação</vt:lpstr>
      <vt:lpstr>Doença após uma inundação</vt:lpstr>
      <vt:lpstr>Doença após uma inundação</vt:lpstr>
      <vt:lpstr>Passo 5: Localizar e registar casos </vt:lpstr>
      <vt:lpstr>Encontrar casos sistematicamente</vt:lpstr>
      <vt:lpstr>Encontrar casos sistematicamente</vt:lpstr>
      <vt:lpstr>Doença após uma inundação (1/3)</vt:lpstr>
      <vt:lpstr>Doença após uma inundação (2/3)</vt:lpstr>
      <vt:lpstr>Doença após uma inundação (3/3)</vt:lpstr>
      <vt:lpstr>Doença após uma inundação resposta</vt:lpstr>
      <vt:lpstr>Doença após uma inundação (1/3)</vt:lpstr>
      <vt:lpstr>Doença após uma inundação (2/3)</vt:lpstr>
      <vt:lpstr>Doença após uma inundação (3/3)</vt:lpstr>
      <vt:lpstr>Doença após uma inundação resposta</vt:lpstr>
      <vt:lpstr>Raiva (1/8)</vt:lpstr>
      <vt:lpstr>Raiva (2/8)</vt:lpstr>
      <vt:lpstr>Raiva (3/8)</vt:lpstr>
      <vt:lpstr>Raiva (4/8)</vt:lpstr>
      <vt:lpstr>Raiva (5/8)</vt:lpstr>
      <vt:lpstr>Raiva (6/8)</vt:lpstr>
      <vt:lpstr>Raiva (7/8)</vt:lpstr>
      <vt:lpstr>Raiva (8/8)</vt:lpstr>
      <vt:lpstr>Passo 6: Realizar um estudo epidemiológico descritivo </vt:lpstr>
      <vt:lpstr>Os cinco W's do Jornalismo e  da Epidemiologia </vt:lpstr>
      <vt:lpstr>Caraterísticas clínicas</vt:lpstr>
      <vt:lpstr>Exemplo: Achados clínicos</vt:lpstr>
      <vt:lpstr>Tempo: Curvas epidêmicas</vt:lpstr>
      <vt:lpstr>Qual é o intervalo do eixo x?</vt:lpstr>
      <vt:lpstr>Qual é o intervalo do eixo y?</vt:lpstr>
      <vt:lpstr>Agora, adicione os dados</vt:lpstr>
      <vt:lpstr>Com dados</vt:lpstr>
      <vt:lpstr>Com rótulos de eixo</vt:lpstr>
      <vt:lpstr>Curva epidêmica completa</vt:lpstr>
      <vt:lpstr>Qual é a importância de uma  curva epidêmica?</vt:lpstr>
      <vt:lpstr>Magnitude do surto</vt:lpstr>
      <vt:lpstr>É provável que haja mais casos?</vt:lpstr>
      <vt:lpstr>É provável que haja mais casos?</vt:lpstr>
      <vt:lpstr>Curvas epidêmicas e fonte/forma  de propagação</vt:lpstr>
      <vt:lpstr>Os valores atípicos fornecem pistas </vt:lpstr>
      <vt:lpstr>Determinar o período de exposição </vt:lpstr>
      <vt:lpstr>1. Encontrar o Pico</vt:lpstr>
      <vt:lpstr>2. Contagem do período médio  de incubação</vt:lpstr>
      <vt:lpstr>3. Contagem a partir do período mínimo de incubação</vt:lpstr>
      <vt:lpstr>4. Contagem a partir do período máximo de incubação</vt:lpstr>
      <vt:lpstr>Resultado: Período de exposição  mais provável</vt:lpstr>
      <vt:lpstr>Exemplo: Tempo de exposição,  fonte pontual</vt:lpstr>
      <vt:lpstr>Importância de uma curva epidêmica</vt:lpstr>
      <vt:lpstr>Local: Descrever e orientar dados por local</vt:lpstr>
      <vt:lpstr>Exemplo 1: Mapa de pontos de 1854 </vt:lpstr>
      <vt:lpstr>Exemplo 2: Mapa de pontos </vt:lpstr>
      <vt:lpstr>Exemplo: Mapa de área</vt:lpstr>
      <vt:lpstr>Caraterísticas da pessoa</vt:lpstr>
      <vt:lpstr>Caraterísticas dos animais </vt:lpstr>
      <vt:lpstr>Exemplo: Distribuição de casos</vt:lpstr>
      <vt:lpstr>Exemplo: Informações sobre a população</vt:lpstr>
      <vt:lpstr>Exemplo: Incidência (taxa de ataque)</vt:lpstr>
      <vt:lpstr>Diálogo de descoberta</vt:lpstr>
      <vt:lpstr>Analisar dados Resposta</vt:lpstr>
      <vt:lpstr>Etapas </vt:lpstr>
      <vt:lpstr>Plano de análise</vt:lpstr>
      <vt:lpstr>Desenvolver um plano de análise (1/3)</vt:lpstr>
      <vt:lpstr>Desenvolver um plano de análise (2/3)</vt:lpstr>
      <vt:lpstr>Desenvolver um plano de análise (3/3)</vt:lpstr>
      <vt:lpstr>Epidemiologia descritiva (1/2)</vt:lpstr>
      <vt:lpstr>Epidemiologia descritiva (2/2) </vt:lpstr>
      <vt:lpstr>Epidemiologia descritiva resposta </vt:lpstr>
      <vt:lpstr>Exercício: Epidemiologia descritiva </vt:lpstr>
      <vt:lpstr>Epidemiologia descritiva resposta </vt:lpstr>
      <vt:lpstr>Exercício: Epidemiologia Descritiva </vt:lpstr>
      <vt:lpstr>Epidemiologia Descritiva </vt:lpstr>
      <vt:lpstr>Exercício: Epidemiologia Descritiva </vt:lpstr>
      <vt:lpstr>Epidemiologia Descritiva </vt:lpstr>
      <vt:lpstr>Exercício: Epidemiologia Descritiva </vt:lpstr>
      <vt:lpstr>Epidemiologia Descritiva </vt:lpstr>
      <vt:lpstr>Exercício: Epidemiologia Descritiva </vt:lpstr>
      <vt:lpstr>Epidemiologia Descritiva </vt:lpstr>
      <vt:lpstr>Exercício: Epidemiologia Descritiva </vt:lpstr>
      <vt:lpstr>Epidemiologia Descritiva </vt:lpstr>
      <vt:lpstr>Exercício: Epidemiologia Descritiva </vt:lpstr>
      <vt:lpstr>Epidemiologia Descritiva</vt:lpstr>
      <vt:lpstr>Revisão dos passos 1 a 6 da investigação </vt:lpstr>
      <vt:lpstr>Investigação de surtos - Passos 7 a 13 </vt:lpstr>
      <vt:lpstr>Revisão dos objetivos</vt:lpstr>
    </vt:vector>
  </TitlesOfParts>
  <Company>EpiNorth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Matching in Case-Control Studies</dc:title>
  <dc:creator>Richard C. Dicker;Marta Guerra</dc:creator>
  <cp:keywords>, docId:1D9A4AFD9F35F844DDCFA9461AD727E0</cp:keywords>
  <cp:lastModifiedBy>Gallagher, Darby (CDC/GHC/DGHP)</cp:lastModifiedBy>
  <cp:revision>44</cp:revision>
  <cp:lastPrinted>2019-12-03T18:08:43Z</cp:lastPrinted>
  <dcterms:created xsi:type="dcterms:W3CDTF">2005-08-29T16:54:09Z</dcterms:created>
  <dcterms:modified xsi:type="dcterms:W3CDTF">2026-01-21T20:30:07Z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0x010100BB263BB87ED693489DF545C68D111AB5</vt:lpwstr>
  </property>
  <property fmtid="{D5CDD505-2E9C-101B-9397-08002B2CF9AE}" pid="3" name="MSIP_Label_7b94a7b8-f06c-4dfe-bdcc-9b548fd58c31_Enabled">
    <vt:lpwstr>true</vt:lpwstr>
  </property>
  <property fmtid="{D5CDD505-2E9C-101B-9397-08002B2CF9AE}" pid="4" name="MSIP_Label_7b94a7b8-f06c-4dfe-bdcc-9b548fd58c31_SetDate">
    <vt:lpwstr>2022-05-17T17:13:47Z</vt:lpwstr>
  </property>
  <property fmtid="{D5CDD505-2E9C-101B-9397-08002B2CF9AE}" pid="5" name="MSIP_Label_7b94a7b8-f06c-4dfe-bdcc-9b548fd58c31_Method">
    <vt:lpwstr>Privileged</vt:lpwstr>
  </property>
  <property fmtid="{D5CDD505-2E9C-101B-9397-08002B2CF9AE}" pid="6" name="MSIP_Label_7b94a7b8-f06c-4dfe-bdcc-9b548fd58c31_Name">
    <vt:lpwstr>7b94a7b8-f06c-4dfe-bdcc-9b548fd58c31</vt:lpwstr>
  </property>
  <property fmtid="{D5CDD505-2E9C-101B-9397-08002B2CF9AE}" pid="7" name="MSIP_Label_7b94a7b8-f06c-4dfe-bdcc-9b548fd58c31_SiteId">
    <vt:lpwstr>9ce70869-60db-44fd-abe8-d2767077fc8f</vt:lpwstr>
  </property>
  <property fmtid="{D5CDD505-2E9C-101B-9397-08002B2CF9AE}" pid="8" name="MSIP_Label_7b94a7b8-f06c-4dfe-bdcc-9b548fd58c31_ActionId">
    <vt:lpwstr>3a32c2ed-bb64-4088-abf9-3777d3b5fa80</vt:lpwstr>
  </property>
  <property fmtid="{D5CDD505-2E9C-101B-9397-08002B2CF9AE}" pid="9" name="MSIP_Label_7b94a7b8-f06c-4dfe-bdcc-9b548fd58c31_ContentBits">
    <vt:lpwstr>0</vt:lpwstr>
  </property>
  <property fmtid="{D5CDD505-2E9C-101B-9397-08002B2CF9AE}" pid="10" name="MediaServiceImageTags">
    <vt:lpwstr/>
  </property>
</Properties>
</file>